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Roboto Medium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  <p:embeddedFont>
      <p:font typeface="Montserrat Light"/>
      <p:regular r:id="rId19"/>
      <p:bold r:id="rId20"/>
      <p:italic r:id="rId21"/>
      <p:boldItalic r:id="rId22"/>
    </p:embeddedFont>
    <p:embeddedFont>
      <p:font typeface="Allison"/>
      <p:regular r:id="rId23"/>
    </p:embeddedFont>
    <p:embeddedFont>
      <p:font typeface="Forum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278">
          <p15:clr>
            <a:srgbClr val="A4A3A4"/>
          </p15:clr>
        </p15:guide>
        <p15:guide id="2" pos="4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278"/>
        <p:guide pos="4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Light-bold.fntdata"/><Relationship Id="rId11" Type="http://schemas.openxmlformats.org/officeDocument/2006/relationships/font" Target="fonts/Montserrat-regular.fntdata"/><Relationship Id="rId22" Type="http://schemas.openxmlformats.org/officeDocument/2006/relationships/font" Target="fonts/MontserratLight-boldItalic.fntdata"/><Relationship Id="rId10" Type="http://schemas.openxmlformats.org/officeDocument/2006/relationships/font" Target="fonts/RobotoMedium-boldItalic.fntdata"/><Relationship Id="rId21" Type="http://schemas.openxmlformats.org/officeDocument/2006/relationships/font" Target="fonts/MontserratLight-italic.fntdata"/><Relationship Id="rId13" Type="http://schemas.openxmlformats.org/officeDocument/2006/relationships/font" Target="fonts/Montserrat-italic.fntdata"/><Relationship Id="rId24" Type="http://schemas.openxmlformats.org/officeDocument/2006/relationships/font" Target="fonts/Forum-regular.fntdata"/><Relationship Id="rId12" Type="http://schemas.openxmlformats.org/officeDocument/2006/relationships/font" Target="fonts/Montserrat-bold.fntdata"/><Relationship Id="rId23" Type="http://schemas.openxmlformats.org/officeDocument/2006/relationships/font" Target="fonts/Alliso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Medium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Light-regular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RobotoMedium-regular.fntdata"/><Relationship Id="rId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82950" y="3504375"/>
            <a:ext cx="6419100" cy="503400"/>
          </a:xfrm>
          <a:prstGeom prst="rect">
            <a:avLst/>
          </a:prstGeom>
          <a:solidFill>
            <a:srgbClr val="CBB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50714" l="0" r="13985" t="0"/>
          <a:stretch/>
        </p:blipFill>
        <p:spPr>
          <a:xfrm>
            <a:off x="1744725" y="8002450"/>
            <a:ext cx="5815276" cy="2695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13434" r="0" t="55760"/>
          <a:stretch/>
        </p:blipFill>
        <p:spPr>
          <a:xfrm>
            <a:off x="0" y="0"/>
            <a:ext cx="4998723" cy="196085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73023" y="573050"/>
            <a:ext cx="25338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8700">
                <a:latin typeface="Allison"/>
                <a:ea typeface="Allison"/>
                <a:cs typeface="Allison"/>
                <a:sym typeface="Allison"/>
              </a:rPr>
              <a:t>Invoice</a:t>
            </a:r>
            <a:endParaRPr sz="8700">
              <a:latin typeface="Allison"/>
              <a:ea typeface="Allison"/>
              <a:cs typeface="Allison"/>
              <a:sym typeface="Allison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68450" y="662450"/>
            <a:ext cx="25338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Forum"/>
                <a:ea typeface="Forum"/>
                <a:cs typeface="Forum"/>
                <a:sym typeface="Forum"/>
              </a:rPr>
              <a:t>Your Store Name</a:t>
            </a:r>
            <a:endParaRPr sz="1800">
              <a:latin typeface="Forum"/>
              <a:ea typeface="Forum"/>
              <a:cs typeface="Forum"/>
              <a:sym typeface="Forum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5617596" y="582950"/>
            <a:ext cx="1384500" cy="1384500"/>
          </a:xfrm>
          <a:prstGeom prst="ellipse">
            <a:avLst/>
          </a:prstGeom>
          <a:solidFill>
            <a:srgbClr val="CBBBA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5673925" y="794901"/>
            <a:ext cx="12321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Allison"/>
                <a:ea typeface="Allison"/>
                <a:cs typeface="Allison"/>
                <a:sym typeface="Allison"/>
              </a:rPr>
              <a:t>Your</a:t>
            </a:r>
            <a:endParaRPr sz="3600">
              <a:solidFill>
                <a:schemeClr val="lt1"/>
              </a:solidFill>
              <a:latin typeface="Allison"/>
              <a:ea typeface="Allison"/>
              <a:cs typeface="Allison"/>
              <a:sym typeface="Allison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chemeClr val="lt1"/>
                </a:solidFill>
                <a:latin typeface="Allison"/>
                <a:ea typeface="Allison"/>
                <a:cs typeface="Allison"/>
                <a:sym typeface="Allison"/>
              </a:rPr>
              <a:t>Logo</a:t>
            </a:r>
            <a:endParaRPr sz="3600">
              <a:solidFill>
                <a:schemeClr val="lt1"/>
              </a:solidFill>
              <a:latin typeface="Allison"/>
              <a:ea typeface="Allison"/>
              <a:cs typeface="Allison"/>
              <a:sym typeface="Allison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775075" y="2311949"/>
            <a:ext cx="1159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 Medium"/>
                <a:ea typeface="Montserrat Medium"/>
                <a:cs typeface="Montserrat Medium"/>
                <a:sym typeface="Montserrat Medium"/>
              </a:rPr>
              <a:t>BILLED TO: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768451" y="2527124"/>
            <a:ext cx="135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latin typeface="Montserrat Light"/>
                <a:ea typeface="Montserrat Light"/>
                <a:cs typeface="Montserrat Light"/>
                <a:sym typeface="Montserrat Light"/>
              </a:rPr>
              <a:t>Maggie Wilson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 Light"/>
                <a:ea typeface="Montserrat Light"/>
                <a:cs typeface="Montserrat Light"/>
                <a:sym typeface="Montserrat Light"/>
              </a:rPr>
              <a:t>123 Anywhere St.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 Light"/>
                <a:ea typeface="Montserrat Light"/>
                <a:cs typeface="Montserrat Light"/>
                <a:sym typeface="Montserrat Light"/>
              </a:rPr>
              <a:t>Any City, ST 12345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464625" y="2311949"/>
            <a:ext cx="1159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 Medium"/>
                <a:ea typeface="Montserrat Medium"/>
                <a:cs typeface="Montserrat Medium"/>
                <a:sym typeface="Montserrat Medium"/>
              </a:rPr>
              <a:t>PAYABLE TO:</a:t>
            </a:r>
            <a:endParaRPr sz="1000"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458000" y="2527125"/>
            <a:ext cx="154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 Light"/>
                <a:ea typeface="Montserrat Light"/>
                <a:cs typeface="Montserrat Light"/>
                <a:sym typeface="Montserrat Light"/>
              </a:rPr>
              <a:t>Olivia Black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 Light"/>
                <a:ea typeface="Montserrat Light"/>
                <a:cs typeface="Montserrat Light"/>
                <a:sym typeface="Montserrat Light"/>
              </a:rPr>
              <a:t>Bank Name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latin typeface="Montserrat Light"/>
                <a:ea typeface="Montserrat Light"/>
                <a:cs typeface="Montserrat Light"/>
                <a:sym typeface="Montserrat Light"/>
              </a:rPr>
              <a:t>Acct. № 111-222-333-444</a:t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775075" y="3679124"/>
            <a:ext cx="1159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PRODUCT</a:t>
            </a:r>
            <a:endParaRPr sz="1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3510877" y="3679125"/>
            <a:ext cx="788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PRICE</a:t>
            </a:r>
            <a:endParaRPr sz="1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4623827" y="3679125"/>
            <a:ext cx="788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QTY</a:t>
            </a:r>
            <a:endParaRPr sz="1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5983279" y="3679125"/>
            <a:ext cx="788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TOTAL</a:t>
            </a:r>
            <a:endParaRPr sz="1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69" name="Google Shape;69;p13"/>
          <p:cNvGrpSpPr/>
          <p:nvPr/>
        </p:nvGrpSpPr>
        <p:grpSpPr>
          <a:xfrm>
            <a:off x="775075" y="4215724"/>
            <a:ext cx="5996604" cy="153901"/>
            <a:chOff x="775075" y="4215724"/>
            <a:chExt cx="5996604" cy="153901"/>
          </a:xfrm>
        </p:grpSpPr>
        <p:sp>
          <p:nvSpPr>
            <p:cNvPr id="70" name="Google Shape;70;p13"/>
            <p:cNvSpPr txBox="1"/>
            <p:nvPr/>
          </p:nvSpPr>
          <p:spPr>
            <a:xfrm>
              <a:off x="775075" y="4215724"/>
              <a:ext cx="11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Product 1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71;p13"/>
            <p:cNvSpPr txBox="1"/>
            <p:nvPr/>
          </p:nvSpPr>
          <p:spPr>
            <a:xfrm>
              <a:off x="3510877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$5.00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72" name="Google Shape;72;p13"/>
            <p:cNvSpPr txBox="1"/>
            <p:nvPr/>
          </p:nvSpPr>
          <p:spPr>
            <a:xfrm>
              <a:off x="4623827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4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73" name="Google Shape;73;p13"/>
            <p:cNvSpPr txBox="1"/>
            <p:nvPr/>
          </p:nvSpPr>
          <p:spPr>
            <a:xfrm>
              <a:off x="5983279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$20.00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775075" y="4630270"/>
            <a:ext cx="5996604" cy="153901"/>
            <a:chOff x="775075" y="4215724"/>
            <a:chExt cx="5996604" cy="153901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775075" y="4215724"/>
              <a:ext cx="11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Product 2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3510877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$10.00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77" name="Google Shape;77;p13"/>
            <p:cNvSpPr txBox="1"/>
            <p:nvPr/>
          </p:nvSpPr>
          <p:spPr>
            <a:xfrm>
              <a:off x="4623827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78" name="Google Shape;78;p13"/>
            <p:cNvSpPr txBox="1"/>
            <p:nvPr/>
          </p:nvSpPr>
          <p:spPr>
            <a:xfrm>
              <a:off x="5983279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$20.00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79" name="Google Shape;79;p13"/>
          <p:cNvGrpSpPr/>
          <p:nvPr/>
        </p:nvGrpSpPr>
        <p:grpSpPr>
          <a:xfrm>
            <a:off x="775075" y="5044817"/>
            <a:ext cx="5996604" cy="153901"/>
            <a:chOff x="775075" y="4215724"/>
            <a:chExt cx="5996604" cy="153901"/>
          </a:xfrm>
        </p:grpSpPr>
        <p:sp>
          <p:nvSpPr>
            <p:cNvPr id="80" name="Google Shape;80;p13"/>
            <p:cNvSpPr txBox="1"/>
            <p:nvPr/>
          </p:nvSpPr>
          <p:spPr>
            <a:xfrm>
              <a:off x="775075" y="4215724"/>
              <a:ext cx="11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Product 3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81;p13"/>
            <p:cNvSpPr txBox="1"/>
            <p:nvPr/>
          </p:nvSpPr>
          <p:spPr>
            <a:xfrm>
              <a:off x="3510877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$20.00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82" name="Google Shape;82;p13"/>
            <p:cNvSpPr txBox="1"/>
            <p:nvPr/>
          </p:nvSpPr>
          <p:spPr>
            <a:xfrm>
              <a:off x="4623827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4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83" name="Google Shape;83;p13"/>
            <p:cNvSpPr txBox="1"/>
            <p:nvPr/>
          </p:nvSpPr>
          <p:spPr>
            <a:xfrm>
              <a:off x="5983279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$80.00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84" name="Google Shape;84;p13"/>
          <p:cNvGrpSpPr/>
          <p:nvPr/>
        </p:nvGrpSpPr>
        <p:grpSpPr>
          <a:xfrm>
            <a:off x="775075" y="5459363"/>
            <a:ext cx="5996604" cy="153901"/>
            <a:chOff x="775075" y="4215724"/>
            <a:chExt cx="5996604" cy="153901"/>
          </a:xfrm>
        </p:grpSpPr>
        <p:sp>
          <p:nvSpPr>
            <p:cNvPr id="85" name="Google Shape;85;p13"/>
            <p:cNvSpPr txBox="1"/>
            <p:nvPr/>
          </p:nvSpPr>
          <p:spPr>
            <a:xfrm>
              <a:off x="775075" y="4215724"/>
              <a:ext cx="11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Product 4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3510877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$5.00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87" name="Google Shape;87;p13"/>
            <p:cNvSpPr txBox="1"/>
            <p:nvPr/>
          </p:nvSpPr>
          <p:spPr>
            <a:xfrm>
              <a:off x="4623827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2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88" name="Google Shape;88;p13"/>
            <p:cNvSpPr txBox="1"/>
            <p:nvPr/>
          </p:nvSpPr>
          <p:spPr>
            <a:xfrm>
              <a:off x="5983279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$10.00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775075" y="5873909"/>
            <a:ext cx="5996604" cy="153901"/>
            <a:chOff x="775075" y="4215724"/>
            <a:chExt cx="5996604" cy="153901"/>
          </a:xfrm>
        </p:grpSpPr>
        <p:sp>
          <p:nvSpPr>
            <p:cNvPr id="90" name="Google Shape;90;p13"/>
            <p:cNvSpPr txBox="1"/>
            <p:nvPr/>
          </p:nvSpPr>
          <p:spPr>
            <a:xfrm>
              <a:off x="775075" y="4215724"/>
              <a:ext cx="11592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Product 5</a:t>
              </a:r>
              <a:endParaRPr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3510877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$15.00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92" name="Google Shape;92;p13"/>
            <p:cNvSpPr txBox="1"/>
            <p:nvPr/>
          </p:nvSpPr>
          <p:spPr>
            <a:xfrm>
              <a:off x="4623827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5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5983279" y="4215725"/>
              <a:ext cx="788400" cy="153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1000">
                  <a:solidFill>
                    <a:schemeClr val="dk1"/>
                  </a:solidFill>
                  <a:latin typeface="Montserrat Light"/>
                  <a:ea typeface="Montserrat Light"/>
                  <a:cs typeface="Montserrat Light"/>
                  <a:sym typeface="Montserrat Light"/>
                </a:rPr>
                <a:t>$75.00</a:t>
              </a:r>
              <a:endParaRPr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endParaRPr>
            </a:p>
          </p:txBody>
        </p:sp>
      </p:grpSp>
      <p:cxnSp>
        <p:nvCxnSpPr>
          <p:cNvPr id="94" name="Google Shape;94;p13"/>
          <p:cNvCxnSpPr/>
          <p:nvPr/>
        </p:nvCxnSpPr>
        <p:spPr>
          <a:xfrm>
            <a:off x="781700" y="6193950"/>
            <a:ext cx="6015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5" name="Google Shape;95;p13"/>
          <p:cNvCxnSpPr/>
          <p:nvPr/>
        </p:nvCxnSpPr>
        <p:spPr>
          <a:xfrm>
            <a:off x="781700" y="7538725"/>
            <a:ext cx="6015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6" name="Google Shape;96;p13"/>
          <p:cNvSpPr txBox="1"/>
          <p:nvPr/>
        </p:nvSpPr>
        <p:spPr>
          <a:xfrm>
            <a:off x="775075" y="6379983"/>
            <a:ext cx="1159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Sub Total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5983279" y="6379984"/>
            <a:ext cx="788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$205.00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775075" y="6796020"/>
            <a:ext cx="1159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Discount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5983279" y="6796021"/>
            <a:ext cx="788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$17.00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775075" y="7197832"/>
            <a:ext cx="1159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TAX (15%)</a:t>
            </a:r>
            <a:endParaRPr sz="1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5983279" y="7197833"/>
            <a:ext cx="788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$195.00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775075" y="7693645"/>
            <a:ext cx="11592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TOTAL</a:t>
            </a:r>
            <a:endParaRPr sz="1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5983279" y="7693646"/>
            <a:ext cx="788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$195.00</a:t>
            </a:r>
            <a:endParaRPr sz="1000">
              <a:solidFill>
                <a:schemeClr val="dk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04" name="Google Shape;104;p13"/>
          <p:cNvSpPr txBox="1"/>
          <p:nvPr/>
        </p:nvSpPr>
        <p:spPr>
          <a:xfrm>
            <a:off x="775075" y="8726646"/>
            <a:ext cx="1159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123-456-7890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best@gdoc.io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gdoc.io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5" name="Google Shape;105;p13"/>
          <p:cNvSpPr txBox="1"/>
          <p:nvPr/>
        </p:nvSpPr>
        <p:spPr>
          <a:xfrm>
            <a:off x="775075" y="9543400"/>
            <a:ext cx="1437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Your Store Name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123 Anywhere St.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Any City, ST 12345</a:t>
            </a:r>
            <a:endParaRPr sz="10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4412000" y="9139850"/>
            <a:ext cx="2590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800">
                <a:solidFill>
                  <a:srgbClr val="CBBBA0"/>
                </a:solidFill>
                <a:latin typeface="Allison"/>
                <a:ea typeface="Allison"/>
                <a:cs typeface="Allison"/>
                <a:sym typeface="Allison"/>
              </a:rPr>
              <a:t>Thank you </a:t>
            </a:r>
            <a:endParaRPr sz="6800">
              <a:solidFill>
                <a:srgbClr val="CBBBA0"/>
              </a:solidFill>
              <a:latin typeface="Allison"/>
              <a:ea typeface="Allison"/>
              <a:cs typeface="Allison"/>
              <a:sym typeface="Alliso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