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Gloock"/>
      <p:regular r:id="rId7"/>
    </p:embeddedFont>
    <p:embeddedFont>
      <p:font typeface="Rubik"/>
      <p:regular r:id="rId8"/>
      <p:bold r:id="rId9"/>
      <p:italic r:id="rId10"/>
      <p:boldItalic r:id="rId11"/>
    </p:embeddedFont>
    <p:embeddedFont>
      <p:font typeface="Dancing Script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26">
          <p15:clr>
            <a:srgbClr val="747775"/>
          </p15:clr>
        </p15:guide>
        <p15:guide id="2" pos="443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6"/>
        <p:guide pos="443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ubik-boldItalic.fntdata"/><Relationship Id="rId10" Type="http://schemas.openxmlformats.org/officeDocument/2006/relationships/font" Target="fonts/Rubik-italic.fntdata"/><Relationship Id="rId13" Type="http://schemas.openxmlformats.org/officeDocument/2006/relationships/font" Target="fonts/DancingScript-bold.fntdata"/><Relationship Id="rId12" Type="http://schemas.openxmlformats.org/officeDocument/2006/relationships/font" Target="fonts/DancingScrip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ubi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Gloock-regular.fntdata"/><Relationship Id="rId8" Type="http://schemas.openxmlformats.org/officeDocument/2006/relationships/font" Target="fonts/Rubik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6500" l="11652" r="14693" t="6482"/>
          <a:stretch/>
        </p:blipFill>
        <p:spPr>
          <a:xfrm>
            <a:off x="-75" y="0"/>
            <a:ext cx="7560003" cy="106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3528450"/>
            <a:ext cx="7560000" cy="68178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55700" y="85691"/>
            <a:ext cx="72486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7800">
                <a:solidFill>
                  <a:srgbClr val="0D0D0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House Cleaning </a:t>
            </a:r>
            <a:endParaRPr b="1" sz="7800">
              <a:solidFill>
                <a:srgbClr val="0D0D0D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4850081" y="8190000"/>
            <a:ext cx="2179500" cy="2502000"/>
          </a:xfrm>
          <a:prstGeom prst="round2SameRect">
            <a:avLst>
              <a:gd fmla="val 15900" name="adj1"/>
              <a:gd fmla="val 0" name="adj2"/>
            </a:avLst>
          </a:prstGeom>
          <a:solidFill>
            <a:srgbClr val="EEB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53200" y="1378685"/>
            <a:ext cx="705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rPr>
              <a:t>h</a:t>
            </a:r>
            <a:r>
              <a:rPr b="1" lang="uk"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rPr>
              <a:t>ousecleaning.ltd | +1-012-3456-789 | housecleaning@mail.ltd</a:t>
            </a:r>
            <a:endParaRPr b="1" sz="1200">
              <a:solidFill>
                <a:srgbClr val="0D0D0D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D0D0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285400" y="8053187"/>
            <a:ext cx="4161300" cy="2094970"/>
            <a:chOff x="285400" y="8129825"/>
            <a:chExt cx="4161300" cy="2094970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410976" y="8129825"/>
              <a:ext cx="34302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0D0D0D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Additional Services:</a:t>
              </a:r>
              <a:endParaRPr b="1" sz="2300">
                <a:solidFill>
                  <a:srgbClr val="0D0D0D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285400" y="8654895"/>
              <a:ext cx="4161300" cy="15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048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200"/>
                <a:buFont typeface="Rubik"/>
                <a:buChar char="●"/>
              </a:pP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Inside refrigerator cleaning: $25</a:t>
              </a:r>
              <a:endParaRPr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048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200"/>
                <a:buFont typeface="Rubik"/>
                <a:buChar char="●"/>
              </a:pP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Inside oven cleaning:</a:t>
              </a:r>
              <a:r>
                <a:rPr b="1"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 </a:t>
              </a: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$30</a:t>
              </a:r>
              <a:endParaRPr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048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200"/>
                <a:buFont typeface="Rubik"/>
                <a:buChar char="●"/>
              </a:pP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Interior window cleaning: $20 per window</a:t>
              </a:r>
              <a:endParaRPr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048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200"/>
                <a:buFont typeface="Rubik"/>
                <a:buChar char="●"/>
              </a:pP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Laundry: $15 per load</a:t>
              </a:r>
              <a:endParaRPr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048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200"/>
                <a:buFont typeface="Rubik"/>
                <a:buChar char="●"/>
              </a:pP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Organization services: </a:t>
              </a: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$25</a:t>
              </a:r>
              <a:endParaRPr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048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200"/>
                <a:buFont typeface="Rubik"/>
                <a:buChar char="●"/>
              </a:pP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Pet hair removal: </a:t>
              </a: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$15</a:t>
              </a:r>
              <a:endParaRPr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sp>
        <p:nvSpPr>
          <p:cNvPr id="62" name="Google Shape;62;p13"/>
          <p:cNvSpPr txBox="1"/>
          <p:nvPr/>
        </p:nvSpPr>
        <p:spPr>
          <a:xfrm>
            <a:off x="4883726" y="8334157"/>
            <a:ext cx="2112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9FBFD"/>
                </a:solidFill>
                <a:latin typeface="Gloock"/>
                <a:ea typeface="Gloock"/>
                <a:cs typeface="Gloock"/>
                <a:sym typeface="Gloock"/>
              </a:rPr>
              <a:t>Discounts and Promotions:</a:t>
            </a:r>
            <a:endParaRPr sz="2100">
              <a:solidFill>
                <a:srgbClr val="F9FBFD"/>
              </a:solidFill>
              <a:latin typeface="Gloock"/>
              <a:ea typeface="Gloock"/>
              <a:cs typeface="Gloock"/>
              <a:sym typeface="Gloock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854125" y="9098680"/>
            <a:ext cx="2171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rPr>
              <a:t>F</a:t>
            </a:r>
            <a:r>
              <a:rPr b="1" lang="uk"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rPr>
              <a:t>irst</a:t>
            </a:r>
            <a:r>
              <a:rPr b="1" lang="uk"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rPr>
              <a:t>-T</a:t>
            </a:r>
            <a:r>
              <a:rPr b="1" lang="uk"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rPr>
              <a:t>ime </a:t>
            </a:r>
            <a:endParaRPr b="1" sz="1200">
              <a:solidFill>
                <a:srgbClr val="0D0D0D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rPr>
              <a:t>C</a:t>
            </a:r>
            <a:r>
              <a:rPr b="1" lang="uk"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rPr>
              <a:t>ustomer Discount</a:t>
            </a:r>
            <a:endParaRPr b="1" sz="1200">
              <a:solidFill>
                <a:srgbClr val="0D0D0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64" name="Google Shape;64;p13"/>
          <p:cNvGrpSpPr/>
          <p:nvPr/>
        </p:nvGrpSpPr>
        <p:grpSpPr>
          <a:xfrm>
            <a:off x="285400" y="4236179"/>
            <a:ext cx="3591776" cy="1610755"/>
            <a:chOff x="285400" y="4312817"/>
            <a:chExt cx="3591776" cy="1610755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410976" y="4312817"/>
              <a:ext cx="34662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0D0D0D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Dusting - </a:t>
              </a:r>
              <a:r>
                <a:rPr b="1" lang="uk" sz="1800">
                  <a:solidFill>
                    <a:srgbClr val="0D0D0D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$25</a:t>
              </a:r>
              <a:r>
                <a:rPr b="1" lang="uk" sz="2100">
                  <a:solidFill>
                    <a:srgbClr val="0D0D0D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/</a:t>
              </a:r>
              <a:r>
                <a:rPr b="1" lang="uk" sz="1800">
                  <a:solidFill>
                    <a:srgbClr val="0D0D0D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$35</a:t>
              </a:r>
              <a:endParaRPr b="1" sz="1800">
                <a:solidFill>
                  <a:srgbClr val="0D0D0D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285400" y="4833672"/>
              <a:ext cx="3250800" cy="108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048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200"/>
                <a:buFont typeface="Rubik"/>
                <a:buChar char="●"/>
              </a:pP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Dusting of furniture surfaces</a:t>
              </a:r>
              <a:endParaRPr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048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200"/>
                <a:buFont typeface="Rubik"/>
                <a:buChar char="●"/>
              </a:pP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Dusting of baseboards, window sills</a:t>
              </a:r>
              <a:endParaRPr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048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200"/>
                <a:buFont typeface="Rubik"/>
                <a:buChar char="●"/>
              </a:pP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Dusting of ceiling fans and light</a:t>
              </a: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 </a:t>
              </a: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fixtures</a:t>
              </a:r>
              <a:endParaRPr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67" name="Google Shape;67;p13"/>
          <p:cNvGrpSpPr/>
          <p:nvPr/>
        </p:nvGrpSpPr>
        <p:grpSpPr>
          <a:xfrm>
            <a:off x="3708245" y="4236179"/>
            <a:ext cx="3578361" cy="1610756"/>
            <a:chOff x="3708245" y="4312817"/>
            <a:chExt cx="3578361" cy="1610756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3820405" y="4312817"/>
              <a:ext cx="34662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0D0D0D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Vacuuming - </a:t>
              </a:r>
              <a:r>
                <a:rPr b="1" lang="uk" sz="1800">
                  <a:solidFill>
                    <a:srgbClr val="0D0D0D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$20/$50</a:t>
              </a:r>
              <a:endParaRPr b="1" sz="1800">
                <a:solidFill>
                  <a:srgbClr val="0D0D0D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3708245" y="4833673"/>
              <a:ext cx="3466200" cy="108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048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200"/>
                <a:buFont typeface="Rubik"/>
                <a:buChar char="●"/>
              </a:pP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Vacuuming of carpets and rugs</a:t>
              </a:r>
              <a:endParaRPr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048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200"/>
                <a:buFont typeface="Rubik"/>
                <a:buChar char="●"/>
              </a:pP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Vacuuming of upholstered furniture</a:t>
              </a:r>
              <a:endParaRPr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048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200"/>
                <a:buFont typeface="Rubik"/>
                <a:buChar char="●"/>
              </a:pP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Vacuuming of stairs and under furniture (where accessible)</a:t>
              </a:r>
              <a:endParaRPr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70" name="Google Shape;70;p13"/>
          <p:cNvGrpSpPr/>
          <p:nvPr/>
        </p:nvGrpSpPr>
        <p:grpSpPr>
          <a:xfrm>
            <a:off x="285400" y="5894506"/>
            <a:ext cx="3591776" cy="2090756"/>
            <a:chOff x="285400" y="5971144"/>
            <a:chExt cx="3591776" cy="2090756"/>
          </a:xfrm>
        </p:grpSpPr>
        <p:sp>
          <p:nvSpPr>
            <p:cNvPr id="71" name="Google Shape;71;p13"/>
            <p:cNvSpPr txBox="1"/>
            <p:nvPr/>
          </p:nvSpPr>
          <p:spPr>
            <a:xfrm>
              <a:off x="410976" y="5971144"/>
              <a:ext cx="34662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0D0D0D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Bathroom - </a:t>
              </a:r>
              <a:r>
                <a:rPr b="1" lang="uk" sz="1800">
                  <a:solidFill>
                    <a:srgbClr val="0D0D0D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$50/$100</a:t>
              </a:r>
              <a:endParaRPr b="1" sz="1800">
                <a:solidFill>
                  <a:srgbClr val="0D0D0D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285400" y="6492000"/>
              <a:ext cx="3294600" cy="15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048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200"/>
                <a:buFont typeface="Rubik"/>
                <a:buChar char="●"/>
              </a:pP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Cleaning and disinfecting of sinks, countertops, and faucets</a:t>
              </a:r>
              <a:endParaRPr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048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200"/>
                <a:buFont typeface="Rubik"/>
                <a:buChar char="●"/>
              </a:pP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Cleaning and disinfecting of toilets, including inside and out</a:t>
              </a:r>
              <a:endParaRPr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048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200"/>
                <a:buFont typeface="Rubik"/>
                <a:buChar char="●"/>
              </a:pP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Cleaning and shining of mirrors</a:t>
              </a:r>
              <a:endParaRPr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048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200"/>
                <a:buFont typeface="Rubik"/>
                <a:buChar char="●"/>
              </a:pP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Cleaning and polishing of fixtures</a:t>
              </a:r>
              <a:endParaRPr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sp>
        <p:nvSpPr>
          <p:cNvPr id="73" name="Google Shape;73;p13"/>
          <p:cNvSpPr txBox="1"/>
          <p:nvPr/>
        </p:nvSpPr>
        <p:spPr>
          <a:xfrm>
            <a:off x="5352751" y="9765000"/>
            <a:ext cx="1174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3500">
                <a:solidFill>
                  <a:srgbClr val="F9FBFD"/>
                </a:solidFill>
                <a:latin typeface="Gloock"/>
                <a:ea typeface="Gloock"/>
                <a:cs typeface="Gloock"/>
                <a:sym typeface="Gloock"/>
              </a:rPr>
              <a:t>20%</a:t>
            </a:r>
            <a:endParaRPr b="1" sz="3500">
              <a:solidFill>
                <a:srgbClr val="F9FBFD"/>
              </a:solidFill>
              <a:latin typeface="Gloock"/>
              <a:ea typeface="Gloock"/>
              <a:cs typeface="Gloock"/>
              <a:sym typeface="Gloock"/>
            </a:endParaRPr>
          </a:p>
        </p:txBody>
      </p:sp>
      <p:grpSp>
        <p:nvGrpSpPr>
          <p:cNvPr id="74" name="Google Shape;74;p13"/>
          <p:cNvGrpSpPr/>
          <p:nvPr/>
        </p:nvGrpSpPr>
        <p:grpSpPr>
          <a:xfrm>
            <a:off x="3708252" y="5894506"/>
            <a:ext cx="3578354" cy="2090744"/>
            <a:chOff x="3708252" y="5971144"/>
            <a:chExt cx="3578354" cy="2090744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3820405" y="5971144"/>
              <a:ext cx="34662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300">
                  <a:solidFill>
                    <a:srgbClr val="0D0D0D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Kitchen - </a:t>
              </a:r>
              <a:r>
                <a:rPr b="1" lang="uk" sz="1800">
                  <a:solidFill>
                    <a:srgbClr val="0D0D0D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$20/$50</a:t>
              </a:r>
              <a:endParaRPr b="1" sz="1800">
                <a:solidFill>
                  <a:srgbClr val="0D0D0D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3708252" y="6491988"/>
              <a:ext cx="3466200" cy="15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048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200"/>
                <a:buFont typeface="Rubik"/>
                <a:buChar char="●"/>
              </a:pP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Cleaning and sanitizing of countertops and backsplashes</a:t>
              </a:r>
              <a:endParaRPr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048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200"/>
                <a:buFont typeface="Rubik"/>
                <a:buChar char="●"/>
              </a:pP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Cleaning of exterior surfaces of appliances</a:t>
              </a:r>
              <a:endParaRPr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048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200"/>
                <a:buFont typeface="Rubik"/>
                <a:buChar char="●"/>
              </a:pP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Cleaning and shining of sink and faucet</a:t>
              </a:r>
              <a:endParaRPr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048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200"/>
                <a:buFont typeface="Rubik"/>
                <a:buChar char="●"/>
              </a:pPr>
              <a:r>
                <a:rPr lang="uk" sz="1200">
                  <a:solidFill>
                    <a:srgbClr val="0D0D0D"/>
                  </a:solidFill>
                  <a:latin typeface="Rubik"/>
                  <a:ea typeface="Rubik"/>
                  <a:cs typeface="Rubik"/>
                  <a:sym typeface="Rubik"/>
                </a:rPr>
                <a:t>Wiping down of cabinet exteriors</a:t>
              </a:r>
              <a:endParaRPr sz="1200">
                <a:solidFill>
                  <a:srgbClr val="0D0D0D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77" name="Google Shape;77;p13"/>
          <p:cNvGrpSpPr/>
          <p:nvPr/>
        </p:nvGrpSpPr>
        <p:grpSpPr>
          <a:xfrm>
            <a:off x="523200" y="3670396"/>
            <a:ext cx="6510000" cy="554100"/>
            <a:chOff x="523200" y="3691801"/>
            <a:chExt cx="6510000" cy="554100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526800" y="3691801"/>
              <a:ext cx="6506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400">
                  <a:solidFill>
                    <a:srgbClr val="0D0D0D"/>
                  </a:solidFill>
                  <a:latin typeface="Gloock"/>
                  <a:ea typeface="Gloock"/>
                  <a:cs typeface="Gloock"/>
                  <a:sym typeface="Gloock"/>
                </a:rPr>
                <a:t>Price List</a:t>
              </a:r>
              <a:endParaRPr sz="2400">
                <a:solidFill>
                  <a:srgbClr val="0D0D0D"/>
                </a:solidFill>
                <a:latin typeface="Gloock"/>
                <a:ea typeface="Gloock"/>
                <a:cs typeface="Gloock"/>
                <a:sym typeface="Gloock"/>
              </a:endParaRPr>
            </a:p>
          </p:txBody>
        </p:sp>
        <p:cxnSp>
          <p:nvCxnSpPr>
            <p:cNvPr id="79" name="Google Shape;79;p13"/>
            <p:cNvCxnSpPr/>
            <p:nvPr/>
          </p:nvCxnSpPr>
          <p:spPr>
            <a:xfrm>
              <a:off x="523200" y="3983566"/>
              <a:ext cx="24282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" name="Google Shape;80;p13"/>
            <p:cNvCxnSpPr/>
            <p:nvPr/>
          </p:nvCxnSpPr>
          <p:spPr>
            <a:xfrm>
              <a:off x="4631125" y="3983560"/>
              <a:ext cx="23985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1" name="Google Shape;81;p13"/>
          <p:cNvCxnSpPr/>
          <p:nvPr/>
        </p:nvCxnSpPr>
        <p:spPr>
          <a:xfrm>
            <a:off x="5687081" y="9764991"/>
            <a:ext cx="505500" cy="0"/>
          </a:xfrm>
          <a:prstGeom prst="straightConnector1">
            <a:avLst/>
          </a:prstGeom>
          <a:noFill/>
          <a:ln cap="flat" cmpd="sng" w="19050">
            <a:solidFill>
              <a:srgbClr val="0D0D0D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