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10692000" cx="7560000"/>
  <p:notesSz cx="6858000" cy="9144000"/>
  <p:embeddedFontLst>
    <p:embeddedFont>
      <p:font typeface="Anton"/>
      <p:regular r:id="rId10"/>
    </p:embeddedFont>
    <p:embeddedFont>
      <p:font typeface="Bebas Neue"/>
      <p:regular r:id="rId11"/>
    </p:embeddedFont>
    <p:embeddedFont>
      <p:font typeface="Archivo"/>
      <p:regular r:id="rId12"/>
      <p:bold r:id="rId13"/>
      <p:italic r:id="rId14"/>
      <p:boldItalic r:id="rId15"/>
    </p:embeddedFont>
    <p:embeddedFont>
      <p:font typeface="Archivo Black"/>
      <p:bold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9D6F84C-127B-4CF1-8145-FAD8A0F7B9E1}">
  <a:tblStyle styleId="{79D6F84C-127B-4CF1-8145-FAD8A0F7B9E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BebasNeue-regular.fntdata"/><Relationship Id="rId10" Type="http://schemas.openxmlformats.org/officeDocument/2006/relationships/font" Target="fonts/Anton-regular.fntdata"/><Relationship Id="rId13" Type="http://schemas.openxmlformats.org/officeDocument/2006/relationships/font" Target="fonts/Archivo-bold.fntdata"/><Relationship Id="rId12" Type="http://schemas.openxmlformats.org/officeDocument/2006/relationships/font" Target="fonts/Archivo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Archivo-boldItalic.fntdata"/><Relationship Id="rId14" Type="http://schemas.openxmlformats.org/officeDocument/2006/relationships/font" Target="fonts/Archivo-italic.fntdata"/><Relationship Id="rId17" Type="http://schemas.openxmlformats.org/officeDocument/2006/relationships/font" Target="fonts/ArchivoBlack-boldItalic.fntdata"/><Relationship Id="rId16" Type="http://schemas.openxmlformats.org/officeDocument/2006/relationships/font" Target="fonts/ArchivoBlack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925aa49fad_0_5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925aa49fa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925aa49fad_0_108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925aa49fad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925aa49fad_0_154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925aa49fad_0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hyperlink" Target="http://gdoc.io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325250" y="3206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{79D6F84C-127B-4CF1-8145-FAD8A0F7B9E1}</a:tableStyleId>
              </a:tblPr>
              <a:tblGrid>
                <a:gridCol w="1381900"/>
                <a:gridCol w="1381900"/>
                <a:gridCol w="1381900"/>
                <a:gridCol w="1381900"/>
                <a:gridCol w="1381900"/>
              </a:tblGrid>
              <a:tr h="15107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MATTHEW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MCCONAUGHEY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STELLA ARTOIS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TIM ROBINSON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NERDWALLET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COORS LIGHT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4528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BOOKING.COM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ROCKET COMPANIES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MOUNTAIN 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DEW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ORLANDO 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BLOOM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SHAWNIA 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TWAIN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14528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REESE’S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CHARISSA THOMPSON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LITTLE 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CAESARS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HOMES.COM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4528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CATHERINE O’HARA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NFL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ISSA RAE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CHRIS HEMSWORTH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TACO BELL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13462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BUDWEISER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ADAM BRODY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FOUNDATION TO COMBAT ANTISEMITISM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MEG RYAN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Anton"/>
                          <a:ea typeface="Anton"/>
                          <a:cs typeface="Anton"/>
                          <a:sym typeface="Anton"/>
                        </a:rPr>
                        <a:t>LIQUID DEATH</a:t>
                      </a:r>
                      <a:endParaRPr sz="17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55" name="Google Shape;55;p13" title="Vecto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43725" y="6467625"/>
            <a:ext cx="872550" cy="8725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38300" y="242458"/>
            <a:ext cx="7283400" cy="14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500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S U P E R  B O W </a:t>
            </a:r>
            <a:r>
              <a:rPr lang="en" sz="6600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L</a:t>
            </a:r>
            <a:r>
              <a:rPr lang="en" sz="6500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endParaRPr sz="6500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200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C O M M E R C I A L</a:t>
            </a:r>
            <a:endParaRPr sz="6200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28350" y="1345579"/>
            <a:ext cx="7303500" cy="20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100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B</a:t>
            </a:r>
            <a:r>
              <a:rPr lang="en" sz="12600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 I N G O</a:t>
            </a:r>
            <a:endParaRPr sz="12600">
              <a:solidFill>
                <a:srgbClr val="292929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2070000" y="10051500"/>
            <a:ext cx="3420000" cy="6405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29292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More templates on </a:t>
            </a:r>
            <a:r>
              <a:rPr lang="en" sz="2200" u="sng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gdoc.io</a:t>
            </a:r>
            <a:endParaRPr sz="220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0" y="0"/>
            <a:ext cx="3780000" cy="5346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64" name="Google Shape;64;p14"/>
          <p:cNvGraphicFramePr/>
          <p:nvPr/>
        </p:nvGraphicFramePr>
        <p:xfrm>
          <a:off x="77600" y="1543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{79D6F84C-127B-4CF1-8145-FAD8A0F7B9E1}</a:tableStyleId>
              </a:tblPr>
              <a:tblGrid>
                <a:gridCol w="725475"/>
                <a:gridCol w="725475"/>
                <a:gridCol w="725475"/>
                <a:gridCol w="725475"/>
                <a:gridCol w="725475"/>
              </a:tblGrid>
              <a:tr h="779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MATTHEW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MCCONAUGHEY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STELLA 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ARTOIS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TIM ROBINSON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NERDWALLET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COORS 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LIGHT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BOOKING.COM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ROCKET </a:t>
                      </a: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COMPANIES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MOUNTAIN 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DEW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ORLANDO 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BLOOM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SHAWNIA 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TWAIN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REESE’S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CHARISSA THOMPSON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LITTLE 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CAESARS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HOMES.COM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CATHERINE O’HARA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NFL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ISSA RAE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CHRIS HEMSWORTH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TACO BELL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695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BUDWEISER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ADAM 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BRODY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FOUNDATION TO COMBAT ANTISEMITISM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MEG RYAN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Anton"/>
                          <a:ea typeface="Anton"/>
                          <a:cs typeface="Anton"/>
                          <a:sym typeface="Anton"/>
                        </a:rPr>
                        <a:t>LIQUID DEATH</a:t>
                      </a:r>
                      <a:endParaRPr sz="900"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65" name="Google Shape;65;p14" title="Vecto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96150" y="3262225"/>
            <a:ext cx="387700" cy="38772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5150" y="54053"/>
            <a:ext cx="3769500" cy="7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S U P E R  B O W </a:t>
            </a:r>
            <a:r>
              <a:rPr lang="en" sz="3415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L</a:t>
            </a: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endParaRPr sz="3364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8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C O M M E R C I A L</a:t>
            </a:r>
            <a:endParaRPr sz="3208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0" y="597296"/>
            <a:ext cx="3780000" cy="104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780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B</a:t>
            </a:r>
            <a:r>
              <a:rPr lang="en" sz="6521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 I N G O</a:t>
            </a:r>
            <a:endParaRPr sz="6521">
              <a:solidFill>
                <a:srgbClr val="292929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68" name="Google Shape;68;p14"/>
          <p:cNvSpPr/>
          <p:nvPr/>
        </p:nvSpPr>
        <p:spPr>
          <a:xfrm>
            <a:off x="3774650" y="0"/>
            <a:ext cx="3780000" cy="5346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69" name="Google Shape;69;p14"/>
          <p:cNvGraphicFramePr/>
          <p:nvPr/>
        </p:nvGraphicFramePr>
        <p:xfrm>
          <a:off x="3852250" y="1543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{79D6F84C-127B-4CF1-8145-FAD8A0F7B9E1}</a:tableStyleId>
              </a:tblPr>
              <a:tblGrid>
                <a:gridCol w="725475"/>
                <a:gridCol w="725475"/>
                <a:gridCol w="725475"/>
                <a:gridCol w="725475"/>
                <a:gridCol w="725475"/>
              </a:tblGrid>
              <a:tr h="779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POST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MALONE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CHARLIE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XCX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REESE’S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PILLSBURY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DOUGHBOY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JULIAN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EDELMAN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MICHELOB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ULTRA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CIRKUL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TOTINO’S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PIZZA ROLLS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SHABOOZEY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FOUNDATION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TO COMBAT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ANTISEMITISM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TACO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BELL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CHRIS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HEMSWORTH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LITTLE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CAESARS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JAMES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HARDEN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MOUNTAIN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DEW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RAM</a:t>
                      </a:r>
                      <a:endParaRPr sz="10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ROCKET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COMPANIES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MISS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PIGGY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MSC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CRUISES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695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DORITOS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TURBOTAX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WEATHERTECH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NOVARTIS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HOMES.COM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70" name="Google Shape;70;p14" title="Vecto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70800" y="3262225"/>
            <a:ext cx="387700" cy="38772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4"/>
          <p:cNvSpPr txBox="1"/>
          <p:nvPr/>
        </p:nvSpPr>
        <p:spPr>
          <a:xfrm>
            <a:off x="3779800" y="54053"/>
            <a:ext cx="3769500" cy="7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S U P E R  B O W </a:t>
            </a:r>
            <a:r>
              <a:rPr lang="en" sz="3415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L</a:t>
            </a: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endParaRPr sz="3364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8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C O M M E R C I A L</a:t>
            </a:r>
            <a:endParaRPr sz="3208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72" name="Google Shape;72;p14"/>
          <p:cNvSpPr txBox="1"/>
          <p:nvPr/>
        </p:nvSpPr>
        <p:spPr>
          <a:xfrm>
            <a:off x="3774650" y="597296"/>
            <a:ext cx="3780000" cy="104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780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B</a:t>
            </a:r>
            <a:r>
              <a:rPr lang="en" sz="6521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 I N G O</a:t>
            </a:r>
            <a:endParaRPr sz="6521">
              <a:solidFill>
                <a:srgbClr val="292929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0" y="5346000"/>
            <a:ext cx="3780000" cy="5346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74" name="Google Shape;74;p14"/>
          <p:cNvGraphicFramePr/>
          <p:nvPr/>
        </p:nvGraphicFramePr>
        <p:xfrm>
          <a:off x="77600" y="6889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{79D6F84C-127B-4CF1-8145-FAD8A0F7B9E1}</a:tableStyleId>
              </a:tblPr>
              <a:tblGrid>
                <a:gridCol w="725475"/>
                <a:gridCol w="725475"/>
                <a:gridCol w="725475"/>
                <a:gridCol w="725475"/>
                <a:gridCol w="725475"/>
              </a:tblGrid>
              <a:tr h="779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NICK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OFFERMAN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SAM RICHARDSON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FETCH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META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SQUARESPACE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BILLY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CRYSTAL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NERSD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HAILEE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STEINFELD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HOMES.COM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RAM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DURACELL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TOM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BRADY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DORITOS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PEYTON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MANNING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DOVE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DREW</a:t>
                      </a:r>
                      <a:endParaRPr sz="10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BARRYMORE</a:t>
                      </a:r>
                      <a:endParaRPr sz="10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WILLIAM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DEFOE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DOORDASH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HAAGEN-DAZS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695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UBER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EATS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GODADDY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GORDON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RAMSAY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SKECHERS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ANGEL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SOFT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75" name="Google Shape;75;p14" title="Vecto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96150" y="8608225"/>
            <a:ext cx="387700" cy="387725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4"/>
          <p:cNvSpPr txBox="1"/>
          <p:nvPr/>
        </p:nvSpPr>
        <p:spPr>
          <a:xfrm>
            <a:off x="5150" y="5400053"/>
            <a:ext cx="3769500" cy="7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S U P E R  B O W </a:t>
            </a:r>
            <a:r>
              <a:rPr lang="en" sz="3415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L</a:t>
            </a: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endParaRPr sz="3364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8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C O M M E R C I A L</a:t>
            </a:r>
            <a:endParaRPr sz="3208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77" name="Google Shape;77;p14"/>
          <p:cNvSpPr txBox="1"/>
          <p:nvPr/>
        </p:nvSpPr>
        <p:spPr>
          <a:xfrm>
            <a:off x="0" y="5943296"/>
            <a:ext cx="3780000" cy="104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780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B</a:t>
            </a:r>
            <a:r>
              <a:rPr lang="en" sz="6521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 I N G O</a:t>
            </a:r>
            <a:endParaRPr sz="6521">
              <a:solidFill>
                <a:srgbClr val="292929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78" name="Google Shape;78;p14"/>
          <p:cNvSpPr/>
          <p:nvPr/>
        </p:nvSpPr>
        <p:spPr>
          <a:xfrm>
            <a:off x="3774650" y="5346000"/>
            <a:ext cx="3780000" cy="5346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79" name="Google Shape;79;p14"/>
          <p:cNvGraphicFramePr/>
          <p:nvPr/>
        </p:nvGraphicFramePr>
        <p:xfrm>
          <a:off x="3852250" y="6889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{79D6F84C-127B-4CF1-8145-FAD8A0F7B9E1}</a:tableStyleId>
              </a:tblPr>
              <a:tblGrid>
                <a:gridCol w="725475"/>
                <a:gridCol w="725475"/>
                <a:gridCol w="725475"/>
                <a:gridCol w="725475"/>
                <a:gridCol w="725475"/>
              </a:tblGrid>
              <a:tr h="779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TURBOTAX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WEATHERTECH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STELLA 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ARTOIS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CATHERINE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O’HARA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NOVARTIS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REESE’S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LITTLE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CAESARS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SHABOOZEY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MSC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CRUISES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CHRIS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PRATT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FETCH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TUBI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NICK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OFFERMAN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MOUNTAIN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DEW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GOOGLE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MISS</a:t>
                      </a:r>
                      <a:endParaRPr sz="10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PIGGY</a:t>
                      </a:r>
                      <a:endParaRPr sz="10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FANDUEL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DORITOS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FOUNDATION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TO COMBAT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ANTISEMITISM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695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SHAWNiA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TWAIN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MARTHA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STEWART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ADAM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DEVINE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POST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MALONE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NERDWALLET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80" name="Google Shape;80;p14" title="Vecto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70800" y="8608225"/>
            <a:ext cx="387700" cy="387725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4"/>
          <p:cNvSpPr txBox="1"/>
          <p:nvPr/>
        </p:nvSpPr>
        <p:spPr>
          <a:xfrm>
            <a:off x="3779800" y="5400053"/>
            <a:ext cx="3769500" cy="7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S U P E R  B O W </a:t>
            </a:r>
            <a:r>
              <a:rPr lang="en" sz="3415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L</a:t>
            </a: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endParaRPr sz="3364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8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C O M M E R C I A L</a:t>
            </a:r>
            <a:endParaRPr sz="3208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82" name="Google Shape;82;p14"/>
          <p:cNvSpPr txBox="1"/>
          <p:nvPr/>
        </p:nvSpPr>
        <p:spPr>
          <a:xfrm>
            <a:off x="3774650" y="5943296"/>
            <a:ext cx="3780000" cy="104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780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B</a:t>
            </a:r>
            <a:r>
              <a:rPr lang="en" sz="6521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 I N G O</a:t>
            </a:r>
            <a:endParaRPr sz="6521">
              <a:solidFill>
                <a:srgbClr val="292929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5"/>
          <p:cNvSpPr/>
          <p:nvPr/>
        </p:nvSpPr>
        <p:spPr>
          <a:xfrm>
            <a:off x="0" y="0"/>
            <a:ext cx="3780000" cy="5346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88" name="Google Shape;88;p15"/>
          <p:cNvGraphicFramePr/>
          <p:nvPr/>
        </p:nvGraphicFramePr>
        <p:xfrm>
          <a:off x="77600" y="1543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{79D6F84C-127B-4CF1-8145-FAD8A0F7B9E1}</a:tableStyleId>
              </a:tblPr>
              <a:tblGrid>
                <a:gridCol w="725475"/>
                <a:gridCol w="725475"/>
                <a:gridCol w="725475"/>
                <a:gridCol w="725475"/>
                <a:gridCol w="725475"/>
              </a:tblGrid>
              <a:tr h="779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SQUARESPACE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PETE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DAVIDSON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CIRKUL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CHRIS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PRATT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SHABOOZEY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SKECHERS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SHAWNIA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TWAIN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ELI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MANNING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HIMS &amp; HERS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PRINGLES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DOORDASH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MARTHA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STEWART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FOUNDATION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TO COMBAT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ANTISEMITISM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ROCKET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COMPANIES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TUBI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RITZ</a:t>
                      </a:r>
                      <a:endParaRPr sz="10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NFL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DOVE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WANDA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SYKES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695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GODADDY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JULIAN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EDELMAN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MICHELOB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ULTRA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ORLANDO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BLOOM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LIQUID DEATH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89" name="Google Shape;89;p15" title="Vecto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96150" y="3262225"/>
            <a:ext cx="387700" cy="38772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5"/>
          <p:cNvSpPr txBox="1"/>
          <p:nvPr/>
        </p:nvSpPr>
        <p:spPr>
          <a:xfrm>
            <a:off x="5150" y="54053"/>
            <a:ext cx="3769500" cy="7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S U P E R  B O W </a:t>
            </a:r>
            <a:r>
              <a:rPr lang="en" sz="3415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L</a:t>
            </a: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endParaRPr sz="3364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8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C O M M E R C I A L</a:t>
            </a:r>
            <a:endParaRPr sz="3208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91" name="Google Shape;91;p15"/>
          <p:cNvSpPr txBox="1"/>
          <p:nvPr/>
        </p:nvSpPr>
        <p:spPr>
          <a:xfrm>
            <a:off x="0" y="597296"/>
            <a:ext cx="3780000" cy="104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780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B</a:t>
            </a:r>
            <a:r>
              <a:rPr lang="en" sz="6521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 I N G O</a:t>
            </a:r>
            <a:endParaRPr sz="6521">
              <a:solidFill>
                <a:srgbClr val="292929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92" name="Google Shape;92;p15"/>
          <p:cNvSpPr/>
          <p:nvPr/>
        </p:nvSpPr>
        <p:spPr>
          <a:xfrm>
            <a:off x="3774650" y="0"/>
            <a:ext cx="3780000" cy="5346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93" name="Google Shape;93;p15"/>
          <p:cNvGraphicFramePr/>
          <p:nvPr/>
        </p:nvGraphicFramePr>
        <p:xfrm>
          <a:off x="3852250" y="1543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{79D6F84C-127B-4CF1-8145-FAD8A0F7B9E1}</a:tableStyleId>
              </a:tblPr>
              <a:tblGrid>
                <a:gridCol w="725475"/>
                <a:gridCol w="725475"/>
                <a:gridCol w="725475"/>
                <a:gridCol w="725475"/>
                <a:gridCol w="725475"/>
              </a:tblGrid>
              <a:tr h="779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JEEP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GLEN 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POWELL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CHRIS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PRATT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RAM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HAAGEN-DAZS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WILLIAM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DEFOE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TIM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ROBINSON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ADAM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DEVINE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LITTLE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CAESARS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CHARISSA THOMPSON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SNOOP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DOGG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HIMS &amp; HERS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HAILEE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STEINFELD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DOVE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TURBOTAX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DURACELL</a:t>
                      </a:r>
                      <a:endParaRPr sz="10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PEYTON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MANNING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NERDWALLET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BOSCH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695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COFFEE-MATE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NERDS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TOM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BRADY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ROCKET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COMPANIES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RITZ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94" name="Google Shape;94;p15" title="Vecto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70800" y="3262225"/>
            <a:ext cx="387700" cy="387725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5"/>
          <p:cNvSpPr txBox="1"/>
          <p:nvPr/>
        </p:nvSpPr>
        <p:spPr>
          <a:xfrm>
            <a:off x="3779800" y="54053"/>
            <a:ext cx="3769500" cy="7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S U P E R  B O W </a:t>
            </a:r>
            <a:r>
              <a:rPr lang="en" sz="3415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L</a:t>
            </a: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endParaRPr sz="3364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8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C O M M E R C I A L</a:t>
            </a:r>
            <a:endParaRPr sz="3208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96" name="Google Shape;96;p15"/>
          <p:cNvSpPr txBox="1"/>
          <p:nvPr/>
        </p:nvSpPr>
        <p:spPr>
          <a:xfrm>
            <a:off x="3774650" y="597296"/>
            <a:ext cx="3780000" cy="104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780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B</a:t>
            </a:r>
            <a:r>
              <a:rPr lang="en" sz="6521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 I N G O</a:t>
            </a:r>
            <a:endParaRPr sz="6521">
              <a:solidFill>
                <a:srgbClr val="292929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97" name="Google Shape;97;p15"/>
          <p:cNvSpPr/>
          <p:nvPr/>
        </p:nvSpPr>
        <p:spPr>
          <a:xfrm>
            <a:off x="0" y="5346000"/>
            <a:ext cx="3780000" cy="5346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98" name="Google Shape;98;p15"/>
          <p:cNvGraphicFramePr/>
          <p:nvPr/>
        </p:nvGraphicFramePr>
        <p:xfrm>
          <a:off x="77600" y="6889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{79D6F84C-127B-4CF1-8145-FAD8A0F7B9E1}</a:tableStyleId>
              </a:tblPr>
              <a:tblGrid>
                <a:gridCol w="725475"/>
                <a:gridCol w="725475"/>
                <a:gridCol w="725475"/>
                <a:gridCol w="725475"/>
                <a:gridCol w="725475"/>
              </a:tblGrid>
              <a:tr h="779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PILLSBURY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DOUGHBOY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TOTINO’S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PIZZA ROLLS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DOORDASH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CLYDESDALE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WEATHERTECH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LAY’S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NFL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GODADDY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INSTACART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BOOKING.COM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SHAWNIA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TWAIN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TIMOTHY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SIMONS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DREW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BARRYMORE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SKECHERS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BARRY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KEOGHAN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HOMES.COM</a:t>
                      </a:r>
                      <a:endParaRPr sz="10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SHANE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GILLIS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DAVID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BECKHAM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REESE'S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695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MOUNTAIN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DEW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HELLMANN’S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DORITOS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UBER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EATS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DOJA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CAT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99" name="Google Shape;99;p15" title="Vecto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96150" y="8608225"/>
            <a:ext cx="387700" cy="387725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5"/>
          <p:cNvSpPr txBox="1"/>
          <p:nvPr/>
        </p:nvSpPr>
        <p:spPr>
          <a:xfrm>
            <a:off x="5150" y="5400053"/>
            <a:ext cx="3769500" cy="7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S U P E R  B O W </a:t>
            </a:r>
            <a:r>
              <a:rPr lang="en" sz="3415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L</a:t>
            </a: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endParaRPr sz="3364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8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C O M M E R C I A L</a:t>
            </a:r>
            <a:endParaRPr sz="3208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101" name="Google Shape;101;p15"/>
          <p:cNvSpPr txBox="1"/>
          <p:nvPr/>
        </p:nvSpPr>
        <p:spPr>
          <a:xfrm>
            <a:off x="0" y="5943296"/>
            <a:ext cx="3780000" cy="104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780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B</a:t>
            </a:r>
            <a:r>
              <a:rPr lang="en" sz="6521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 I N G O</a:t>
            </a:r>
            <a:endParaRPr sz="6521">
              <a:solidFill>
                <a:srgbClr val="292929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102" name="Google Shape;102;p15"/>
          <p:cNvSpPr/>
          <p:nvPr/>
        </p:nvSpPr>
        <p:spPr>
          <a:xfrm>
            <a:off x="3774650" y="5346000"/>
            <a:ext cx="3780000" cy="5346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03" name="Google Shape;103;p15"/>
          <p:cNvGraphicFramePr/>
          <p:nvPr/>
        </p:nvGraphicFramePr>
        <p:xfrm>
          <a:off x="3852250" y="6889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{79D6F84C-127B-4CF1-8145-FAD8A0F7B9E1}</a:tableStyleId>
              </a:tblPr>
              <a:tblGrid>
                <a:gridCol w="725475"/>
                <a:gridCol w="725475"/>
                <a:gridCol w="725475"/>
                <a:gridCol w="725475"/>
                <a:gridCol w="725475"/>
              </a:tblGrid>
              <a:tr h="779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COORS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LIGHT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POST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MALONE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TUBI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JULIAN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EDELMAN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FETCH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FOUNDATION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TO COMBAT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ANTISEMITISM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ADAM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DEVINE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GOOGLE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MISS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PIGGY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DORITOS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NOVARTIS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STELLA 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ARTOIS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ANTONIO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BANDERAS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MOUNTAIN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DEW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SHABOOZEY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MSC</a:t>
                      </a:r>
                      <a:endParaRPr sz="10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CRUISES</a:t>
                      </a:r>
                      <a:endParaRPr sz="10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FANDUEL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CHRIS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PRATT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REESE’S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695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CHARLIE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XCX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TIM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ROBINSON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LITTLE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CAESARS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WEATHERTECH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SALESFORCE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04" name="Google Shape;104;p15" title="Vecto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70800" y="8608225"/>
            <a:ext cx="387700" cy="387725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5"/>
          <p:cNvSpPr txBox="1"/>
          <p:nvPr/>
        </p:nvSpPr>
        <p:spPr>
          <a:xfrm>
            <a:off x="3779800" y="5400053"/>
            <a:ext cx="3769500" cy="7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S U P E R  B O W </a:t>
            </a:r>
            <a:r>
              <a:rPr lang="en" sz="3415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L</a:t>
            </a: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endParaRPr sz="3364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8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C O M M E R C I A L</a:t>
            </a:r>
            <a:endParaRPr sz="3208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106" name="Google Shape;106;p15"/>
          <p:cNvSpPr txBox="1"/>
          <p:nvPr/>
        </p:nvSpPr>
        <p:spPr>
          <a:xfrm>
            <a:off x="3774650" y="5943296"/>
            <a:ext cx="3780000" cy="104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780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B</a:t>
            </a:r>
            <a:r>
              <a:rPr lang="en" sz="6521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 I N G O</a:t>
            </a:r>
            <a:endParaRPr sz="6521">
              <a:solidFill>
                <a:srgbClr val="292929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/>
          <p:nvPr/>
        </p:nvSpPr>
        <p:spPr>
          <a:xfrm>
            <a:off x="0" y="0"/>
            <a:ext cx="3780000" cy="5346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12" name="Google Shape;112;p16"/>
          <p:cNvGraphicFramePr/>
          <p:nvPr/>
        </p:nvGraphicFramePr>
        <p:xfrm>
          <a:off x="77600" y="1543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{79D6F84C-127B-4CF1-8145-FAD8A0F7B9E1}</a:tableStyleId>
              </a:tblPr>
              <a:tblGrid>
                <a:gridCol w="725475"/>
                <a:gridCol w="725475"/>
                <a:gridCol w="725475"/>
                <a:gridCol w="725475"/>
                <a:gridCol w="725475"/>
              </a:tblGrid>
              <a:tr h="779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OLD SPICE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POST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MALONE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COFFEE-MATE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JULIAN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EDELMAN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HEXCLAD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CIRKUL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DREW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BARRYMORE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MISS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PIGGY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WOODY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HARRELSON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SHABOOZEY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TURBOTAX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CHARISSA THOMPSON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LITTLE 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CAESARS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HOMES.COM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WANDA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SYKES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ROCKET</a:t>
                      </a:r>
                      <a:endParaRPr sz="10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COMPANIES</a:t>
                      </a:r>
                      <a:endParaRPr sz="10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HELLMANN’S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DORITOS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CLYDESDALE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695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NOVARTIS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ADAM 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BRODY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PILLSBURY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DOUGHBOY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MEG RYAN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MOUNTAIN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DEW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13" name="Google Shape;113;p16" title="Vecto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96150" y="3262225"/>
            <a:ext cx="387700" cy="38772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6"/>
          <p:cNvSpPr txBox="1"/>
          <p:nvPr/>
        </p:nvSpPr>
        <p:spPr>
          <a:xfrm>
            <a:off x="5150" y="54053"/>
            <a:ext cx="3769500" cy="7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S U P E R  B O W </a:t>
            </a:r>
            <a:r>
              <a:rPr lang="en" sz="3415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L</a:t>
            </a: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endParaRPr sz="3364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8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C O M M E R C I A L</a:t>
            </a:r>
            <a:endParaRPr sz="3208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115" name="Google Shape;115;p16"/>
          <p:cNvSpPr txBox="1"/>
          <p:nvPr/>
        </p:nvSpPr>
        <p:spPr>
          <a:xfrm>
            <a:off x="0" y="597296"/>
            <a:ext cx="3780000" cy="104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780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B</a:t>
            </a:r>
            <a:r>
              <a:rPr lang="en" sz="6521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 I N G O</a:t>
            </a:r>
            <a:endParaRPr sz="6521">
              <a:solidFill>
                <a:srgbClr val="292929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116" name="Google Shape;116;p16"/>
          <p:cNvSpPr/>
          <p:nvPr/>
        </p:nvSpPr>
        <p:spPr>
          <a:xfrm>
            <a:off x="3774650" y="0"/>
            <a:ext cx="3780000" cy="5346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17" name="Google Shape;117;p16"/>
          <p:cNvGraphicFramePr/>
          <p:nvPr/>
        </p:nvGraphicFramePr>
        <p:xfrm>
          <a:off x="3852250" y="1543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{79D6F84C-127B-4CF1-8145-FAD8A0F7B9E1}</a:tableStyleId>
              </a:tblPr>
              <a:tblGrid>
                <a:gridCol w="725475"/>
                <a:gridCol w="725475"/>
                <a:gridCol w="725475"/>
                <a:gridCol w="725475"/>
                <a:gridCol w="725475"/>
              </a:tblGrid>
              <a:tr h="779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WEATHERTECH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CHRIS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HEMSWORTH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RITZ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CHARLIE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XCX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HIMS &amp; HERS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LITTLE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CAESARS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POST 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MALONE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9292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LIQUID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DEATH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TUBI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FOUNDATION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TO COMBAT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ANTISEMITISM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TACO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BELL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JEEP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DOJA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CAT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JAMES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HARDEN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REESE’S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RAM</a:t>
                      </a:r>
                      <a:endParaRPr sz="10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PILLSBURY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DOUGHBOY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COORS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LIGHT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MSC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CRUISES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695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DORITOS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MEG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RYAN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TOTINO’S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PIZZA ROLLS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BUDWEISER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MICHELOB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ULTRA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18" name="Google Shape;118;p16" title="Vecto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70800" y="3262225"/>
            <a:ext cx="387700" cy="387725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6"/>
          <p:cNvSpPr txBox="1"/>
          <p:nvPr/>
        </p:nvSpPr>
        <p:spPr>
          <a:xfrm>
            <a:off x="3779800" y="54053"/>
            <a:ext cx="3769500" cy="7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S U P E R  B O W </a:t>
            </a:r>
            <a:r>
              <a:rPr lang="en" sz="3415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L</a:t>
            </a: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endParaRPr sz="3364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8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C O M M E R C I A L</a:t>
            </a:r>
            <a:endParaRPr sz="3208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120" name="Google Shape;120;p16"/>
          <p:cNvSpPr txBox="1"/>
          <p:nvPr/>
        </p:nvSpPr>
        <p:spPr>
          <a:xfrm>
            <a:off x="3774650" y="597296"/>
            <a:ext cx="3780000" cy="104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780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B</a:t>
            </a:r>
            <a:r>
              <a:rPr lang="en" sz="6521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 I N G O</a:t>
            </a:r>
            <a:endParaRPr sz="6521">
              <a:solidFill>
                <a:srgbClr val="292929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121" name="Google Shape;121;p16"/>
          <p:cNvSpPr/>
          <p:nvPr/>
        </p:nvSpPr>
        <p:spPr>
          <a:xfrm>
            <a:off x="0" y="5346000"/>
            <a:ext cx="3780000" cy="5346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22" name="Google Shape;122;p16"/>
          <p:cNvGraphicFramePr/>
          <p:nvPr/>
        </p:nvGraphicFramePr>
        <p:xfrm>
          <a:off x="77600" y="6889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{79D6F84C-127B-4CF1-8145-FAD8A0F7B9E1}</a:tableStyleId>
              </a:tblPr>
              <a:tblGrid>
                <a:gridCol w="725475"/>
                <a:gridCol w="725475"/>
                <a:gridCol w="725475"/>
                <a:gridCol w="725475"/>
                <a:gridCol w="725475"/>
              </a:tblGrid>
              <a:tr h="779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JEEP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TUBI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TIM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ROBINSON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HAILEE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STEINFELD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SKECHERS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CHARLIE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XCX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BUDWEISER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LIQUID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DEATH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JULIAN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EDELMAN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PEYTON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MANNING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SQUARESPACE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CIRKUL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NERDWALLET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PRINGLES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COORS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LIGHT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ORLANDO</a:t>
                      </a:r>
                      <a:endParaRPr sz="10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BLOOM</a:t>
                      </a:r>
                      <a:endParaRPr sz="10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LAY’S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LITTLE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CAESARS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ANTONIO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BANDERAS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695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ROCKET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COMPANIES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WEATHERTECH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META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WILLIAM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DEFOE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292929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SALESFORCE</a:t>
                      </a:r>
                      <a:endParaRPr sz="900">
                        <a:solidFill>
                          <a:srgbClr val="292929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23" name="Google Shape;123;p16" title="Vecto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96150" y="8608225"/>
            <a:ext cx="387700" cy="387725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6"/>
          <p:cNvSpPr txBox="1"/>
          <p:nvPr/>
        </p:nvSpPr>
        <p:spPr>
          <a:xfrm>
            <a:off x="5150" y="5400053"/>
            <a:ext cx="3769500" cy="7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S U P E R  B O W </a:t>
            </a:r>
            <a:r>
              <a:rPr lang="en" sz="3415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L</a:t>
            </a: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endParaRPr sz="3364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8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C O M M E R C I A L</a:t>
            </a:r>
            <a:endParaRPr sz="3208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125" name="Google Shape;125;p16"/>
          <p:cNvSpPr txBox="1"/>
          <p:nvPr/>
        </p:nvSpPr>
        <p:spPr>
          <a:xfrm>
            <a:off x="0" y="5943296"/>
            <a:ext cx="3780000" cy="104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780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B</a:t>
            </a:r>
            <a:r>
              <a:rPr lang="en" sz="6521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 I N G O</a:t>
            </a:r>
            <a:endParaRPr sz="6521">
              <a:solidFill>
                <a:srgbClr val="292929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126" name="Google Shape;126;p16"/>
          <p:cNvSpPr/>
          <p:nvPr/>
        </p:nvSpPr>
        <p:spPr>
          <a:xfrm>
            <a:off x="3774650" y="5346000"/>
            <a:ext cx="3780000" cy="5346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27" name="Google Shape;127;p16"/>
          <p:cNvGraphicFramePr/>
          <p:nvPr/>
        </p:nvGraphicFramePr>
        <p:xfrm>
          <a:off x="3852250" y="6889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{79D6F84C-127B-4CF1-8145-FAD8A0F7B9E1}</a:tableStyleId>
              </a:tblPr>
              <a:tblGrid>
                <a:gridCol w="725475"/>
                <a:gridCol w="725475"/>
                <a:gridCol w="725475"/>
                <a:gridCol w="725475"/>
                <a:gridCol w="725475"/>
              </a:tblGrid>
              <a:tr h="779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SHABOOZEY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DOORDASH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CHARLIE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XCX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RITZ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ADAM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DEVINE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WEATHERTECH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FETCH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WOODY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HARRELSON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SAM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RICHARDSON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DORITOS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FANDUEL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COFFEE-MATE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STELLA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ARTOIS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JULIAN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EDELMAN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BUDWEISER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NICK</a:t>
                      </a:r>
                      <a:endParaRPr sz="10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OFFERMAN</a:t>
                      </a:r>
                      <a:endParaRPr sz="10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OLD SPICE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6D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TOM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BRADY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DREW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BARRYMORE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</a:tr>
              <a:tr h="695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NFL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CATHERINE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O’HARA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8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TACO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BELL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RAM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B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Anton"/>
                          <a:ea typeface="Anton"/>
                          <a:cs typeface="Anton"/>
                          <a:sym typeface="Anton"/>
                        </a:rPr>
                        <a:t>TURBOTAX</a:t>
                      </a:r>
                      <a:endParaRPr sz="900">
                        <a:solidFill>
                          <a:schemeClr val="dk1"/>
                        </a:solidFill>
                        <a:latin typeface="Anton"/>
                        <a:ea typeface="Anton"/>
                        <a:cs typeface="Anton"/>
                        <a:sym typeface="Anton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28" name="Google Shape;128;p16" title="Vecto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70800" y="8608225"/>
            <a:ext cx="387700" cy="387725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6"/>
          <p:cNvSpPr txBox="1"/>
          <p:nvPr/>
        </p:nvSpPr>
        <p:spPr>
          <a:xfrm>
            <a:off x="3779800" y="5400053"/>
            <a:ext cx="3769500" cy="7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S U P E R  B O W </a:t>
            </a:r>
            <a:r>
              <a:rPr lang="en" sz="3415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L</a:t>
            </a:r>
            <a:r>
              <a:rPr lang="en" sz="3364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endParaRPr sz="3364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8">
                <a:solidFill>
                  <a:srgbClr val="292929"/>
                </a:solidFill>
                <a:latin typeface="Archivo"/>
                <a:ea typeface="Archivo"/>
                <a:cs typeface="Archivo"/>
                <a:sym typeface="Archivo"/>
              </a:rPr>
              <a:t>C O M M E R C I A L</a:t>
            </a:r>
            <a:endParaRPr sz="3208">
              <a:solidFill>
                <a:srgbClr val="292929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130" name="Google Shape;130;p16"/>
          <p:cNvSpPr txBox="1"/>
          <p:nvPr/>
        </p:nvSpPr>
        <p:spPr>
          <a:xfrm>
            <a:off x="3774650" y="5943296"/>
            <a:ext cx="3780000" cy="104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780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B</a:t>
            </a:r>
            <a:r>
              <a:rPr lang="en" sz="6521">
                <a:solidFill>
                  <a:srgbClr val="292929"/>
                </a:solidFill>
                <a:latin typeface="Archivo Black"/>
                <a:ea typeface="Archivo Black"/>
                <a:cs typeface="Archivo Black"/>
                <a:sym typeface="Archivo Black"/>
              </a:rPr>
              <a:t> I N G O</a:t>
            </a:r>
            <a:endParaRPr sz="6521">
              <a:solidFill>
                <a:srgbClr val="292929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