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Montserrat SemiBold"/>
      <p:regular r:id="rId6"/>
      <p:bold r:id="rId7"/>
      <p:italic r:id="rId8"/>
      <p:boldItalic r:id="rId9"/>
    </p:embeddedFont>
    <p:embeddedFont>
      <p:font typeface="Montserrat"/>
      <p:regular r:id="rId10"/>
      <p:bold r:id="rId11"/>
      <p:italic r:id="rId12"/>
      <p:boldItalic r:id="rId13"/>
    </p:embeddedFont>
    <p:embeddedFont>
      <p:font typeface="Montserrat Medium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Italic.fntdata"/><Relationship Id="rId15" Type="http://schemas.openxmlformats.org/officeDocument/2006/relationships/font" Target="fonts/MontserratMedium-bold.fntdata"/><Relationship Id="rId14" Type="http://schemas.openxmlformats.org/officeDocument/2006/relationships/font" Target="fonts/MontserratMedium-regular.fntdata"/><Relationship Id="rId17" Type="http://schemas.openxmlformats.org/officeDocument/2006/relationships/font" Target="fonts/MontserratMedium-boldItalic.fntdata"/><Relationship Id="rId16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font" Target="fonts/MontserratSemiBold-regular.fntdata"/><Relationship Id="rId7" Type="http://schemas.openxmlformats.org/officeDocument/2006/relationships/font" Target="fonts/MontserratSemiBold-bold.fntdata"/><Relationship Id="rId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8751212"/>
            <a:ext cx="1550525" cy="376125"/>
          </a:xfrm>
          <a:custGeom>
            <a:rect b="b" l="l" r="r" t="t"/>
            <a:pathLst>
              <a:path extrusionOk="0" h="15045" w="62021">
                <a:moveTo>
                  <a:pt x="0" y="14868"/>
                </a:moveTo>
                <a:lnTo>
                  <a:pt x="0" y="160"/>
                </a:lnTo>
                <a:lnTo>
                  <a:pt x="49200" y="0"/>
                </a:lnTo>
                <a:lnTo>
                  <a:pt x="62021" y="15045"/>
                </a:lnTo>
                <a:close/>
              </a:path>
            </a:pathLst>
          </a:custGeom>
          <a:solidFill>
            <a:srgbClr val="C4E1E6"/>
          </a:solidFill>
          <a:ln>
            <a:noFill/>
          </a:ln>
        </p:spPr>
      </p:sp>
      <p:sp>
        <p:nvSpPr>
          <p:cNvPr id="55" name="Google Shape;55;p13"/>
          <p:cNvSpPr txBox="1"/>
          <p:nvPr/>
        </p:nvSpPr>
        <p:spPr>
          <a:xfrm>
            <a:off x="302019" y="8808083"/>
            <a:ext cx="1457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Awards</a:t>
            </a:r>
            <a:endParaRPr b="1" sz="17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0" y="3045938"/>
            <a:ext cx="1887275" cy="372125"/>
            <a:chOff x="0" y="3045938"/>
            <a:chExt cx="1887275" cy="372125"/>
          </a:xfrm>
        </p:grpSpPr>
        <p:sp>
          <p:nvSpPr>
            <p:cNvPr id="57" name="Google Shape;57;p13"/>
            <p:cNvSpPr/>
            <p:nvPr/>
          </p:nvSpPr>
          <p:spPr>
            <a:xfrm>
              <a:off x="0" y="3045938"/>
              <a:ext cx="1887275" cy="372125"/>
            </a:xfrm>
            <a:custGeom>
              <a:rect b="b" l="l" r="r" t="t"/>
              <a:pathLst>
                <a:path extrusionOk="0" h="14885" w="75491">
                  <a:moveTo>
                    <a:pt x="0" y="14708"/>
                  </a:moveTo>
                  <a:lnTo>
                    <a:pt x="0" y="0"/>
                  </a:lnTo>
                  <a:lnTo>
                    <a:pt x="63086" y="0"/>
                  </a:lnTo>
                  <a:lnTo>
                    <a:pt x="75491" y="14885"/>
                  </a:lnTo>
                  <a:close/>
                </a:path>
              </a:pathLst>
            </a:custGeom>
            <a:solidFill>
              <a:srgbClr val="C4E1E6"/>
            </a:solidFill>
            <a:ln>
              <a:noFill/>
            </a:ln>
          </p:spPr>
        </p:sp>
        <p:sp>
          <p:nvSpPr>
            <p:cNvPr id="58" name="Google Shape;58;p13"/>
            <p:cNvSpPr txBox="1"/>
            <p:nvPr/>
          </p:nvSpPr>
          <p:spPr>
            <a:xfrm>
              <a:off x="302019" y="3101200"/>
              <a:ext cx="1457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292D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Education</a:t>
              </a:r>
              <a:endParaRPr b="1" sz="17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9" name="Google Shape;59;p13"/>
          <p:cNvGrpSpPr/>
          <p:nvPr/>
        </p:nvGrpSpPr>
        <p:grpSpPr>
          <a:xfrm>
            <a:off x="0" y="562675"/>
            <a:ext cx="7560000" cy="2297100"/>
            <a:chOff x="0" y="509875"/>
            <a:chExt cx="7560000" cy="2297100"/>
          </a:xfrm>
        </p:grpSpPr>
        <p:sp>
          <p:nvSpPr>
            <p:cNvPr id="60" name="Google Shape;60;p13"/>
            <p:cNvSpPr/>
            <p:nvPr/>
          </p:nvSpPr>
          <p:spPr>
            <a:xfrm>
              <a:off x="0" y="509875"/>
              <a:ext cx="7560000" cy="2297100"/>
            </a:xfrm>
            <a:prstGeom prst="rect">
              <a:avLst/>
            </a:prstGeom>
            <a:solidFill>
              <a:srgbClr val="F1F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3430559" y="740530"/>
              <a:ext cx="38070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100">
                  <a:solidFill>
                    <a:srgbClr val="292D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John H. Smith</a:t>
              </a:r>
              <a:endParaRPr b="1" sz="3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3430559" y="1207630"/>
              <a:ext cx="38070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292D32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Senior Freight Broker</a:t>
              </a:r>
              <a:endParaRPr sz="1700">
                <a:solidFill>
                  <a:srgbClr val="292D32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3655503" y="2467955"/>
              <a:ext cx="3547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92D3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linkedin.com/in/johnsmithexample</a:t>
              </a:r>
              <a:endParaRPr sz="1100">
                <a:solidFill>
                  <a:srgbClr val="292D3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64" name="Google Shape;64;p13"/>
            <p:cNvGrpSpPr/>
            <p:nvPr/>
          </p:nvGrpSpPr>
          <p:grpSpPr>
            <a:xfrm>
              <a:off x="3436352" y="1594399"/>
              <a:ext cx="3766352" cy="169200"/>
              <a:chOff x="3436352" y="1594399"/>
              <a:chExt cx="3766352" cy="169200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3655503" y="1594399"/>
                <a:ext cx="3547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292D32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(123) 456-7890</a:t>
                </a:r>
                <a:endParaRPr sz="1100">
                  <a:solidFill>
                    <a:srgbClr val="292D3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pic>
            <p:nvPicPr>
              <p:cNvPr id="66" name="Google Shape;66;p13" title="call.pn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436352" y="1594399"/>
                <a:ext cx="169200" cy="169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13"/>
            <p:cNvGrpSpPr/>
            <p:nvPr/>
          </p:nvGrpSpPr>
          <p:grpSpPr>
            <a:xfrm>
              <a:off x="3436352" y="1885584"/>
              <a:ext cx="3766352" cy="169200"/>
              <a:chOff x="3436352" y="1886431"/>
              <a:chExt cx="3766352" cy="169200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3655503" y="1886431"/>
                <a:ext cx="3547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292D32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john.smith@mail.ltd</a:t>
                </a:r>
                <a:endParaRPr sz="1100">
                  <a:solidFill>
                    <a:srgbClr val="292D3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pic>
            <p:nvPicPr>
              <p:cNvPr id="69" name="Google Shape;69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436352" y="1886431"/>
                <a:ext cx="169200" cy="169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13"/>
            <p:cNvGrpSpPr/>
            <p:nvPr/>
          </p:nvGrpSpPr>
          <p:grpSpPr>
            <a:xfrm>
              <a:off x="3436352" y="2176770"/>
              <a:ext cx="3766352" cy="169200"/>
              <a:chOff x="3436352" y="2178463"/>
              <a:chExt cx="3766352" cy="169200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3655503" y="2178463"/>
                <a:ext cx="3547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292D32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Chicago, IL</a:t>
                </a:r>
                <a:endParaRPr sz="1100">
                  <a:solidFill>
                    <a:srgbClr val="292D3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pic>
            <p:nvPicPr>
              <p:cNvPr id="72" name="Google Shape;72;p13" title="location.png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436352" y="2178463"/>
                <a:ext cx="169200" cy="169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3" name="Google Shape;73;p13" title="attach-square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440925" y="2472529"/>
              <a:ext cx="160053" cy="1600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4" name="Google Shape;74;p13"/>
            <p:cNvCxnSpPr/>
            <p:nvPr/>
          </p:nvCxnSpPr>
          <p:spPr>
            <a:xfrm>
              <a:off x="3438575" y="690554"/>
              <a:ext cx="3818700" cy="0"/>
            </a:xfrm>
            <a:prstGeom prst="straightConnector1">
              <a:avLst/>
            </a:prstGeom>
            <a:noFill/>
            <a:ln cap="flat" cmpd="sng" w="9525">
              <a:solidFill>
                <a:srgbClr val="292D3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5" name="Google Shape;75;p13"/>
          <p:cNvSpPr/>
          <p:nvPr/>
        </p:nvSpPr>
        <p:spPr>
          <a:xfrm>
            <a:off x="3121825" y="-125"/>
            <a:ext cx="4438125" cy="372250"/>
          </a:xfrm>
          <a:custGeom>
            <a:rect b="b" l="l" r="r" t="t"/>
            <a:pathLst>
              <a:path extrusionOk="0" h="14890" w="177525">
                <a:moveTo>
                  <a:pt x="177525" y="5"/>
                </a:moveTo>
                <a:lnTo>
                  <a:pt x="177525" y="14890"/>
                </a:lnTo>
                <a:lnTo>
                  <a:pt x="12170" y="1489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4E1E6"/>
              </a:gs>
              <a:gs pos="32000">
                <a:srgbClr val="C4E1E6"/>
              </a:gs>
              <a:gs pos="100000">
                <a:srgbClr val="F1FFD8"/>
              </a:gs>
            </a:gsLst>
            <a:lin ang="0" scaled="0"/>
          </a:gradFill>
          <a:ln>
            <a:noFill/>
          </a:ln>
        </p:spPr>
      </p:sp>
      <p:grpSp>
        <p:nvGrpSpPr>
          <p:cNvPr id="76" name="Google Shape;76;p13"/>
          <p:cNvGrpSpPr/>
          <p:nvPr/>
        </p:nvGrpSpPr>
        <p:grpSpPr>
          <a:xfrm>
            <a:off x="3186025" y="3050325"/>
            <a:ext cx="4373600" cy="367749"/>
            <a:chOff x="3186025" y="3050325"/>
            <a:chExt cx="4373600" cy="367749"/>
          </a:xfrm>
        </p:grpSpPr>
        <p:sp>
          <p:nvSpPr>
            <p:cNvPr id="77" name="Google Shape;77;p13"/>
            <p:cNvSpPr/>
            <p:nvPr/>
          </p:nvSpPr>
          <p:spPr>
            <a:xfrm>
              <a:off x="3186025" y="3050325"/>
              <a:ext cx="4373600" cy="367749"/>
            </a:xfrm>
            <a:custGeom>
              <a:rect b="b" l="l" r="r" t="t"/>
              <a:pathLst>
                <a:path extrusionOk="0" h="15619" w="177879">
                  <a:moveTo>
                    <a:pt x="177879" y="0"/>
                  </a:moveTo>
                  <a:lnTo>
                    <a:pt x="177879" y="15619"/>
                  </a:lnTo>
                  <a:lnTo>
                    <a:pt x="12226" y="15619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C4E1E6"/>
            </a:solidFill>
            <a:ln>
              <a:noFill/>
            </a:ln>
          </p:spPr>
        </p:sp>
        <p:sp>
          <p:nvSpPr>
            <p:cNvPr id="78" name="Google Shape;78;p13"/>
            <p:cNvSpPr txBox="1"/>
            <p:nvPr/>
          </p:nvSpPr>
          <p:spPr>
            <a:xfrm>
              <a:off x="3548280" y="3103400"/>
              <a:ext cx="1457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292D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Summary</a:t>
              </a:r>
              <a:endParaRPr b="1" sz="17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9" name="Google Shape;79;p13"/>
          <p:cNvGrpSpPr/>
          <p:nvPr/>
        </p:nvGrpSpPr>
        <p:grpSpPr>
          <a:xfrm>
            <a:off x="3186025" y="5180763"/>
            <a:ext cx="4373600" cy="367749"/>
            <a:chOff x="3186025" y="3050325"/>
            <a:chExt cx="4373600" cy="367749"/>
          </a:xfrm>
        </p:grpSpPr>
        <p:sp>
          <p:nvSpPr>
            <p:cNvPr id="80" name="Google Shape;80;p13"/>
            <p:cNvSpPr/>
            <p:nvPr/>
          </p:nvSpPr>
          <p:spPr>
            <a:xfrm>
              <a:off x="3186025" y="3050325"/>
              <a:ext cx="4373600" cy="367749"/>
            </a:xfrm>
            <a:custGeom>
              <a:rect b="b" l="l" r="r" t="t"/>
              <a:pathLst>
                <a:path extrusionOk="0" h="15619" w="177879">
                  <a:moveTo>
                    <a:pt x="177879" y="0"/>
                  </a:moveTo>
                  <a:lnTo>
                    <a:pt x="177879" y="15619"/>
                  </a:lnTo>
                  <a:lnTo>
                    <a:pt x="12226" y="15619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C4E1E6"/>
            </a:solidFill>
            <a:ln>
              <a:noFill/>
            </a:ln>
          </p:spPr>
        </p:sp>
        <p:sp>
          <p:nvSpPr>
            <p:cNvPr id="81" name="Google Shape;81;p13"/>
            <p:cNvSpPr txBox="1"/>
            <p:nvPr/>
          </p:nvSpPr>
          <p:spPr>
            <a:xfrm>
              <a:off x="3548292" y="3103400"/>
              <a:ext cx="2989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292D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Work Experience</a:t>
              </a:r>
              <a:endParaRPr b="1" sz="17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0" y="5180763"/>
            <a:ext cx="1759719" cy="374300"/>
            <a:chOff x="0" y="5155250"/>
            <a:chExt cx="1759719" cy="374300"/>
          </a:xfrm>
        </p:grpSpPr>
        <p:sp>
          <p:nvSpPr>
            <p:cNvPr id="83" name="Google Shape;83;p13"/>
            <p:cNvSpPr/>
            <p:nvPr/>
          </p:nvSpPr>
          <p:spPr>
            <a:xfrm>
              <a:off x="0" y="5155250"/>
              <a:ext cx="1341275" cy="374300"/>
            </a:xfrm>
            <a:custGeom>
              <a:rect b="b" l="l" r="r" t="t"/>
              <a:pathLst>
                <a:path extrusionOk="0" h="14972" w="53651">
                  <a:moveTo>
                    <a:pt x="0" y="14795"/>
                  </a:moveTo>
                  <a:lnTo>
                    <a:pt x="0" y="87"/>
                  </a:lnTo>
                  <a:lnTo>
                    <a:pt x="40862" y="0"/>
                  </a:lnTo>
                  <a:lnTo>
                    <a:pt x="53651" y="14972"/>
                  </a:lnTo>
                  <a:close/>
                </a:path>
              </a:pathLst>
            </a:custGeom>
            <a:solidFill>
              <a:srgbClr val="C4E1E6"/>
            </a:solidFill>
            <a:ln>
              <a:noFill/>
            </a:ln>
          </p:spPr>
        </p:sp>
        <p:sp>
          <p:nvSpPr>
            <p:cNvPr id="84" name="Google Shape;84;p13"/>
            <p:cNvSpPr txBox="1"/>
            <p:nvPr/>
          </p:nvSpPr>
          <p:spPr>
            <a:xfrm>
              <a:off x="302019" y="5210300"/>
              <a:ext cx="1457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292D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Skills</a:t>
              </a:r>
              <a:endParaRPr b="1" sz="17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85" name="Google Shape;85;p13"/>
          <p:cNvCxnSpPr/>
          <p:nvPr/>
        </p:nvCxnSpPr>
        <p:spPr>
          <a:xfrm>
            <a:off x="299950" y="3570485"/>
            <a:ext cx="0" cy="1393200"/>
          </a:xfrm>
          <a:prstGeom prst="straightConnector1">
            <a:avLst/>
          </a:prstGeom>
          <a:noFill/>
          <a:ln cap="flat" cmpd="sng" w="9525">
            <a:solidFill>
              <a:srgbClr val="292D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Google Shape;86;p13"/>
          <p:cNvSpPr txBox="1"/>
          <p:nvPr/>
        </p:nvSpPr>
        <p:spPr>
          <a:xfrm>
            <a:off x="429575" y="3575271"/>
            <a:ext cx="2925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50808B"/>
                </a:solidFill>
                <a:latin typeface="Montserrat"/>
                <a:ea typeface="Montserrat"/>
                <a:cs typeface="Montserrat"/>
                <a:sym typeface="Montserrat"/>
              </a:rPr>
              <a:t>Bachelor of Business Administration</a:t>
            </a:r>
            <a:endParaRPr b="1" sz="1100">
              <a:solidFill>
                <a:srgbClr val="50808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University of Illinois at Chicago</a:t>
            </a:r>
            <a:endParaRPr b="1" sz="11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Graduated: 2016</a:t>
            </a:r>
            <a:endParaRPr sz="11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29575" y="4360228"/>
            <a:ext cx="2925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50808B"/>
                </a:solidFill>
                <a:latin typeface="Montserrat"/>
                <a:ea typeface="Montserrat"/>
                <a:cs typeface="Montserrat"/>
                <a:sym typeface="Montserrat"/>
              </a:rPr>
              <a:t>Freight Broker Training Program</a:t>
            </a:r>
            <a:endParaRPr b="1" sz="1100">
              <a:solidFill>
                <a:srgbClr val="50808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Freight Movers School, Online</a:t>
            </a:r>
            <a:endParaRPr b="1" sz="11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Completed: 2021</a:t>
            </a:r>
            <a:endParaRPr sz="11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550700" y="3575260"/>
            <a:ext cx="3766500" cy="1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Experienced</a:t>
            </a:r>
            <a:r>
              <a:rPr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 and results-driven Freight Broker with over 5 years in the logistics and transportation industry. </a:t>
            </a:r>
            <a:r>
              <a:rPr b="1"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Skilled</a:t>
            </a:r>
            <a:r>
              <a:rPr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 in coordinating freight shipments, negotiating with carriers, and providing exceptional customer service. Proven ability to build strong relationships with clients and carriers to ensure timely and </a:t>
            </a:r>
            <a:r>
              <a:rPr b="1"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cost-effective</a:t>
            </a:r>
            <a:r>
              <a:rPr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 delivery.</a:t>
            </a:r>
            <a:endParaRPr sz="11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9" name="Google Shape;89;p13"/>
          <p:cNvCxnSpPr/>
          <p:nvPr/>
        </p:nvCxnSpPr>
        <p:spPr>
          <a:xfrm>
            <a:off x="3446600" y="3570485"/>
            <a:ext cx="0" cy="1393200"/>
          </a:xfrm>
          <a:prstGeom prst="straightConnector1">
            <a:avLst/>
          </a:prstGeom>
          <a:noFill/>
          <a:ln cap="flat" cmpd="sng" w="9525">
            <a:solidFill>
              <a:srgbClr val="292D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13"/>
          <p:cNvCxnSpPr/>
          <p:nvPr/>
        </p:nvCxnSpPr>
        <p:spPr>
          <a:xfrm>
            <a:off x="299950" y="5723097"/>
            <a:ext cx="0" cy="2844600"/>
          </a:xfrm>
          <a:prstGeom prst="straightConnector1">
            <a:avLst/>
          </a:prstGeom>
          <a:noFill/>
          <a:ln cap="flat" cmpd="sng" w="9525">
            <a:solidFill>
              <a:srgbClr val="292D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Google Shape;91;p13"/>
          <p:cNvSpPr txBox="1"/>
          <p:nvPr/>
        </p:nvSpPr>
        <p:spPr>
          <a:xfrm>
            <a:off x="334543" y="5727888"/>
            <a:ext cx="27642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D32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Freight negotiation and carrier relations</a:t>
            </a:r>
            <a:endParaRPr sz="11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34543" y="6175571"/>
            <a:ext cx="27642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D32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Load board management </a:t>
            </a:r>
            <a:endParaRPr sz="11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(DAT, Truckstop.com)</a:t>
            </a:r>
            <a:endParaRPr sz="11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34543" y="6623254"/>
            <a:ext cx="27642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D32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Rate analysis and market trend forecasting</a:t>
            </a:r>
            <a:endParaRPr sz="11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34543" y="7070937"/>
            <a:ext cx="27642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D32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Load planning and capacity optimization</a:t>
            </a:r>
            <a:endParaRPr sz="11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334543" y="7771603"/>
            <a:ext cx="27642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D32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Freight matching and load board expertise </a:t>
            </a:r>
            <a:endParaRPr sz="11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334543" y="8219286"/>
            <a:ext cx="27642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D32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Dispatch coordination and real-time tracking</a:t>
            </a:r>
            <a:endParaRPr sz="11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34543" y="7518620"/>
            <a:ext cx="2764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D32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Market trend analysis</a:t>
            </a:r>
            <a:endParaRPr sz="11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8" name="Google Shape;98;p13"/>
          <p:cNvCxnSpPr/>
          <p:nvPr/>
        </p:nvCxnSpPr>
        <p:spPr>
          <a:xfrm>
            <a:off x="299950" y="9290880"/>
            <a:ext cx="0" cy="869400"/>
          </a:xfrm>
          <a:prstGeom prst="straightConnector1">
            <a:avLst/>
          </a:prstGeom>
          <a:noFill/>
          <a:ln cap="flat" cmpd="sng" w="9525">
            <a:solidFill>
              <a:srgbClr val="292D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Google Shape;99;p13"/>
          <p:cNvSpPr txBox="1"/>
          <p:nvPr/>
        </p:nvSpPr>
        <p:spPr>
          <a:xfrm>
            <a:off x="290175" y="9295670"/>
            <a:ext cx="28317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D32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Top Broker Award, 2024 – Highest annual sales</a:t>
            </a:r>
            <a:endParaRPr sz="11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290175" y="9743351"/>
            <a:ext cx="28317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D32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rPr>
              <a:t>Client Service Award, 2023 – Key account retention </a:t>
            </a:r>
            <a:endParaRPr sz="11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92D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0" y="10381500"/>
            <a:ext cx="7560000" cy="310500"/>
          </a:xfrm>
          <a:prstGeom prst="rect">
            <a:avLst/>
          </a:prstGeom>
          <a:gradFill>
            <a:gsLst>
              <a:gs pos="0">
                <a:srgbClr val="C4E1E6"/>
              </a:gs>
              <a:gs pos="32000">
                <a:srgbClr val="C4E1E6"/>
              </a:gs>
              <a:gs pos="100000">
                <a:srgbClr val="F1FFD8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13"/>
          <p:cNvGrpSpPr/>
          <p:nvPr/>
        </p:nvGrpSpPr>
        <p:grpSpPr>
          <a:xfrm>
            <a:off x="3550700" y="5723107"/>
            <a:ext cx="3766500" cy="1253492"/>
            <a:chOff x="3550700" y="5747807"/>
            <a:chExt cx="3766500" cy="1253492"/>
          </a:xfrm>
        </p:grpSpPr>
        <p:sp>
          <p:nvSpPr>
            <p:cNvPr id="103" name="Google Shape;103;p13"/>
            <p:cNvSpPr txBox="1"/>
            <p:nvPr/>
          </p:nvSpPr>
          <p:spPr>
            <a:xfrm>
              <a:off x="3550700" y="5747807"/>
              <a:ext cx="29256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92D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June 2020 – Present</a:t>
              </a:r>
              <a:endParaRPr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92D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Freight Broker</a:t>
              </a:r>
              <a:endParaRPr b="1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50808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ABC Logistics, Chicago, IL</a:t>
              </a:r>
              <a:endParaRPr b="1" sz="1100">
                <a:solidFill>
                  <a:srgbClr val="50808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3550700" y="6425599"/>
              <a:ext cx="37665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92D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Successfully coordinated nationwide freight shipments and improved profit margins through strategic carrier negotiations.</a:t>
              </a:r>
              <a:endParaRPr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105" name="Google Shape;105;p13"/>
          <p:cNvCxnSpPr/>
          <p:nvPr/>
        </p:nvCxnSpPr>
        <p:spPr>
          <a:xfrm>
            <a:off x="3443950" y="5726150"/>
            <a:ext cx="0" cy="4436400"/>
          </a:xfrm>
          <a:prstGeom prst="straightConnector1">
            <a:avLst/>
          </a:prstGeom>
          <a:noFill/>
          <a:ln cap="flat" cmpd="sng" w="9525">
            <a:solidFill>
              <a:srgbClr val="292D3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6" name="Google Shape;106;p13"/>
          <p:cNvGrpSpPr/>
          <p:nvPr/>
        </p:nvGrpSpPr>
        <p:grpSpPr>
          <a:xfrm>
            <a:off x="3550700" y="7175095"/>
            <a:ext cx="3766500" cy="1253492"/>
            <a:chOff x="3550700" y="5747807"/>
            <a:chExt cx="3766500" cy="1253492"/>
          </a:xfrm>
        </p:grpSpPr>
        <p:sp>
          <p:nvSpPr>
            <p:cNvPr id="107" name="Google Shape;107;p13"/>
            <p:cNvSpPr txBox="1"/>
            <p:nvPr/>
          </p:nvSpPr>
          <p:spPr>
            <a:xfrm>
              <a:off x="3550700" y="5747807"/>
              <a:ext cx="29256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92D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August 2017 – May 2020</a:t>
              </a:r>
              <a:endParaRPr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92D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Logistics Coordinator</a:t>
              </a:r>
              <a:endParaRPr b="1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50808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FastLine Freight, Chicago, IL</a:t>
              </a:r>
              <a:endParaRPr b="1" sz="1100">
                <a:solidFill>
                  <a:srgbClr val="50808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3550700" y="6425599"/>
              <a:ext cx="37665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92D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Provided day-to-day logistics support and ensured smooth communication between shippers and carriers.</a:t>
              </a:r>
              <a:endParaRPr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3550700" y="8627082"/>
            <a:ext cx="3766500" cy="1456592"/>
            <a:chOff x="3550700" y="5747807"/>
            <a:chExt cx="3766500" cy="1456592"/>
          </a:xfrm>
        </p:grpSpPr>
        <p:sp>
          <p:nvSpPr>
            <p:cNvPr id="110" name="Google Shape;110;p13"/>
            <p:cNvSpPr txBox="1"/>
            <p:nvPr/>
          </p:nvSpPr>
          <p:spPr>
            <a:xfrm>
              <a:off x="3550700" y="5747807"/>
              <a:ext cx="29256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92D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March 2015 – July 2017</a:t>
              </a:r>
              <a:endParaRPr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92D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Freight Agent</a:t>
              </a:r>
              <a:endParaRPr b="1"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50808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LogiPro Solutions, Dallas, TX</a:t>
              </a:r>
              <a:endParaRPr b="1" sz="1100">
                <a:solidFill>
                  <a:srgbClr val="50808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3550700" y="6425599"/>
              <a:ext cx="3766500" cy="77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92D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Successfully coordinated time-sensitive nationwide freight shipments, optimized logistics processes, and significantly improved profit margins through strategic carrier negotiations.</a:t>
              </a:r>
              <a:endParaRPr sz="1100">
                <a:solidFill>
                  <a:srgbClr val="292D3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12" name="Google Shape;112;p13" title="c8633fe2bed04e9746c553cf22f493e18135b982.jpg"/>
          <p:cNvPicPr preferRelativeResize="0"/>
          <p:nvPr/>
        </p:nvPicPr>
        <p:blipFill rotWithShape="1">
          <a:blip r:embed="rId7">
            <a:alphaModFix/>
          </a:blip>
          <a:srcRect b="36293" l="12126" r="12126" t="6642"/>
          <a:stretch/>
        </p:blipFill>
        <p:spPr>
          <a:xfrm flipH="1">
            <a:off x="0" y="-1025"/>
            <a:ext cx="2853000" cy="2853000"/>
          </a:xfrm>
          <a:prstGeom prst="teardrop">
            <a:avLst>
              <a:gd fmla="val 100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