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10692000" cx="7560000"/>
  <p:notesSz cx="6858000" cy="9144000"/>
  <p:embeddedFontLst>
    <p:embeddedFont>
      <p:font typeface="Raleway"/>
      <p:regular r:id="rId9"/>
      <p:bold r:id="rId10"/>
      <p:italic r:id="rId11"/>
      <p:boldItalic r:id="rId12"/>
    </p:embeddedFont>
    <p:embeddedFont>
      <p:font typeface="Raleway SemiBold"/>
      <p:regular r:id="rId13"/>
      <p:bold r:id="rId14"/>
      <p:italic r:id="rId15"/>
      <p:boldItalic r:id="rId16"/>
    </p:embeddedFont>
    <p:embeddedFont>
      <p:font typeface="Raleway Medium"/>
      <p:regular r:id="rId17"/>
      <p:bold r:id="rId18"/>
      <p:italic r:id="rId19"/>
      <p:boldItalic r:id="rId20"/>
    </p:embeddedFont>
    <p:embeddedFont>
      <p:font typeface="Hurrica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747775"/>
          </p15:clr>
        </p15:guide>
        <p15:guide id="2" pos="3288">
          <p15:clr>
            <a:srgbClr val="747775"/>
          </p15:clr>
        </p15:guide>
        <p15:guide id="3" pos="3402">
          <p15:clr>
            <a:srgbClr val="747775"/>
          </p15:clr>
        </p15:guide>
        <p15:guide id="4" pos="4592">
          <p15:clr>
            <a:srgbClr val="747775"/>
          </p15:clr>
        </p15:guide>
        <p15:guide id="5" orient="horz" pos="850">
          <p15:clr>
            <a:srgbClr val="747775"/>
          </p15:clr>
        </p15:guide>
        <p15:guide id="6" orient="horz" pos="650">
          <p15:clr>
            <a:srgbClr val="747775"/>
          </p15:clr>
        </p15:guide>
        <p15:guide id="7" orient="horz" pos="283">
          <p15:clr>
            <a:srgbClr val="747775"/>
          </p15:clr>
        </p15:guide>
        <p15:guide id="8" orient="horz" pos="6600">
          <p15:clr>
            <a:srgbClr val="747775"/>
          </p15:clr>
        </p15:guide>
        <p15:guide id="9" pos="3039">
          <p15:clr>
            <a:srgbClr val="747775"/>
          </p15:clr>
        </p15:guide>
        <p15:guide id="10" orient="horz" pos="1575">
          <p15:clr>
            <a:srgbClr val="747775"/>
          </p15:clr>
        </p15:guide>
        <p15:guide id="11" orient="horz" pos="2211">
          <p15:clr>
            <a:srgbClr val="747775"/>
          </p15:clr>
        </p15:guide>
        <p15:guide id="12" orient="horz" pos="1893">
          <p15:clr>
            <a:srgbClr val="747775"/>
          </p15:clr>
        </p15:guide>
        <p15:guide id="13" orient="horz" pos="170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 pos="3288"/>
        <p:guide pos="3402"/>
        <p:guide pos="4592"/>
        <p:guide pos="850" orient="horz"/>
        <p:guide pos="650" orient="horz"/>
        <p:guide pos="283" orient="horz"/>
        <p:guide pos="6600" orient="horz"/>
        <p:guide pos="3039"/>
        <p:guide pos="1575" orient="horz"/>
        <p:guide pos="2211" orient="horz"/>
        <p:guide pos="1893" orient="horz"/>
        <p:guide pos="170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Medium-boldItalic.fntdata"/><Relationship Id="rId11" Type="http://schemas.openxmlformats.org/officeDocument/2006/relationships/font" Target="fonts/Raleway-italic.fntdata"/><Relationship Id="rId10" Type="http://schemas.openxmlformats.org/officeDocument/2006/relationships/font" Target="fonts/Raleway-bold.fntdata"/><Relationship Id="rId21" Type="http://schemas.openxmlformats.org/officeDocument/2006/relationships/font" Target="fonts/Hurricane-regular.fntdata"/><Relationship Id="rId13" Type="http://schemas.openxmlformats.org/officeDocument/2006/relationships/font" Target="fonts/RalewaySemiBold-regular.fntdata"/><Relationship Id="rId12"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regular.fntdata"/><Relationship Id="rId15" Type="http://schemas.openxmlformats.org/officeDocument/2006/relationships/font" Target="fonts/RalewaySemiBold-italic.fntdata"/><Relationship Id="rId14" Type="http://schemas.openxmlformats.org/officeDocument/2006/relationships/font" Target="fonts/RalewaySemiBold-bold.fntdata"/><Relationship Id="rId17" Type="http://schemas.openxmlformats.org/officeDocument/2006/relationships/font" Target="fonts/RalewayMedium-regular.fntdata"/><Relationship Id="rId16" Type="http://schemas.openxmlformats.org/officeDocument/2006/relationships/font" Target="fonts/RalewaySemiBold-boldItalic.fntdata"/><Relationship Id="rId5" Type="http://schemas.openxmlformats.org/officeDocument/2006/relationships/notesMaster" Target="notesMasters/notesMaster1.xml"/><Relationship Id="rId19" Type="http://schemas.openxmlformats.org/officeDocument/2006/relationships/font" Target="fonts/RalewayMedium-italic.fntdata"/><Relationship Id="rId6" Type="http://schemas.openxmlformats.org/officeDocument/2006/relationships/slide" Target="slides/slide1.xml"/><Relationship Id="rId18" Type="http://schemas.openxmlformats.org/officeDocument/2006/relationships/font" Target="fonts/Raleway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b4b4eae35_0_10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eb4b4eae3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eb4b4eae35_0_18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eb4b4eae35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5224500" y="3652200"/>
            <a:ext cx="2335500" cy="7039800"/>
          </a:xfrm>
          <a:prstGeom prst="rect">
            <a:avLst/>
          </a:prstGeom>
          <a:solidFill>
            <a:srgbClr val="DFE0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540000" y="0"/>
            <a:ext cx="207600" cy="4539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p:nvPr/>
        </p:nvSpPr>
        <p:spPr>
          <a:xfrm>
            <a:off x="5223375" y="-5587"/>
            <a:ext cx="1016750" cy="1039100"/>
          </a:xfrm>
          <a:custGeom>
            <a:rect b="b" l="l" r="r" t="t"/>
            <a:pathLst>
              <a:path extrusionOk="0" h="41564" w="40670">
                <a:moveTo>
                  <a:pt x="0" y="0"/>
                </a:moveTo>
                <a:lnTo>
                  <a:pt x="0" y="41564"/>
                </a:lnTo>
                <a:lnTo>
                  <a:pt x="40670" y="41564"/>
                </a:lnTo>
              </a:path>
            </a:pathLst>
          </a:custGeom>
          <a:noFill/>
          <a:ln cap="flat" cmpd="sng" w="19050">
            <a:solidFill>
              <a:srgbClr val="B1B4AA"/>
            </a:solidFill>
            <a:prstDash val="solid"/>
            <a:round/>
            <a:headEnd len="med" w="med" type="none"/>
            <a:tailEnd len="med" w="med" type="none"/>
          </a:ln>
        </p:spPr>
      </p:sp>
      <p:sp>
        <p:nvSpPr>
          <p:cNvPr id="57" name="Google Shape;57;p13"/>
          <p:cNvSpPr txBox="1"/>
          <p:nvPr/>
        </p:nvSpPr>
        <p:spPr>
          <a:xfrm>
            <a:off x="546100" y="651942"/>
            <a:ext cx="38355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3100">
                <a:solidFill>
                  <a:srgbClr val="B1B4AA"/>
                </a:solidFill>
                <a:latin typeface="Raleway"/>
                <a:ea typeface="Raleway"/>
                <a:cs typeface="Raleway"/>
                <a:sym typeface="Raleway"/>
              </a:rPr>
              <a:t>ADALINE SCHMIDT</a:t>
            </a:r>
            <a:endParaRPr b="1" sz="3100">
              <a:solidFill>
                <a:srgbClr val="B1B4AA"/>
              </a:solidFill>
              <a:latin typeface="Raleway"/>
              <a:ea typeface="Raleway"/>
              <a:cs typeface="Raleway"/>
              <a:sym typeface="Raleway"/>
            </a:endParaRPr>
          </a:p>
        </p:txBody>
      </p:sp>
      <p:sp>
        <p:nvSpPr>
          <p:cNvPr id="58" name="Google Shape;58;p13"/>
          <p:cNvSpPr txBox="1"/>
          <p:nvPr/>
        </p:nvSpPr>
        <p:spPr>
          <a:xfrm>
            <a:off x="541867" y="1162200"/>
            <a:ext cx="1892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442D28"/>
                </a:solidFill>
                <a:latin typeface="Raleway"/>
                <a:ea typeface="Raleway"/>
                <a:cs typeface="Raleway"/>
                <a:sym typeface="Raleway"/>
              </a:rPr>
              <a:t>College Resume</a:t>
            </a:r>
            <a:endParaRPr>
              <a:solidFill>
                <a:srgbClr val="442D28"/>
              </a:solidFill>
              <a:latin typeface="Raleway"/>
              <a:ea typeface="Raleway"/>
              <a:cs typeface="Raleway"/>
              <a:sym typeface="Raleway"/>
            </a:endParaRPr>
          </a:p>
        </p:txBody>
      </p:sp>
      <p:pic>
        <p:nvPicPr>
          <p:cNvPr id="59" name="Google Shape;59;p13"/>
          <p:cNvPicPr preferRelativeResize="0"/>
          <p:nvPr/>
        </p:nvPicPr>
        <p:blipFill rotWithShape="1">
          <a:blip r:embed="rId3">
            <a:alphaModFix/>
          </a:blip>
          <a:srcRect b="18845" l="0" r="7140" t="6693"/>
          <a:stretch/>
        </p:blipFill>
        <p:spPr>
          <a:xfrm flipH="1">
            <a:off x="5855899" y="0"/>
            <a:ext cx="1173101" cy="1350002"/>
          </a:xfrm>
          <a:prstGeom prst="rect">
            <a:avLst/>
          </a:prstGeom>
          <a:noFill/>
          <a:ln>
            <a:noFill/>
          </a:ln>
        </p:spPr>
      </p:pic>
      <p:sp>
        <p:nvSpPr>
          <p:cNvPr id="60" name="Google Shape;60;p13"/>
          <p:cNvSpPr txBox="1"/>
          <p:nvPr/>
        </p:nvSpPr>
        <p:spPr>
          <a:xfrm>
            <a:off x="546100" y="1844325"/>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ABOUT ME</a:t>
            </a:r>
            <a:endParaRPr sz="1600">
              <a:solidFill>
                <a:srgbClr val="515151"/>
              </a:solidFill>
              <a:latin typeface="Raleway SemiBold"/>
              <a:ea typeface="Raleway SemiBold"/>
              <a:cs typeface="Raleway SemiBold"/>
              <a:sym typeface="Raleway SemiBold"/>
            </a:endParaRPr>
          </a:p>
        </p:txBody>
      </p:sp>
      <p:sp>
        <p:nvSpPr>
          <p:cNvPr id="61" name="Google Shape;61;p13"/>
          <p:cNvSpPr txBox="1"/>
          <p:nvPr/>
        </p:nvSpPr>
        <p:spPr>
          <a:xfrm>
            <a:off x="546100" y="2292497"/>
            <a:ext cx="6744000" cy="67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dk1"/>
                </a:solidFill>
                <a:latin typeface="Raleway"/>
                <a:ea typeface="Raleway"/>
                <a:cs typeface="Raleway"/>
                <a:sym typeface="Raleway"/>
              </a:rPr>
              <a:t>The summary section plays a crucial role in your college or job application. It serves as the initial impression for admissions officers or potential employers, providing them with a concise and comprehensive overview of your academic achievements, extracurricular involvement, and personal attributes. Your summary should be a concise paragraph that emphasizes your notable accomplishments and pertinent skills that align with the specific college or institution you are applying to.</a:t>
            </a:r>
            <a:endParaRPr sz="900">
              <a:solidFill>
                <a:schemeClr val="dk1"/>
              </a:solidFill>
              <a:latin typeface="Raleway"/>
              <a:ea typeface="Raleway"/>
              <a:cs typeface="Raleway"/>
              <a:sym typeface="Raleway"/>
            </a:endParaRPr>
          </a:p>
        </p:txBody>
      </p:sp>
      <p:sp>
        <p:nvSpPr>
          <p:cNvPr id="62" name="Google Shape;62;p13"/>
          <p:cNvSpPr txBox="1"/>
          <p:nvPr/>
        </p:nvSpPr>
        <p:spPr>
          <a:xfrm>
            <a:off x="534828" y="3264633"/>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EDUCATION</a:t>
            </a:r>
            <a:endParaRPr sz="1600">
              <a:solidFill>
                <a:srgbClr val="515151"/>
              </a:solidFill>
              <a:latin typeface="Raleway SemiBold"/>
              <a:ea typeface="Raleway SemiBold"/>
              <a:cs typeface="Raleway SemiBold"/>
              <a:sym typeface="Raleway SemiBold"/>
            </a:endParaRPr>
          </a:p>
        </p:txBody>
      </p:sp>
      <p:cxnSp>
        <p:nvCxnSpPr>
          <p:cNvPr id="63" name="Google Shape;63;p13"/>
          <p:cNvCxnSpPr/>
          <p:nvPr/>
        </p:nvCxnSpPr>
        <p:spPr>
          <a:xfrm>
            <a:off x="541075" y="3657825"/>
            <a:ext cx="4289100" cy="0"/>
          </a:xfrm>
          <a:prstGeom prst="straightConnector1">
            <a:avLst/>
          </a:prstGeom>
          <a:noFill/>
          <a:ln cap="flat" cmpd="sng" w="9525">
            <a:solidFill>
              <a:srgbClr val="DFE0DC"/>
            </a:solidFill>
            <a:prstDash val="solid"/>
            <a:round/>
            <a:headEnd len="med" w="med" type="none"/>
            <a:tailEnd len="med" w="med" type="none"/>
          </a:ln>
        </p:spPr>
      </p:cxnSp>
      <p:sp>
        <p:nvSpPr>
          <p:cNvPr id="64" name="Google Shape;64;p13"/>
          <p:cNvSpPr txBox="1"/>
          <p:nvPr/>
        </p:nvSpPr>
        <p:spPr>
          <a:xfrm>
            <a:off x="534828" y="4798736"/>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ACTIVITIES</a:t>
            </a:r>
            <a:endParaRPr sz="1600">
              <a:solidFill>
                <a:srgbClr val="515151"/>
              </a:solidFill>
              <a:latin typeface="Raleway SemiBold"/>
              <a:ea typeface="Raleway SemiBold"/>
              <a:cs typeface="Raleway SemiBold"/>
              <a:sym typeface="Raleway SemiBold"/>
            </a:endParaRPr>
          </a:p>
        </p:txBody>
      </p:sp>
      <p:cxnSp>
        <p:nvCxnSpPr>
          <p:cNvPr id="65" name="Google Shape;65;p13"/>
          <p:cNvCxnSpPr/>
          <p:nvPr/>
        </p:nvCxnSpPr>
        <p:spPr>
          <a:xfrm>
            <a:off x="541075" y="5191928"/>
            <a:ext cx="4289100" cy="0"/>
          </a:xfrm>
          <a:prstGeom prst="straightConnector1">
            <a:avLst/>
          </a:prstGeom>
          <a:noFill/>
          <a:ln cap="flat" cmpd="sng" w="9525">
            <a:solidFill>
              <a:srgbClr val="DFE0DC"/>
            </a:solidFill>
            <a:prstDash val="solid"/>
            <a:round/>
            <a:headEnd len="med" w="med" type="none"/>
            <a:tailEnd len="med" w="med" type="none"/>
          </a:ln>
        </p:spPr>
      </p:cxnSp>
      <p:sp>
        <p:nvSpPr>
          <p:cNvPr id="66" name="Google Shape;66;p13"/>
          <p:cNvSpPr txBox="1"/>
          <p:nvPr/>
        </p:nvSpPr>
        <p:spPr>
          <a:xfrm>
            <a:off x="546100" y="5398125"/>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100">
                <a:solidFill>
                  <a:schemeClr val="dk1"/>
                </a:solidFill>
                <a:latin typeface="Raleway"/>
                <a:ea typeface="Raleway"/>
                <a:cs typeface="Raleway"/>
                <a:sym typeface="Raleway"/>
              </a:rPr>
              <a:t>Title</a:t>
            </a:r>
            <a:endParaRPr sz="1200">
              <a:solidFill>
                <a:schemeClr val="dk1"/>
              </a:solidFill>
              <a:latin typeface="Raleway"/>
              <a:ea typeface="Raleway"/>
              <a:cs typeface="Raleway"/>
              <a:sym typeface="Raleway"/>
            </a:endParaRPr>
          </a:p>
        </p:txBody>
      </p:sp>
      <p:grpSp>
        <p:nvGrpSpPr>
          <p:cNvPr id="67" name="Google Shape;67;p13"/>
          <p:cNvGrpSpPr/>
          <p:nvPr/>
        </p:nvGrpSpPr>
        <p:grpSpPr>
          <a:xfrm>
            <a:off x="546100" y="3864975"/>
            <a:ext cx="2384700" cy="579364"/>
            <a:chOff x="546100" y="3864975"/>
            <a:chExt cx="2384700" cy="579364"/>
          </a:xfrm>
        </p:grpSpPr>
        <p:sp>
          <p:nvSpPr>
            <p:cNvPr id="68" name="Google Shape;68;p13"/>
            <p:cNvSpPr txBox="1"/>
            <p:nvPr/>
          </p:nvSpPr>
          <p:spPr>
            <a:xfrm>
              <a:off x="546100" y="3864975"/>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69" name="Google Shape;69;p13"/>
            <p:cNvSpPr txBox="1"/>
            <p:nvPr/>
          </p:nvSpPr>
          <p:spPr>
            <a:xfrm>
              <a:off x="546100" y="4077875"/>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Idaho, 282 Oakway Lane</a:t>
              </a:r>
              <a:endParaRPr sz="1000">
                <a:solidFill>
                  <a:schemeClr val="dk1"/>
                </a:solidFill>
                <a:latin typeface="Raleway"/>
                <a:ea typeface="Raleway"/>
                <a:cs typeface="Raleway"/>
                <a:sym typeface="Raleway"/>
              </a:endParaRPr>
            </a:p>
          </p:txBody>
        </p:sp>
        <p:sp>
          <p:nvSpPr>
            <p:cNvPr id="70" name="Google Shape;70;p13"/>
            <p:cNvSpPr txBox="1"/>
            <p:nvPr/>
          </p:nvSpPr>
          <p:spPr>
            <a:xfrm>
              <a:off x="546100" y="4290439"/>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GPA: 3.78</a:t>
              </a:r>
              <a:endParaRPr sz="1000">
                <a:solidFill>
                  <a:schemeClr val="dk1"/>
                </a:solidFill>
                <a:latin typeface="Raleway"/>
                <a:ea typeface="Raleway"/>
                <a:cs typeface="Raleway"/>
                <a:sym typeface="Raleway"/>
              </a:endParaRPr>
            </a:p>
          </p:txBody>
        </p:sp>
      </p:grpSp>
      <p:sp>
        <p:nvSpPr>
          <p:cNvPr id="71" name="Google Shape;71;p13"/>
          <p:cNvSpPr txBox="1"/>
          <p:nvPr/>
        </p:nvSpPr>
        <p:spPr>
          <a:xfrm>
            <a:off x="546100" y="5629392"/>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100">
                <a:solidFill>
                  <a:schemeClr val="dk1"/>
                </a:solidFill>
                <a:latin typeface="Raleway Medium"/>
                <a:ea typeface="Raleway Medium"/>
                <a:cs typeface="Raleway Medium"/>
                <a:sym typeface="Raleway Medium"/>
              </a:rPr>
              <a:t>Name of Organization or Club  | 2023 - Present</a:t>
            </a:r>
            <a:endParaRPr sz="1100">
              <a:solidFill>
                <a:schemeClr val="dk1"/>
              </a:solidFill>
              <a:latin typeface="Raleway Medium"/>
              <a:ea typeface="Raleway Medium"/>
              <a:cs typeface="Raleway Medium"/>
              <a:sym typeface="Raleway Medium"/>
            </a:endParaRPr>
          </a:p>
        </p:txBody>
      </p:sp>
      <p:sp>
        <p:nvSpPr>
          <p:cNvPr id="72" name="Google Shape;72;p13"/>
          <p:cNvSpPr txBox="1"/>
          <p:nvPr/>
        </p:nvSpPr>
        <p:spPr>
          <a:xfrm>
            <a:off x="546100" y="5897422"/>
            <a:ext cx="4289100" cy="6789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dk1"/>
                </a:solidFill>
                <a:latin typeface="Raleway Medium"/>
                <a:ea typeface="Raleway Medium"/>
                <a:cs typeface="Raleway Medium"/>
                <a:sym typeface="Raleway Medium"/>
              </a:rPr>
              <a:t>When composing your </a:t>
            </a:r>
            <a:r>
              <a:rPr lang="uk" sz="900">
                <a:solidFill>
                  <a:schemeClr val="dk1"/>
                </a:solidFill>
                <a:latin typeface="Raleway Medium"/>
                <a:ea typeface="Raleway Medium"/>
                <a:cs typeface="Raleway Medium"/>
                <a:sym typeface="Raleway Medium"/>
              </a:rPr>
              <a:t>resume</a:t>
            </a:r>
            <a:r>
              <a:rPr lang="uk" sz="900">
                <a:solidFill>
                  <a:schemeClr val="dk1"/>
                </a:solidFill>
                <a:latin typeface="Raleway Medium"/>
                <a:ea typeface="Raleway Medium"/>
                <a:cs typeface="Raleway Medium"/>
                <a:sym typeface="Raleway Medium"/>
              </a:rPr>
              <a:t> activity section, emphasize the influence you wielded and the proficiencies you honed, rather than solely highlighting your job titles and roles. Employ dynamic verbs and precise instances to present your accomplishments:</a:t>
            </a:r>
            <a:endParaRPr sz="900">
              <a:solidFill>
                <a:schemeClr val="dk1"/>
              </a:solidFill>
              <a:latin typeface="Raleway Medium"/>
              <a:ea typeface="Raleway Medium"/>
              <a:cs typeface="Raleway Medium"/>
              <a:sym typeface="Raleway Medium"/>
            </a:endParaRPr>
          </a:p>
        </p:txBody>
      </p:sp>
      <p:grpSp>
        <p:nvGrpSpPr>
          <p:cNvPr id="73" name="Google Shape;73;p13"/>
          <p:cNvGrpSpPr/>
          <p:nvPr/>
        </p:nvGrpSpPr>
        <p:grpSpPr>
          <a:xfrm>
            <a:off x="641967" y="6691740"/>
            <a:ext cx="4198720" cy="327527"/>
            <a:chOff x="641967" y="6691740"/>
            <a:chExt cx="4198720" cy="327527"/>
          </a:xfrm>
        </p:grpSpPr>
        <p:sp>
          <p:nvSpPr>
            <p:cNvPr id="74" name="Google Shape;74;p13"/>
            <p:cNvSpPr txBox="1"/>
            <p:nvPr/>
          </p:nvSpPr>
          <p:spPr>
            <a:xfrm>
              <a:off x="777786" y="6700667"/>
              <a:ext cx="40629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E3E3E"/>
                  </a:solidFill>
                  <a:latin typeface="Raleway Medium"/>
                  <a:ea typeface="Raleway Medium"/>
                  <a:cs typeface="Raleway Medium"/>
                  <a:sym typeface="Raleway Medium"/>
                </a:rPr>
                <a:t>Orchestrated a prosperous charity function that garnered $700 for a nearby shelter, displaying adept leadership and event coordination abilities.</a:t>
              </a:r>
              <a:endParaRPr sz="900">
                <a:solidFill>
                  <a:srgbClr val="3E3E3E"/>
                </a:solidFill>
                <a:latin typeface="Raleway Medium"/>
                <a:ea typeface="Raleway Medium"/>
                <a:cs typeface="Raleway Medium"/>
                <a:sym typeface="Raleway Medium"/>
              </a:endParaRPr>
            </a:p>
          </p:txBody>
        </p:sp>
        <p:sp>
          <p:nvSpPr>
            <p:cNvPr id="75" name="Google Shape;75;p13"/>
            <p:cNvSpPr txBox="1"/>
            <p:nvPr/>
          </p:nvSpPr>
          <p:spPr>
            <a:xfrm>
              <a:off x="641967" y="6691740"/>
              <a:ext cx="1188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200">
                  <a:solidFill>
                    <a:srgbClr val="3E3E3E"/>
                  </a:solidFill>
                  <a:latin typeface="Raleway Medium"/>
                  <a:ea typeface="Raleway Medium"/>
                  <a:cs typeface="Raleway Medium"/>
                  <a:sym typeface="Raleway Medium"/>
                </a:rPr>
                <a:t>•</a:t>
              </a:r>
              <a:endParaRPr sz="1200">
                <a:solidFill>
                  <a:srgbClr val="3E3E3E"/>
                </a:solidFill>
                <a:latin typeface="Raleway Medium"/>
                <a:ea typeface="Raleway Medium"/>
                <a:cs typeface="Raleway Medium"/>
                <a:sym typeface="Raleway Medium"/>
              </a:endParaRPr>
            </a:p>
          </p:txBody>
        </p:sp>
      </p:grpSp>
      <p:sp>
        <p:nvSpPr>
          <p:cNvPr id="76" name="Google Shape;76;p13"/>
          <p:cNvSpPr txBox="1"/>
          <p:nvPr/>
        </p:nvSpPr>
        <p:spPr>
          <a:xfrm>
            <a:off x="546100" y="7351150"/>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100">
                <a:solidFill>
                  <a:schemeClr val="dk1"/>
                </a:solidFill>
                <a:latin typeface="Raleway"/>
                <a:ea typeface="Raleway"/>
                <a:cs typeface="Raleway"/>
                <a:sym typeface="Raleway"/>
              </a:rPr>
              <a:t>Title</a:t>
            </a:r>
            <a:endParaRPr sz="1200">
              <a:solidFill>
                <a:schemeClr val="dk1"/>
              </a:solidFill>
              <a:latin typeface="Raleway"/>
              <a:ea typeface="Raleway"/>
              <a:cs typeface="Raleway"/>
              <a:sym typeface="Raleway"/>
            </a:endParaRPr>
          </a:p>
        </p:txBody>
      </p:sp>
      <p:sp>
        <p:nvSpPr>
          <p:cNvPr id="77" name="Google Shape;77;p13"/>
          <p:cNvSpPr txBox="1"/>
          <p:nvPr/>
        </p:nvSpPr>
        <p:spPr>
          <a:xfrm>
            <a:off x="546100" y="7582417"/>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100">
                <a:solidFill>
                  <a:schemeClr val="dk1"/>
                </a:solidFill>
                <a:latin typeface="Raleway Medium"/>
                <a:ea typeface="Raleway Medium"/>
                <a:cs typeface="Raleway Medium"/>
                <a:sym typeface="Raleway Medium"/>
              </a:rPr>
              <a:t>Name of Organization or Club  | 2021 - 2023</a:t>
            </a:r>
            <a:endParaRPr sz="1100">
              <a:solidFill>
                <a:schemeClr val="dk1"/>
              </a:solidFill>
              <a:latin typeface="Raleway Medium"/>
              <a:ea typeface="Raleway Medium"/>
              <a:cs typeface="Raleway Medium"/>
              <a:sym typeface="Raleway Medium"/>
            </a:endParaRPr>
          </a:p>
        </p:txBody>
      </p:sp>
      <p:sp>
        <p:nvSpPr>
          <p:cNvPr id="78" name="Google Shape;78;p13"/>
          <p:cNvSpPr txBox="1"/>
          <p:nvPr/>
        </p:nvSpPr>
        <p:spPr>
          <a:xfrm>
            <a:off x="546100" y="7850447"/>
            <a:ext cx="42891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chemeClr val="dk1"/>
                </a:solidFill>
                <a:latin typeface="Raleway Medium"/>
                <a:ea typeface="Raleway Medium"/>
                <a:cs typeface="Raleway Medium"/>
                <a:sym typeface="Raleway Medium"/>
              </a:rPr>
              <a:t>Customize your endeavors to match the proficiencies and background that are most pertinent to the role or educational program you're seeking. Incorporate terms from the job or program details to distinguish your application:</a:t>
            </a:r>
            <a:endParaRPr sz="900">
              <a:solidFill>
                <a:schemeClr val="dk1"/>
              </a:solidFill>
              <a:latin typeface="Raleway Medium"/>
              <a:ea typeface="Raleway Medium"/>
              <a:cs typeface="Raleway Medium"/>
              <a:sym typeface="Raleway Medium"/>
            </a:endParaRPr>
          </a:p>
        </p:txBody>
      </p:sp>
      <p:grpSp>
        <p:nvGrpSpPr>
          <p:cNvPr id="79" name="Google Shape;79;p13"/>
          <p:cNvGrpSpPr/>
          <p:nvPr/>
        </p:nvGrpSpPr>
        <p:grpSpPr>
          <a:xfrm>
            <a:off x="641975" y="8464175"/>
            <a:ext cx="4424741" cy="327527"/>
            <a:chOff x="641975" y="6511150"/>
            <a:chExt cx="4424741" cy="327527"/>
          </a:xfrm>
        </p:grpSpPr>
        <p:sp>
          <p:nvSpPr>
            <p:cNvPr id="80" name="Google Shape;80;p13"/>
            <p:cNvSpPr txBox="1"/>
            <p:nvPr/>
          </p:nvSpPr>
          <p:spPr>
            <a:xfrm>
              <a:off x="785116" y="6520077"/>
              <a:ext cx="42816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900">
                  <a:solidFill>
                    <a:srgbClr val="3E3E3E"/>
                  </a:solidFill>
                  <a:latin typeface="Raleway Medium"/>
                  <a:ea typeface="Raleway Medium"/>
                  <a:cs typeface="Raleway Medium"/>
                  <a:sym typeface="Raleway Medium"/>
                </a:rPr>
                <a:t>Orchestrated a social media initiative that resulted in a 35% rise in </a:t>
              </a:r>
              <a:endParaRPr sz="900">
                <a:solidFill>
                  <a:srgbClr val="3E3E3E"/>
                </a:solidFill>
                <a:latin typeface="Raleway Medium"/>
                <a:ea typeface="Raleway Medium"/>
                <a:cs typeface="Raleway Medium"/>
                <a:sym typeface="Raleway Medium"/>
              </a:endParaRPr>
            </a:p>
            <a:p>
              <a:pPr indent="0" lvl="0" marL="0" rtl="0" algn="l">
                <a:lnSpc>
                  <a:spcPct val="130000"/>
                </a:lnSpc>
                <a:spcBef>
                  <a:spcPts val="0"/>
                </a:spcBef>
                <a:spcAft>
                  <a:spcPts val="0"/>
                </a:spcAft>
                <a:buNone/>
              </a:pPr>
              <a:r>
                <a:rPr lang="uk" sz="900">
                  <a:solidFill>
                    <a:srgbClr val="3E3E3E"/>
                  </a:solidFill>
                  <a:latin typeface="Raleway Medium"/>
                  <a:ea typeface="Raleway Medium"/>
                  <a:cs typeface="Raleway Medium"/>
                  <a:sym typeface="Raleway Medium"/>
                </a:rPr>
                <a:t>engagement, highlighting adeptness in communication and digital marketing.</a:t>
              </a:r>
              <a:endParaRPr sz="900">
                <a:solidFill>
                  <a:srgbClr val="3E3E3E"/>
                </a:solidFill>
                <a:latin typeface="Raleway Medium"/>
                <a:ea typeface="Raleway Medium"/>
                <a:cs typeface="Raleway Medium"/>
                <a:sym typeface="Raleway Medium"/>
              </a:endParaRPr>
            </a:p>
          </p:txBody>
        </p:sp>
        <p:sp>
          <p:nvSpPr>
            <p:cNvPr id="81" name="Google Shape;81;p13"/>
            <p:cNvSpPr txBox="1"/>
            <p:nvPr/>
          </p:nvSpPr>
          <p:spPr>
            <a:xfrm>
              <a:off x="641975" y="6511150"/>
              <a:ext cx="1251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uk" sz="1200">
                  <a:solidFill>
                    <a:srgbClr val="3E3E3E"/>
                  </a:solidFill>
                  <a:latin typeface="Raleway Medium"/>
                  <a:ea typeface="Raleway Medium"/>
                  <a:cs typeface="Raleway Medium"/>
                  <a:sym typeface="Raleway Medium"/>
                </a:rPr>
                <a:t>•</a:t>
              </a:r>
              <a:endParaRPr sz="1200">
                <a:solidFill>
                  <a:srgbClr val="3E3E3E"/>
                </a:solidFill>
                <a:latin typeface="Raleway Medium"/>
                <a:ea typeface="Raleway Medium"/>
                <a:cs typeface="Raleway Medium"/>
                <a:sym typeface="Raleway Medium"/>
              </a:endParaRPr>
            </a:p>
          </p:txBody>
        </p:sp>
      </p:grpSp>
      <p:sp>
        <p:nvSpPr>
          <p:cNvPr id="82" name="Google Shape;82;p13"/>
          <p:cNvSpPr txBox="1"/>
          <p:nvPr/>
        </p:nvSpPr>
        <p:spPr>
          <a:xfrm>
            <a:off x="534822" y="9162950"/>
            <a:ext cx="36240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VOLUNTEER WORK</a:t>
            </a:r>
            <a:endParaRPr sz="1600">
              <a:solidFill>
                <a:srgbClr val="515151"/>
              </a:solidFill>
              <a:latin typeface="Raleway SemiBold"/>
              <a:ea typeface="Raleway SemiBold"/>
              <a:cs typeface="Raleway SemiBold"/>
              <a:sym typeface="Raleway SemiBold"/>
            </a:endParaRPr>
          </a:p>
        </p:txBody>
      </p:sp>
      <p:cxnSp>
        <p:nvCxnSpPr>
          <p:cNvPr id="83" name="Google Shape;83;p13"/>
          <p:cNvCxnSpPr/>
          <p:nvPr/>
        </p:nvCxnSpPr>
        <p:spPr>
          <a:xfrm>
            <a:off x="541075" y="9556146"/>
            <a:ext cx="4289100" cy="0"/>
          </a:xfrm>
          <a:prstGeom prst="straightConnector1">
            <a:avLst/>
          </a:prstGeom>
          <a:noFill/>
          <a:ln cap="flat" cmpd="sng" w="9525">
            <a:solidFill>
              <a:srgbClr val="DFE0DC"/>
            </a:solidFill>
            <a:prstDash val="solid"/>
            <a:round/>
            <a:headEnd len="med" w="med" type="none"/>
            <a:tailEnd len="med" w="med" type="none"/>
          </a:ln>
        </p:spPr>
      </p:cxnSp>
      <p:sp>
        <p:nvSpPr>
          <p:cNvPr id="84" name="Google Shape;84;p13"/>
          <p:cNvSpPr txBox="1"/>
          <p:nvPr/>
        </p:nvSpPr>
        <p:spPr>
          <a:xfrm>
            <a:off x="546100" y="9762343"/>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100">
                <a:solidFill>
                  <a:schemeClr val="dk1"/>
                </a:solidFill>
                <a:latin typeface="Raleway"/>
                <a:ea typeface="Raleway"/>
                <a:cs typeface="Raleway"/>
                <a:sym typeface="Raleway"/>
              </a:rPr>
              <a:t>Title</a:t>
            </a:r>
            <a:endParaRPr sz="1200">
              <a:solidFill>
                <a:schemeClr val="dk1"/>
              </a:solidFill>
              <a:latin typeface="Raleway"/>
              <a:ea typeface="Raleway"/>
              <a:cs typeface="Raleway"/>
              <a:sym typeface="Raleway"/>
            </a:endParaRPr>
          </a:p>
        </p:txBody>
      </p:sp>
      <p:sp>
        <p:nvSpPr>
          <p:cNvPr id="85" name="Google Shape;85;p13"/>
          <p:cNvSpPr txBox="1"/>
          <p:nvPr/>
        </p:nvSpPr>
        <p:spPr>
          <a:xfrm>
            <a:off x="546100" y="9982132"/>
            <a:ext cx="33711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100">
                <a:solidFill>
                  <a:schemeClr val="dk1"/>
                </a:solidFill>
                <a:latin typeface="Raleway Medium"/>
                <a:ea typeface="Raleway Medium"/>
                <a:cs typeface="Raleway Medium"/>
                <a:sym typeface="Raleway Medium"/>
              </a:rPr>
              <a:t>Name of Organization or Club  | 2023 - Present</a:t>
            </a:r>
            <a:endParaRPr sz="1200">
              <a:solidFill>
                <a:schemeClr val="dk1"/>
              </a:solidFill>
              <a:latin typeface="Raleway Medium"/>
              <a:ea typeface="Raleway Medium"/>
              <a:cs typeface="Raleway Medium"/>
              <a:sym typeface="Raleway Medium"/>
            </a:endParaRPr>
          </a:p>
        </p:txBody>
      </p:sp>
      <p:sp>
        <p:nvSpPr>
          <p:cNvPr id="86" name="Google Shape;86;p13"/>
          <p:cNvSpPr txBox="1"/>
          <p:nvPr/>
        </p:nvSpPr>
        <p:spPr>
          <a:xfrm>
            <a:off x="5400003" y="395901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CONTACT</a:t>
            </a:r>
            <a:endParaRPr sz="1600">
              <a:solidFill>
                <a:srgbClr val="515151"/>
              </a:solidFill>
              <a:latin typeface="Raleway SemiBold"/>
              <a:ea typeface="Raleway SemiBold"/>
              <a:cs typeface="Raleway SemiBold"/>
              <a:sym typeface="Raleway SemiBold"/>
            </a:endParaRPr>
          </a:p>
        </p:txBody>
      </p:sp>
      <p:cxnSp>
        <p:nvCxnSpPr>
          <p:cNvPr id="87" name="Google Shape;87;p13"/>
          <p:cNvCxnSpPr/>
          <p:nvPr/>
        </p:nvCxnSpPr>
        <p:spPr>
          <a:xfrm>
            <a:off x="5406250" y="434953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88" name="Google Shape;88;p13"/>
          <p:cNvGrpSpPr/>
          <p:nvPr/>
        </p:nvGrpSpPr>
        <p:grpSpPr>
          <a:xfrm>
            <a:off x="5401107" y="4511577"/>
            <a:ext cx="1856100" cy="786010"/>
            <a:chOff x="5437050" y="4433700"/>
            <a:chExt cx="1856100" cy="786010"/>
          </a:xfrm>
        </p:grpSpPr>
        <p:sp>
          <p:nvSpPr>
            <p:cNvPr id="89" name="Google Shape;89;p13"/>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T:</a:t>
              </a:r>
              <a:r>
                <a:rPr lang="uk" sz="900">
                  <a:solidFill>
                    <a:schemeClr val="dk2"/>
                  </a:solidFill>
                  <a:latin typeface="Raleway"/>
                  <a:ea typeface="Raleway"/>
                  <a:cs typeface="Raleway"/>
                  <a:sym typeface="Raleway"/>
                </a:rPr>
                <a:t> 123-4567-8901</a:t>
              </a:r>
              <a:endParaRPr sz="900">
                <a:solidFill>
                  <a:schemeClr val="dk2"/>
                </a:solidFill>
                <a:latin typeface="Raleway"/>
                <a:ea typeface="Raleway"/>
                <a:cs typeface="Raleway"/>
                <a:sym typeface="Raleway"/>
              </a:endParaRPr>
            </a:p>
          </p:txBody>
        </p:sp>
        <p:sp>
          <p:nvSpPr>
            <p:cNvPr id="90" name="Google Shape;90;p13"/>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M: </a:t>
              </a:r>
              <a:r>
                <a:rPr lang="uk" sz="900">
                  <a:solidFill>
                    <a:schemeClr val="dk2"/>
                  </a:solidFill>
                  <a:latin typeface="Raleway"/>
                  <a:ea typeface="Raleway"/>
                  <a:cs typeface="Raleway"/>
                  <a:sym typeface="Raleway"/>
                </a:rPr>
                <a:t>AdalineSchmidt@mail.com</a:t>
              </a:r>
              <a:endParaRPr sz="900">
                <a:solidFill>
                  <a:schemeClr val="dk2"/>
                </a:solidFill>
                <a:latin typeface="Raleway"/>
                <a:ea typeface="Raleway"/>
                <a:cs typeface="Raleway"/>
                <a:sym typeface="Raleway"/>
              </a:endParaRPr>
            </a:p>
          </p:txBody>
        </p:sp>
        <p:sp>
          <p:nvSpPr>
            <p:cNvPr id="91" name="Google Shape;91;p13"/>
            <p:cNvSpPr txBox="1"/>
            <p:nvPr/>
          </p:nvSpPr>
          <p:spPr>
            <a:xfrm>
              <a:off x="5437050" y="4865307"/>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In: </a:t>
              </a:r>
              <a:r>
                <a:rPr lang="uk" sz="900">
                  <a:solidFill>
                    <a:schemeClr val="dk2"/>
                  </a:solidFill>
                  <a:latin typeface="Raleway"/>
                  <a:ea typeface="Raleway"/>
                  <a:cs typeface="Raleway"/>
                  <a:sym typeface="Raleway"/>
                </a:rPr>
                <a:t>Linkedin.com/in/username</a:t>
              </a:r>
              <a:endParaRPr sz="900">
                <a:solidFill>
                  <a:schemeClr val="dk2"/>
                </a:solidFill>
                <a:latin typeface="Raleway"/>
                <a:ea typeface="Raleway"/>
                <a:cs typeface="Raleway"/>
                <a:sym typeface="Raleway"/>
              </a:endParaRPr>
            </a:p>
          </p:txBody>
        </p:sp>
        <p:sp>
          <p:nvSpPr>
            <p:cNvPr id="92" name="Google Shape;92;p13"/>
            <p:cNvSpPr txBox="1"/>
            <p:nvPr/>
          </p:nvSpPr>
          <p:spPr>
            <a:xfrm>
              <a:off x="5437050" y="508111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A: </a:t>
              </a:r>
              <a:r>
                <a:rPr lang="uk" sz="900">
                  <a:solidFill>
                    <a:schemeClr val="dk2"/>
                  </a:solidFill>
                  <a:latin typeface="Raleway"/>
                  <a:ea typeface="Raleway"/>
                  <a:cs typeface="Raleway"/>
                  <a:sym typeface="Raleway"/>
                </a:rPr>
                <a:t>3431 Blane Street, Rexburg</a:t>
              </a:r>
              <a:r>
                <a:rPr b="1" lang="uk" sz="900">
                  <a:solidFill>
                    <a:schemeClr val="dk2"/>
                  </a:solidFill>
                  <a:latin typeface="Raleway"/>
                  <a:ea typeface="Raleway"/>
                  <a:cs typeface="Raleway"/>
                  <a:sym typeface="Raleway"/>
                </a:rPr>
                <a:t> </a:t>
              </a:r>
              <a:endParaRPr sz="900">
                <a:solidFill>
                  <a:schemeClr val="dk2"/>
                </a:solidFill>
                <a:latin typeface="Raleway"/>
                <a:ea typeface="Raleway"/>
                <a:cs typeface="Raleway"/>
                <a:sym typeface="Raleway"/>
              </a:endParaRPr>
            </a:p>
          </p:txBody>
        </p:sp>
      </p:grpSp>
      <p:sp>
        <p:nvSpPr>
          <p:cNvPr id="93" name="Google Shape;93;p13"/>
          <p:cNvSpPr txBox="1"/>
          <p:nvPr/>
        </p:nvSpPr>
        <p:spPr>
          <a:xfrm>
            <a:off x="5400003" y="5767986"/>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ACHIEVEMENTS</a:t>
            </a:r>
            <a:endParaRPr sz="1600">
              <a:solidFill>
                <a:srgbClr val="515151"/>
              </a:solidFill>
              <a:latin typeface="Raleway SemiBold"/>
              <a:ea typeface="Raleway SemiBold"/>
              <a:cs typeface="Raleway SemiBold"/>
              <a:sym typeface="Raleway SemiBold"/>
            </a:endParaRPr>
          </a:p>
        </p:txBody>
      </p:sp>
      <p:cxnSp>
        <p:nvCxnSpPr>
          <p:cNvPr id="94" name="Google Shape;94;p13"/>
          <p:cNvCxnSpPr/>
          <p:nvPr/>
        </p:nvCxnSpPr>
        <p:spPr>
          <a:xfrm>
            <a:off x="5406250" y="6158497"/>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95" name="Google Shape;95;p13"/>
          <p:cNvGrpSpPr/>
          <p:nvPr/>
        </p:nvGrpSpPr>
        <p:grpSpPr>
          <a:xfrm>
            <a:off x="5401107" y="6320544"/>
            <a:ext cx="1856100" cy="354403"/>
            <a:chOff x="5437050" y="4433700"/>
            <a:chExt cx="1856100" cy="354403"/>
          </a:xfrm>
        </p:grpSpPr>
        <p:sp>
          <p:nvSpPr>
            <p:cNvPr id="96" name="Google Shape;96;p13"/>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David List</a:t>
              </a:r>
              <a:endParaRPr sz="900">
                <a:solidFill>
                  <a:schemeClr val="dk2"/>
                </a:solidFill>
                <a:latin typeface="Raleway"/>
                <a:ea typeface="Raleway"/>
                <a:cs typeface="Raleway"/>
                <a:sym typeface="Raleway"/>
              </a:endParaRPr>
            </a:p>
          </p:txBody>
        </p:sp>
        <p:sp>
          <p:nvSpPr>
            <p:cNvPr id="97" name="Google Shape;97;p13"/>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Autumn 2021</a:t>
              </a:r>
              <a:endParaRPr sz="900">
                <a:solidFill>
                  <a:schemeClr val="dk2"/>
                </a:solidFill>
                <a:latin typeface="Raleway"/>
                <a:ea typeface="Raleway"/>
                <a:cs typeface="Raleway"/>
                <a:sym typeface="Raleway"/>
              </a:endParaRPr>
            </a:p>
          </p:txBody>
        </p:sp>
      </p:grpSp>
      <p:grpSp>
        <p:nvGrpSpPr>
          <p:cNvPr id="98" name="Google Shape;98;p13"/>
          <p:cNvGrpSpPr/>
          <p:nvPr/>
        </p:nvGrpSpPr>
        <p:grpSpPr>
          <a:xfrm>
            <a:off x="5401107" y="6811512"/>
            <a:ext cx="1856100" cy="354403"/>
            <a:chOff x="5437050" y="4433700"/>
            <a:chExt cx="1856100" cy="354403"/>
          </a:xfrm>
        </p:grpSpPr>
        <p:sp>
          <p:nvSpPr>
            <p:cNvPr id="99" name="Google Shape;99;p13"/>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State Science Fair Winner</a:t>
              </a:r>
              <a:endParaRPr sz="900">
                <a:solidFill>
                  <a:schemeClr val="dk2"/>
                </a:solidFill>
                <a:latin typeface="Raleway"/>
                <a:ea typeface="Raleway"/>
                <a:cs typeface="Raleway"/>
                <a:sym typeface="Raleway"/>
              </a:endParaRPr>
            </a:p>
          </p:txBody>
        </p:sp>
        <p:sp>
          <p:nvSpPr>
            <p:cNvPr id="100" name="Google Shape;100;p13"/>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Spring 2022</a:t>
              </a:r>
              <a:endParaRPr sz="900">
                <a:solidFill>
                  <a:schemeClr val="dk2"/>
                </a:solidFill>
                <a:latin typeface="Raleway"/>
                <a:ea typeface="Raleway"/>
                <a:cs typeface="Raleway"/>
                <a:sym typeface="Raleway"/>
              </a:endParaRPr>
            </a:p>
          </p:txBody>
        </p:sp>
      </p:grpSp>
      <p:sp>
        <p:nvSpPr>
          <p:cNvPr id="101" name="Google Shape;101;p13"/>
          <p:cNvSpPr txBox="1"/>
          <p:nvPr/>
        </p:nvSpPr>
        <p:spPr>
          <a:xfrm>
            <a:off x="5388022" y="7601811"/>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KEY SKILLS</a:t>
            </a:r>
            <a:endParaRPr sz="1600">
              <a:solidFill>
                <a:srgbClr val="515151"/>
              </a:solidFill>
              <a:latin typeface="Raleway SemiBold"/>
              <a:ea typeface="Raleway SemiBold"/>
              <a:cs typeface="Raleway SemiBold"/>
              <a:sym typeface="Raleway SemiBold"/>
            </a:endParaRPr>
          </a:p>
        </p:txBody>
      </p:sp>
      <p:cxnSp>
        <p:nvCxnSpPr>
          <p:cNvPr id="102" name="Google Shape;102;p13"/>
          <p:cNvCxnSpPr/>
          <p:nvPr/>
        </p:nvCxnSpPr>
        <p:spPr>
          <a:xfrm>
            <a:off x="5406250" y="7992321"/>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03" name="Google Shape;103;p13"/>
          <p:cNvGrpSpPr/>
          <p:nvPr/>
        </p:nvGrpSpPr>
        <p:grpSpPr>
          <a:xfrm>
            <a:off x="5401107" y="8154369"/>
            <a:ext cx="1856100" cy="565422"/>
            <a:chOff x="5437050" y="7836869"/>
            <a:chExt cx="1856100" cy="565422"/>
          </a:xfrm>
        </p:grpSpPr>
        <p:grpSp>
          <p:nvGrpSpPr>
            <p:cNvPr id="104" name="Google Shape;104;p13"/>
            <p:cNvGrpSpPr/>
            <p:nvPr/>
          </p:nvGrpSpPr>
          <p:grpSpPr>
            <a:xfrm>
              <a:off x="5437050" y="7836869"/>
              <a:ext cx="1856100" cy="354403"/>
              <a:chOff x="5437050" y="4433700"/>
              <a:chExt cx="1856100" cy="354403"/>
            </a:xfrm>
          </p:grpSpPr>
          <p:sp>
            <p:nvSpPr>
              <p:cNvPr id="105" name="Google Shape;105;p13"/>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a:t>
                </a:r>
                <a:r>
                  <a:rPr lang="uk" sz="900">
                    <a:solidFill>
                      <a:schemeClr val="dk2"/>
                    </a:solidFill>
                    <a:latin typeface="Raleway"/>
                    <a:ea typeface="Raleway"/>
                    <a:cs typeface="Raleway"/>
                    <a:sym typeface="Raleway"/>
                  </a:rPr>
                  <a:t>Leadership</a:t>
                </a:r>
                <a:endParaRPr sz="900">
                  <a:solidFill>
                    <a:schemeClr val="dk2"/>
                  </a:solidFill>
                  <a:latin typeface="Raleway"/>
                  <a:ea typeface="Raleway"/>
                  <a:cs typeface="Raleway"/>
                  <a:sym typeface="Raleway"/>
                </a:endParaRPr>
              </a:p>
            </p:txBody>
          </p:sp>
          <p:sp>
            <p:nvSpPr>
              <p:cNvPr id="106" name="Google Shape;106;p13"/>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107" name="Google Shape;107;p13"/>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sp>
        <p:nvSpPr>
          <p:cNvPr id="108" name="Google Shape;108;p13"/>
          <p:cNvSpPr txBox="1"/>
          <p:nvPr/>
        </p:nvSpPr>
        <p:spPr>
          <a:xfrm>
            <a:off x="5388022" y="916322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HARD SKILLS</a:t>
            </a:r>
            <a:endParaRPr sz="1600">
              <a:solidFill>
                <a:srgbClr val="515151"/>
              </a:solidFill>
              <a:latin typeface="Raleway SemiBold"/>
              <a:ea typeface="Raleway SemiBold"/>
              <a:cs typeface="Raleway SemiBold"/>
              <a:sym typeface="Raleway SemiBold"/>
            </a:endParaRPr>
          </a:p>
        </p:txBody>
      </p:sp>
      <p:cxnSp>
        <p:nvCxnSpPr>
          <p:cNvPr id="109" name="Google Shape;109;p13"/>
          <p:cNvCxnSpPr/>
          <p:nvPr/>
        </p:nvCxnSpPr>
        <p:spPr>
          <a:xfrm>
            <a:off x="5406250" y="955374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10" name="Google Shape;110;p13"/>
          <p:cNvGrpSpPr/>
          <p:nvPr/>
        </p:nvGrpSpPr>
        <p:grpSpPr>
          <a:xfrm>
            <a:off x="5401107" y="9715787"/>
            <a:ext cx="1856100" cy="565422"/>
            <a:chOff x="5437050" y="7836869"/>
            <a:chExt cx="1856100" cy="565422"/>
          </a:xfrm>
        </p:grpSpPr>
        <p:grpSp>
          <p:nvGrpSpPr>
            <p:cNvPr id="111" name="Google Shape;111;p13"/>
            <p:cNvGrpSpPr/>
            <p:nvPr/>
          </p:nvGrpSpPr>
          <p:grpSpPr>
            <a:xfrm>
              <a:off x="5437050" y="7836869"/>
              <a:ext cx="1856100" cy="354403"/>
              <a:chOff x="5437050" y="4433700"/>
              <a:chExt cx="1856100" cy="354403"/>
            </a:xfrm>
          </p:grpSpPr>
          <p:sp>
            <p:nvSpPr>
              <p:cNvPr id="112" name="Google Shape;112;p13"/>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a:t>
                </a:r>
                <a:r>
                  <a:rPr lang="uk" sz="900">
                    <a:solidFill>
                      <a:schemeClr val="dk2"/>
                    </a:solidFill>
                    <a:latin typeface="Raleway"/>
                    <a:ea typeface="Raleway"/>
                    <a:cs typeface="Raleway"/>
                    <a:sym typeface="Raleway"/>
                  </a:rPr>
                  <a:t>Leadership</a:t>
                </a:r>
                <a:endParaRPr sz="900">
                  <a:solidFill>
                    <a:schemeClr val="dk2"/>
                  </a:solidFill>
                  <a:latin typeface="Raleway"/>
                  <a:ea typeface="Raleway"/>
                  <a:cs typeface="Raleway"/>
                  <a:sym typeface="Raleway"/>
                </a:endParaRPr>
              </a:p>
            </p:txBody>
          </p:sp>
          <p:sp>
            <p:nvSpPr>
              <p:cNvPr id="113" name="Google Shape;113;p13"/>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114" name="Google Shape;114;p13"/>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sp>
        <p:nvSpPr>
          <p:cNvPr id="115" name="Google Shape;115;p13"/>
          <p:cNvSpPr/>
          <p:nvPr/>
        </p:nvSpPr>
        <p:spPr>
          <a:xfrm>
            <a:off x="540000" y="10491300"/>
            <a:ext cx="107700" cy="2004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p:nvPr/>
        </p:nvSpPr>
        <p:spPr>
          <a:xfrm>
            <a:off x="5223375" y="-5587"/>
            <a:ext cx="1016750" cy="1039100"/>
          </a:xfrm>
          <a:custGeom>
            <a:rect b="b" l="l" r="r" t="t"/>
            <a:pathLst>
              <a:path extrusionOk="0" h="41564" w="40670">
                <a:moveTo>
                  <a:pt x="0" y="0"/>
                </a:moveTo>
                <a:lnTo>
                  <a:pt x="0" y="41564"/>
                </a:lnTo>
                <a:lnTo>
                  <a:pt x="40670" y="41564"/>
                </a:lnTo>
              </a:path>
            </a:pathLst>
          </a:custGeom>
          <a:noFill/>
          <a:ln cap="flat" cmpd="sng" w="19050">
            <a:solidFill>
              <a:srgbClr val="B1B4AA"/>
            </a:solidFill>
            <a:prstDash val="solid"/>
            <a:round/>
            <a:headEnd len="med" w="med" type="none"/>
            <a:tailEnd len="med" w="med" type="none"/>
          </a:ln>
        </p:spPr>
      </p:sp>
      <p:sp>
        <p:nvSpPr>
          <p:cNvPr id="121" name="Google Shape;121;p14"/>
          <p:cNvSpPr/>
          <p:nvPr/>
        </p:nvSpPr>
        <p:spPr>
          <a:xfrm>
            <a:off x="5224500" y="2194100"/>
            <a:ext cx="2335500" cy="8497800"/>
          </a:xfrm>
          <a:prstGeom prst="rect">
            <a:avLst/>
          </a:prstGeom>
          <a:solidFill>
            <a:srgbClr val="DFE0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4"/>
          <p:cNvSpPr/>
          <p:nvPr/>
        </p:nvSpPr>
        <p:spPr>
          <a:xfrm>
            <a:off x="540000" y="0"/>
            <a:ext cx="207600" cy="4539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4"/>
          <p:cNvSpPr txBox="1"/>
          <p:nvPr/>
        </p:nvSpPr>
        <p:spPr>
          <a:xfrm>
            <a:off x="546100" y="651942"/>
            <a:ext cx="38355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3100">
                <a:solidFill>
                  <a:srgbClr val="B1B4AA"/>
                </a:solidFill>
                <a:latin typeface="Raleway"/>
                <a:ea typeface="Raleway"/>
                <a:cs typeface="Raleway"/>
                <a:sym typeface="Raleway"/>
              </a:rPr>
              <a:t>ADALINE SCHMIDT</a:t>
            </a:r>
            <a:endParaRPr b="1" sz="3100">
              <a:solidFill>
                <a:srgbClr val="B1B4AA"/>
              </a:solidFill>
              <a:latin typeface="Raleway"/>
              <a:ea typeface="Raleway"/>
              <a:cs typeface="Raleway"/>
              <a:sym typeface="Raleway"/>
            </a:endParaRPr>
          </a:p>
        </p:txBody>
      </p:sp>
      <p:sp>
        <p:nvSpPr>
          <p:cNvPr id="124" name="Google Shape;124;p14"/>
          <p:cNvSpPr txBox="1"/>
          <p:nvPr/>
        </p:nvSpPr>
        <p:spPr>
          <a:xfrm>
            <a:off x="541867" y="1162200"/>
            <a:ext cx="1892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442D28"/>
                </a:solidFill>
                <a:latin typeface="Raleway"/>
                <a:ea typeface="Raleway"/>
                <a:cs typeface="Raleway"/>
                <a:sym typeface="Raleway"/>
              </a:rPr>
              <a:t>College Resume</a:t>
            </a:r>
            <a:endParaRPr>
              <a:solidFill>
                <a:srgbClr val="442D28"/>
              </a:solidFill>
              <a:latin typeface="Raleway"/>
              <a:ea typeface="Raleway"/>
              <a:cs typeface="Raleway"/>
              <a:sym typeface="Raleway"/>
            </a:endParaRPr>
          </a:p>
        </p:txBody>
      </p:sp>
      <p:pic>
        <p:nvPicPr>
          <p:cNvPr id="125" name="Google Shape;125;p14"/>
          <p:cNvPicPr preferRelativeResize="0"/>
          <p:nvPr/>
        </p:nvPicPr>
        <p:blipFill rotWithShape="1">
          <a:blip r:embed="rId3">
            <a:alphaModFix/>
          </a:blip>
          <a:srcRect b="18845" l="0" r="7140" t="6693"/>
          <a:stretch/>
        </p:blipFill>
        <p:spPr>
          <a:xfrm flipH="1">
            <a:off x="5855899" y="0"/>
            <a:ext cx="1173101" cy="1350002"/>
          </a:xfrm>
          <a:prstGeom prst="rect">
            <a:avLst/>
          </a:prstGeom>
          <a:noFill/>
          <a:ln>
            <a:noFill/>
          </a:ln>
        </p:spPr>
      </p:pic>
      <p:sp>
        <p:nvSpPr>
          <p:cNvPr id="126" name="Google Shape;126;p14"/>
          <p:cNvSpPr txBox="1"/>
          <p:nvPr/>
        </p:nvSpPr>
        <p:spPr>
          <a:xfrm>
            <a:off x="546100" y="1844325"/>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COVER LETTER</a:t>
            </a:r>
            <a:endParaRPr sz="1600">
              <a:solidFill>
                <a:srgbClr val="515151"/>
              </a:solidFill>
              <a:latin typeface="Raleway SemiBold"/>
              <a:ea typeface="Raleway SemiBold"/>
              <a:cs typeface="Raleway SemiBold"/>
              <a:sym typeface="Raleway SemiBold"/>
            </a:endParaRPr>
          </a:p>
        </p:txBody>
      </p:sp>
      <p:cxnSp>
        <p:nvCxnSpPr>
          <p:cNvPr id="127" name="Google Shape;127;p14"/>
          <p:cNvCxnSpPr/>
          <p:nvPr/>
        </p:nvCxnSpPr>
        <p:spPr>
          <a:xfrm>
            <a:off x="541075" y="2194100"/>
            <a:ext cx="4289100" cy="0"/>
          </a:xfrm>
          <a:prstGeom prst="straightConnector1">
            <a:avLst/>
          </a:prstGeom>
          <a:noFill/>
          <a:ln cap="flat" cmpd="sng" w="9525">
            <a:solidFill>
              <a:srgbClr val="DFE0DC"/>
            </a:solidFill>
            <a:prstDash val="solid"/>
            <a:round/>
            <a:headEnd len="med" w="med" type="none"/>
            <a:tailEnd len="med" w="med" type="none"/>
          </a:ln>
        </p:spPr>
      </p:cxnSp>
      <p:sp>
        <p:nvSpPr>
          <p:cNvPr id="128" name="Google Shape;128;p14"/>
          <p:cNvSpPr txBox="1"/>
          <p:nvPr/>
        </p:nvSpPr>
        <p:spPr>
          <a:xfrm>
            <a:off x="5400003" y="250091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CONTACT</a:t>
            </a:r>
            <a:endParaRPr sz="1600">
              <a:solidFill>
                <a:srgbClr val="515151"/>
              </a:solidFill>
              <a:latin typeface="Raleway SemiBold"/>
              <a:ea typeface="Raleway SemiBold"/>
              <a:cs typeface="Raleway SemiBold"/>
              <a:sym typeface="Raleway SemiBold"/>
            </a:endParaRPr>
          </a:p>
        </p:txBody>
      </p:sp>
      <p:cxnSp>
        <p:nvCxnSpPr>
          <p:cNvPr id="129" name="Google Shape;129;p14"/>
          <p:cNvCxnSpPr/>
          <p:nvPr/>
        </p:nvCxnSpPr>
        <p:spPr>
          <a:xfrm>
            <a:off x="5406250" y="289143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30" name="Google Shape;130;p14"/>
          <p:cNvGrpSpPr/>
          <p:nvPr/>
        </p:nvGrpSpPr>
        <p:grpSpPr>
          <a:xfrm>
            <a:off x="5401107" y="3053477"/>
            <a:ext cx="1856100" cy="786010"/>
            <a:chOff x="5437050" y="4433700"/>
            <a:chExt cx="1856100" cy="786010"/>
          </a:xfrm>
        </p:grpSpPr>
        <p:sp>
          <p:nvSpPr>
            <p:cNvPr id="131" name="Google Shape;131;p14"/>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T:</a:t>
              </a:r>
              <a:r>
                <a:rPr lang="uk" sz="900">
                  <a:solidFill>
                    <a:schemeClr val="dk2"/>
                  </a:solidFill>
                  <a:latin typeface="Raleway"/>
                  <a:ea typeface="Raleway"/>
                  <a:cs typeface="Raleway"/>
                  <a:sym typeface="Raleway"/>
                </a:rPr>
                <a:t> 123-4567-8901</a:t>
              </a:r>
              <a:endParaRPr sz="900">
                <a:solidFill>
                  <a:schemeClr val="dk2"/>
                </a:solidFill>
                <a:latin typeface="Raleway"/>
                <a:ea typeface="Raleway"/>
                <a:cs typeface="Raleway"/>
                <a:sym typeface="Raleway"/>
              </a:endParaRPr>
            </a:p>
          </p:txBody>
        </p:sp>
        <p:sp>
          <p:nvSpPr>
            <p:cNvPr id="132" name="Google Shape;132;p14"/>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M: </a:t>
              </a:r>
              <a:r>
                <a:rPr lang="uk" sz="900">
                  <a:solidFill>
                    <a:schemeClr val="dk2"/>
                  </a:solidFill>
                  <a:latin typeface="Raleway"/>
                  <a:ea typeface="Raleway"/>
                  <a:cs typeface="Raleway"/>
                  <a:sym typeface="Raleway"/>
                </a:rPr>
                <a:t>AdalineSchmidt@mail.com</a:t>
              </a:r>
              <a:endParaRPr sz="900">
                <a:solidFill>
                  <a:schemeClr val="dk2"/>
                </a:solidFill>
                <a:latin typeface="Raleway"/>
                <a:ea typeface="Raleway"/>
                <a:cs typeface="Raleway"/>
                <a:sym typeface="Raleway"/>
              </a:endParaRPr>
            </a:p>
          </p:txBody>
        </p:sp>
        <p:sp>
          <p:nvSpPr>
            <p:cNvPr id="133" name="Google Shape;133;p14"/>
            <p:cNvSpPr txBox="1"/>
            <p:nvPr/>
          </p:nvSpPr>
          <p:spPr>
            <a:xfrm>
              <a:off x="5437050" y="4865307"/>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I</a:t>
              </a:r>
              <a:r>
                <a:rPr b="1" lang="uk" sz="900">
                  <a:solidFill>
                    <a:schemeClr val="dk2"/>
                  </a:solidFill>
                  <a:latin typeface="Raleway"/>
                  <a:ea typeface="Raleway"/>
                  <a:cs typeface="Raleway"/>
                  <a:sym typeface="Raleway"/>
                </a:rPr>
                <a:t>n</a:t>
              </a:r>
              <a:r>
                <a:rPr b="1" lang="uk" sz="900">
                  <a:solidFill>
                    <a:schemeClr val="dk2"/>
                  </a:solidFill>
                  <a:latin typeface="Raleway"/>
                  <a:ea typeface="Raleway"/>
                  <a:cs typeface="Raleway"/>
                  <a:sym typeface="Raleway"/>
                </a:rPr>
                <a:t>: </a:t>
              </a:r>
              <a:r>
                <a:rPr lang="uk" sz="900">
                  <a:solidFill>
                    <a:schemeClr val="dk2"/>
                  </a:solidFill>
                  <a:latin typeface="Raleway"/>
                  <a:ea typeface="Raleway"/>
                  <a:cs typeface="Raleway"/>
                  <a:sym typeface="Raleway"/>
                </a:rPr>
                <a:t>Linkedin.com/in/username</a:t>
              </a:r>
              <a:endParaRPr sz="900">
                <a:solidFill>
                  <a:schemeClr val="dk2"/>
                </a:solidFill>
                <a:latin typeface="Raleway"/>
                <a:ea typeface="Raleway"/>
                <a:cs typeface="Raleway"/>
                <a:sym typeface="Raleway"/>
              </a:endParaRPr>
            </a:p>
          </p:txBody>
        </p:sp>
        <p:sp>
          <p:nvSpPr>
            <p:cNvPr id="134" name="Google Shape;134;p14"/>
            <p:cNvSpPr txBox="1"/>
            <p:nvPr/>
          </p:nvSpPr>
          <p:spPr>
            <a:xfrm>
              <a:off x="5437050" y="508111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A: </a:t>
              </a:r>
              <a:r>
                <a:rPr lang="uk" sz="900">
                  <a:solidFill>
                    <a:schemeClr val="dk2"/>
                  </a:solidFill>
                  <a:latin typeface="Raleway"/>
                  <a:ea typeface="Raleway"/>
                  <a:cs typeface="Raleway"/>
                  <a:sym typeface="Raleway"/>
                </a:rPr>
                <a:t>3431 Blane Street, Rexburg</a:t>
              </a:r>
              <a:r>
                <a:rPr b="1" lang="uk" sz="900">
                  <a:solidFill>
                    <a:schemeClr val="dk2"/>
                  </a:solidFill>
                  <a:latin typeface="Raleway"/>
                  <a:ea typeface="Raleway"/>
                  <a:cs typeface="Raleway"/>
                  <a:sym typeface="Raleway"/>
                </a:rPr>
                <a:t> </a:t>
              </a:r>
              <a:endParaRPr sz="900">
                <a:solidFill>
                  <a:schemeClr val="dk2"/>
                </a:solidFill>
                <a:latin typeface="Raleway"/>
                <a:ea typeface="Raleway"/>
                <a:cs typeface="Raleway"/>
                <a:sym typeface="Raleway"/>
              </a:endParaRPr>
            </a:p>
          </p:txBody>
        </p:sp>
      </p:grpSp>
      <p:sp>
        <p:nvSpPr>
          <p:cNvPr id="135" name="Google Shape;135;p14"/>
          <p:cNvSpPr txBox="1"/>
          <p:nvPr/>
        </p:nvSpPr>
        <p:spPr>
          <a:xfrm>
            <a:off x="5400003" y="4309886"/>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ACHIEVEMENTS</a:t>
            </a:r>
            <a:endParaRPr sz="1600">
              <a:solidFill>
                <a:srgbClr val="515151"/>
              </a:solidFill>
              <a:latin typeface="Raleway SemiBold"/>
              <a:ea typeface="Raleway SemiBold"/>
              <a:cs typeface="Raleway SemiBold"/>
              <a:sym typeface="Raleway SemiBold"/>
            </a:endParaRPr>
          </a:p>
        </p:txBody>
      </p:sp>
      <p:cxnSp>
        <p:nvCxnSpPr>
          <p:cNvPr id="136" name="Google Shape;136;p14"/>
          <p:cNvCxnSpPr/>
          <p:nvPr/>
        </p:nvCxnSpPr>
        <p:spPr>
          <a:xfrm>
            <a:off x="5406250" y="4700397"/>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37" name="Google Shape;137;p14"/>
          <p:cNvGrpSpPr/>
          <p:nvPr/>
        </p:nvGrpSpPr>
        <p:grpSpPr>
          <a:xfrm>
            <a:off x="5401107" y="4862444"/>
            <a:ext cx="1856100" cy="354403"/>
            <a:chOff x="5437050" y="4433700"/>
            <a:chExt cx="1856100" cy="354403"/>
          </a:xfrm>
        </p:grpSpPr>
        <p:sp>
          <p:nvSpPr>
            <p:cNvPr id="138" name="Google Shape;138;p14"/>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David List</a:t>
              </a:r>
              <a:endParaRPr sz="900">
                <a:solidFill>
                  <a:schemeClr val="dk2"/>
                </a:solidFill>
                <a:latin typeface="Raleway"/>
                <a:ea typeface="Raleway"/>
                <a:cs typeface="Raleway"/>
                <a:sym typeface="Raleway"/>
              </a:endParaRPr>
            </a:p>
          </p:txBody>
        </p:sp>
        <p:sp>
          <p:nvSpPr>
            <p:cNvPr id="139" name="Google Shape;139;p14"/>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Autumn 2021</a:t>
              </a:r>
              <a:endParaRPr sz="900">
                <a:solidFill>
                  <a:schemeClr val="dk2"/>
                </a:solidFill>
                <a:latin typeface="Raleway"/>
                <a:ea typeface="Raleway"/>
                <a:cs typeface="Raleway"/>
                <a:sym typeface="Raleway"/>
              </a:endParaRPr>
            </a:p>
          </p:txBody>
        </p:sp>
      </p:grpSp>
      <p:grpSp>
        <p:nvGrpSpPr>
          <p:cNvPr id="140" name="Google Shape;140;p14"/>
          <p:cNvGrpSpPr/>
          <p:nvPr/>
        </p:nvGrpSpPr>
        <p:grpSpPr>
          <a:xfrm>
            <a:off x="5401107" y="5353412"/>
            <a:ext cx="1856100" cy="354403"/>
            <a:chOff x="5437050" y="4433700"/>
            <a:chExt cx="1856100" cy="354403"/>
          </a:xfrm>
        </p:grpSpPr>
        <p:sp>
          <p:nvSpPr>
            <p:cNvPr id="141" name="Google Shape;141;p14"/>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State Science Fair Winner</a:t>
              </a:r>
              <a:endParaRPr sz="900">
                <a:solidFill>
                  <a:schemeClr val="dk2"/>
                </a:solidFill>
                <a:latin typeface="Raleway"/>
                <a:ea typeface="Raleway"/>
                <a:cs typeface="Raleway"/>
                <a:sym typeface="Raleway"/>
              </a:endParaRPr>
            </a:p>
          </p:txBody>
        </p:sp>
        <p:sp>
          <p:nvSpPr>
            <p:cNvPr id="142" name="Google Shape;142;p14"/>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Spring 2022</a:t>
              </a:r>
              <a:endParaRPr sz="900">
                <a:solidFill>
                  <a:schemeClr val="dk2"/>
                </a:solidFill>
                <a:latin typeface="Raleway"/>
                <a:ea typeface="Raleway"/>
                <a:cs typeface="Raleway"/>
                <a:sym typeface="Raleway"/>
              </a:endParaRPr>
            </a:p>
          </p:txBody>
        </p:sp>
      </p:grpSp>
      <p:sp>
        <p:nvSpPr>
          <p:cNvPr id="143" name="Google Shape;143;p14"/>
          <p:cNvSpPr txBox="1"/>
          <p:nvPr/>
        </p:nvSpPr>
        <p:spPr>
          <a:xfrm>
            <a:off x="5388022" y="6143711"/>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KEY SKILLS</a:t>
            </a:r>
            <a:endParaRPr sz="1600">
              <a:solidFill>
                <a:srgbClr val="515151"/>
              </a:solidFill>
              <a:latin typeface="Raleway SemiBold"/>
              <a:ea typeface="Raleway SemiBold"/>
              <a:cs typeface="Raleway SemiBold"/>
              <a:sym typeface="Raleway SemiBold"/>
            </a:endParaRPr>
          </a:p>
        </p:txBody>
      </p:sp>
      <p:cxnSp>
        <p:nvCxnSpPr>
          <p:cNvPr id="144" name="Google Shape;144;p14"/>
          <p:cNvCxnSpPr/>
          <p:nvPr/>
        </p:nvCxnSpPr>
        <p:spPr>
          <a:xfrm>
            <a:off x="5406250" y="6534221"/>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45" name="Google Shape;145;p14"/>
          <p:cNvGrpSpPr/>
          <p:nvPr/>
        </p:nvGrpSpPr>
        <p:grpSpPr>
          <a:xfrm>
            <a:off x="5401107" y="6696269"/>
            <a:ext cx="1856100" cy="565422"/>
            <a:chOff x="5437050" y="7836869"/>
            <a:chExt cx="1856100" cy="565422"/>
          </a:xfrm>
        </p:grpSpPr>
        <p:grpSp>
          <p:nvGrpSpPr>
            <p:cNvPr id="146" name="Google Shape;146;p14"/>
            <p:cNvGrpSpPr/>
            <p:nvPr/>
          </p:nvGrpSpPr>
          <p:grpSpPr>
            <a:xfrm>
              <a:off x="5437050" y="7836869"/>
              <a:ext cx="1856100" cy="354403"/>
              <a:chOff x="5437050" y="4433700"/>
              <a:chExt cx="1856100" cy="354403"/>
            </a:xfrm>
          </p:grpSpPr>
          <p:sp>
            <p:nvSpPr>
              <p:cNvPr id="147" name="Google Shape;147;p14"/>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Leadership</a:t>
                </a:r>
                <a:endParaRPr sz="900">
                  <a:solidFill>
                    <a:schemeClr val="dk2"/>
                  </a:solidFill>
                  <a:latin typeface="Raleway"/>
                  <a:ea typeface="Raleway"/>
                  <a:cs typeface="Raleway"/>
                  <a:sym typeface="Raleway"/>
                </a:endParaRPr>
              </a:p>
            </p:txBody>
          </p:sp>
          <p:sp>
            <p:nvSpPr>
              <p:cNvPr id="148" name="Google Shape;148;p14"/>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149" name="Google Shape;149;p14"/>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sp>
        <p:nvSpPr>
          <p:cNvPr id="150" name="Google Shape;150;p14"/>
          <p:cNvSpPr txBox="1"/>
          <p:nvPr/>
        </p:nvSpPr>
        <p:spPr>
          <a:xfrm>
            <a:off x="5388022" y="770512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HARD SKILLS</a:t>
            </a:r>
            <a:endParaRPr sz="1600">
              <a:solidFill>
                <a:srgbClr val="515151"/>
              </a:solidFill>
              <a:latin typeface="Raleway SemiBold"/>
              <a:ea typeface="Raleway SemiBold"/>
              <a:cs typeface="Raleway SemiBold"/>
              <a:sym typeface="Raleway SemiBold"/>
            </a:endParaRPr>
          </a:p>
        </p:txBody>
      </p:sp>
      <p:cxnSp>
        <p:nvCxnSpPr>
          <p:cNvPr id="151" name="Google Shape;151;p14"/>
          <p:cNvCxnSpPr/>
          <p:nvPr/>
        </p:nvCxnSpPr>
        <p:spPr>
          <a:xfrm>
            <a:off x="5406250" y="809564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52" name="Google Shape;152;p14"/>
          <p:cNvGrpSpPr/>
          <p:nvPr/>
        </p:nvGrpSpPr>
        <p:grpSpPr>
          <a:xfrm>
            <a:off x="5401107" y="8257687"/>
            <a:ext cx="1856100" cy="565422"/>
            <a:chOff x="5437050" y="7836869"/>
            <a:chExt cx="1856100" cy="565422"/>
          </a:xfrm>
        </p:grpSpPr>
        <p:grpSp>
          <p:nvGrpSpPr>
            <p:cNvPr id="153" name="Google Shape;153;p14"/>
            <p:cNvGrpSpPr/>
            <p:nvPr/>
          </p:nvGrpSpPr>
          <p:grpSpPr>
            <a:xfrm>
              <a:off x="5437050" y="7836869"/>
              <a:ext cx="1856100" cy="354403"/>
              <a:chOff x="5437050" y="4433700"/>
              <a:chExt cx="1856100" cy="354403"/>
            </a:xfrm>
          </p:grpSpPr>
          <p:sp>
            <p:nvSpPr>
              <p:cNvPr id="154" name="Google Shape;154;p14"/>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Leadership</a:t>
                </a:r>
                <a:endParaRPr sz="900">
                  <a:solidFill>
                    <a:schemeClr val="dk2"/>
                  </a:solidFill>
                  <a:latin typeface="Raleway"/>
                  <a:ea typeface="Raleway"/>
                  <a:cs typeface="Raleway"/>
                  <a:sym typeface="Raleway"/>
                </a:endParaRPr>
              </a:p>
            </p:txBody>
          </p:sp>
          <p:sp>
            <p:nvSpPr>
              <p:cNvPr id="155" name="Google Shape;155;p14"/>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156" name="Google Shape;156;p14"/>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grpSp>
        <p:nvGrpSpPr>
          <p:cNvPr id="157" name="Google Shape;157;p14"/>
          <p:cNvGrpSpPr/>
          <p:nvPr/>
        </p:nvGrpSpPr>
        <p:grpSpPr>
          <a:xfrm>
            <a:off x="531989" y="2440894"/>
            <a:ext cx="2384700" cy="878585"/>
            <a:chOff x="531989" y="2440894"/>
            <a:chExt cx="2384700" cy="878585"/>
          </a:xfrm>
        </p:grpSpPr>
        <p:sp>
          <p:nvSpPr>
            <p:cNvPr id="158" name="Google Shape;158;p14"/>
            <p:cNvSpPr txBox="1"/>
            <p:nvPr/>
          </p:nvSpPr>
          <p:spPr>
            <a:xfrm>
              <a:off x="531989" y="2440894"/>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Hiring Manager’s Ezekiel Douglas</a:t>
              </a:r>
              <a:endParaRPr sz="1000">
                <a:solidFill>
                  <a:schemeClr val="dk1"/>
                </a:solidFill>
                <a:latin typeface="Raleway"/>
                <a:ea typeface="Raleway"/>
                <a:cs typeface="Raleway"/>
                <a:sym typeface="Raleway"/>
              </a:endParaRPr>
            </a:p>
          </p:txBody>
        </p:sp>
        <p:sp>
          <p:nvSpPr>
            <p:cNvPr id="159" name="Google Shape;159;p14"/>
            <p:cNvSpPr txBox="1"/>
            <p:nvPr/>
          </p:nvSpPr>
          <p:spPr>
            <a:xfrm>
              <a:off x="531989" y="2682456"/>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Job Position</a:t>
              </a:r>
              <a:endParaRPr b="1" sz="1000">
                <a:solidFill>
                  <a:schemeClr val="dk1"/>
                </a:solidFill>
                <a:latin typeface="Raleway"/>
                <a:ea typeface="Raleway"/>
                <a:cs typeface="Raleway"/>
                <a:sym typeface="Raleway"/>
              </a:endParaRPr>
            </a:p>
          </p:txBody>
        </p:sp>
        <p:sp>
          <p:nvSpPr>
            <p:cNvPr id="160" name="Google Shape;160;p14"/>
            <p:cNvSpPr txBox="1"/>
            <p:nvPr/>
          </p:nvSpPr>
          <p:spPr>
            <a:xfrm>
              <a:off x="531989" y="2924018"/>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College Name</a:t>
              </a:r>
              <a:endParaRPr b="1" sz="1000">
                <a:solidFill>
                  <a:schemeClr val="dk1"/>
                </a:solidFill>
                <a:latin typeface="Raleway"/>
                <a:ea typeface="Raleway"/>
                <a:cs typeface="Raleway"/>
                <a:sym typeface="Raleway"/>
              </a:endParaRPr>
            </a:p>
          </p:txBody>
        </p:sp>
        <p:sp>
          <p:nvSpPr>
            <p:cNvPr id="161" name="Google Shape;161;p14"/>
            <p:cNvSpPr txBox="1"/>
            <p:nvPr/>
          </p:nvSpPr>
          <p:spPr>
            <a:xfrm>
              <a:off x="531989" y="3165579"/>
              <a:ext cx="23847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March 13, 2025</a:t>
              </a:r>
              <a:endParaRPr b="1" sz="1000">
                <a:solidFill>
                  <a:schemeClr val="dk1"/>
                </a:solidFill>
                <a:latin typeface="Raleway"/>
                <a:ea typeface="Raleway"/>
                <a:cs typeface="Raleway"/>
                <a:sym typeface="Raleway"/>
              </a:endParaRPr>
            </a:p>
          </p:txBody>
        </p:sp>
      </p:grpSp>
      <p:cxnSp>
        <p:nvCxnSpPr>
          <p:cNvPr id="162" name="Google Shape;162;p14"/>
          <p:cNvCxnSpPr/>
          <p:nvPr/>
        </p:nvCxnSpPr>
        <p:spPr>
          <a:xfrm>
            <a:off x="541075" y="3689875"/>
            <a:ext cx="4289100" cy="0"/>
          </a:xfrm>
          <a:prstGeom prst="straightConnector1">
            <a:avLst/>
          </a:prstGeom>
          <a:noFill/>
          <a:ln cap="flat" cmpd="sng" w="9525">
            <a:solidFill>
              <a:srgbClr val="DFE0DC"/>
            </a:solidFill>
            <a:prstDash val="solid"/>
            <a:round/>
            <a:headEnd len="med" w="med" type="none"/>
            <a:tailEnd len="med" w="med" type="none"/>
          </a:ln>
        </p:spPr>
      </p:cxnSp>
      <p:sp>
        <p:nvSpPr>
          <p:cNvPr id="163" name="Google Shape;163;p14"/>
          <p:cNvSpPr txBox="1"/>
          <p:nvPr/>
        </p:nvSpPr>
        <p:spPr>
          <a:xfrm>
            <a:off x="531989" y="3892333"/>
            <a:ext cx="2384700" cy="169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100">
                <a:solidFill>
                  <a:schemeClr val="dk1"/>
                </a:solidFill>
                <a:latin typeface="Raleway"/>
                <a:ea typeface="Raleway"/>
                <a:cs typeface="Raleway"/>
                <a:sym typeface="Raleway"/>
              </a:rPr>
              <a:t>Dear Mr Ezekiel Douglas</a:t>
            </a:r>
            <a:endParaRPr b="1" sz="1100">
              <a:solidFill>
                <a:schemeClr val="dk1"/>
              </a:solidFill>
              <a:latin typeface="Raleway"/>
              <a:ea typeface="Raleway"/>
              <a:cs typeface="Raleway"/>
              <a:sym typeface="Raleway"/>
            </a:endParaRPr>
          </a:p>
        </p:txBody>
      </p:sp>
      <p:sp>
        <p:nvSpPr>
          <p:cNvPr id="164" name="Google Shape;164;p14"/>
          <p:cNvSpPr txBox="1"/>
          <p:nvPr/>
        </p:nvSpPr>
        <p:spPr>
          <a:xfrm>
            <a:off x="532009" y="4398408"/>
            <a:ext cx="4298100" cy="49872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A cover letter introduces yourself to the employer and highlights your relevant qualifications and experiences. Its purpose is to convince the employer that you are the right candidate for the job by demonstrating your enthusiasm and unique skills. While a cover letter is not always required by every employer, it is highly recommended to include one as it can increase your chances of being invited for an interview. Overall, it is a crucial part of a job application that can help you stand out from other candidates.</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Begin with an opening paragraph: Introduce yourself and explain why you are interested in the job. Mention how you found out about the job opening and any connections you have to the company.</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Highlight your qualifications: Use the body of the letter to explain how your skills and experiences make you a strong candidate for the job. Be specific and give examples of times when you demonstrated these skills.</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Show your enthusiasm: In the closing paragraph, express your excitement about the opportunity to join the company and contribute to its success. Thank the employer for considering your application and include your contact information.</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Use a professional sign-off like "Sincerely" or "Best regards,” followed by </a:t>
            </a:r>
            <a:r>
              <a:rPr lang="uk" sz="900">
                <a:solidFill>
                  <a:schemeClr val="dk1"/>
                </a:solidFill>
                <a:latin typeface="Raleway"/>
                <a:ea typeface="Raleway"/>
                <a:cs typeface="Raleway"/>
                <a:sym typeface="Raleway"/>
              </a:rPr>
              <a:t>your name</a:t>
            </a:r>
            <a:r>
              <a:rPr lang="uk" sz="900">
                <a:solidFill>
                  <a:schemeClr val="dk1"/>
                </a:solidFill>
                <a:latin typeface="Raleway"/>
                <a:ea typeface="Raleway"/>
                <a:cs typeface="Raleway"/>
                <a:sym typeface="Raleway"/>
              </a:rPr>
              <a:t>.</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t/>
            </a:r>
            <a:endParaRPr sz="900">
              <a:solidFill>
                <a:schemeClr val="dk1"/>
              </a:solidFill>
              <a:latin typeface="Raleway"/>
              <a:ea typeface="Raleway"/>
              <a:cs typeface="Raleway"/>
              <a:sym typeface="Raleway"/>
            </a:endParaRPr>
          </a:p>
          <a:p>
            <a:pPr indent="0" lvl="0" marL="0" rtl="0" algn="l">
              <a:lnSpc>
                <a:spcPct val="140000"/>
              </a:lnSpc>
              <a:spcBef>
                <a:spcPts val="0"/>
              </a:spcBef>
              <a:spcAft>
                <a:spcPts val="0"/>
              </a:spcAft>
              <a:buNone/>
            </a:pPr>
            <a:r>
              <a:rPr lang="uk" sz="900">
                <a:solidFill>
                  <a:schemeClr val="dk1"/>
                </a:solidFill>
                <a:latin typeface="Raleway"/>
                <a:ea typeface="Raleway"/>
                <a:cs typeface="Raleway"/>
                <a:sym typeface="Raleway"/>
              </a:rPr>
              <a:t>Before sending your cover letter, make sure to proofread it carefully for spelling and grammar errors. You may also want to have a friend or mentor review it to get feedback and make sure it is clear and concise.</a:t>
            </a:r>
            <a:endParaRPr sz="900">
              <a:solidFill>
                <a:schemeClr val="dk1"/>
              </a:solidFill>
              <a:latin typeface="Raleway"/>
              <a:ea typeface="Raleway"/>
              <a:cs typeface="Raleway"/>
              <a:sym typeface="Raleway"/>
            </a:endParaRPr>
          </a:p>
        </p:txBody>
      </p:sp>
      <p:sp>
        <p:nvSpPr>
          <p:cNvPr id="165" name="Google Shape;165;p14"/>
          <p:cNvSpPr txBox="1"/>
          <p:nvPr/>
        </p:nvSpPr>
        <p:spPr>
          <a:xfrm>
            <a:off x="531996" y="9988350"/>
            <a:ext cx="142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Sincerely,</a:t>
            </a:r>
            <a:endParaRPr sz="1000">
              <a:solidFill>
                <a:schemeClr val="dk1"/>
              </a:solidFill>
              <a:latin typeface="Raleway"/>
              <a:ea typeface="Raleway"/>
              <a:cs typeface="Raleway"/>
              <a:sym typeface="Raleway"/>
            </a:endParaRPr>
          </a:p>
        </p:txBody>
      </p:sp>
      <p:sp>
        <p:nvSpPr>
          <p:cNvPr id="166" name="Google Shape;166;p14"/>
          <p:cNvSpPr txBox="1"/>
          <p:nvPr/>
        </p:nvSpPr>
        <p:spPr>
          <a:xfrm>
            <a:off x="2334067" y="9734333"/>
            <a:ext cx="2384700" cy="4773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None/>
            </a:pPr>
            <a:r>
              <a:rPr lang="uk" sz="3100">
                <a:solidFill>
                  <a:schemeClr val="dk1"/>
                </a:solidFill>
                <a:latin typeface="Hurricane"/>
                <a:ea typeface="Hurricane"/>
                <a:cs typeface="Hurricane"/>
                <a:sym typeface="Hurricane"/>
              </a:rPr>
              <a:t>Adaline Schmidt</a:t>
            </a:r>
            <a:endParaRPr sz="3100">
              <a:solidFill>
                <a:schemeClr val="dk1"/>
              </a:solidFill>
              <a:latin typeface="Hurricane"/>
              <a:ea typeface="Hurricane"/>
              <a:cs typeface="Hurricane"/>
              <a:sym typeface="Hurricane"/>
            </a:endParaRPr>
          </a:p>
        </p:txBody>
      </p:sp>
      <p:sp>
        <p:nvSpPr>
          <p:cNvPr id="167" name="Google Shape;167;p14"/>
          <p:cNvSpPr/>
          <p:nvPr/>
        </p:nvSpPr>
        <p:spPr>
          <a:xfrm>
            <a:off x="540000" y="10491300"/>
            <a:ext cx="107700" cy="2004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p:nvPr/>
        </p:nvSpPr>
        <p:spPr>
          <a:xfrm>
            <a:off x="5223375" y="-5587"/>
            <a:ext cx="1016750" cy="1039100"/>
          </a:xfrm>
          <a:custGeom>
            <a:rect b="b" l="l" r="r" t="t"/>
            <a:pathLst>
              <a:path extrusionOk="0" h="41564" w="40670">
                <a:moveTo>
                  <a:pt x="0" y="0"/>
                </a:moveTo>
                <a:lnTo>
                  <a:pt x="0" y="41564"/>
                </a:lnTo>
                <a:lnTo>
                  <a:pt x="40670" y="41564"/>
                </a:lnTo>
              </a:path>
            </a:pathLst>
          </a:custGeom>
          <a:noFill/>
          <a:ln cap="flat" cmpd="sng" w="19050">
            <a:solidFill>
              <a:srgbClr val="B1B4AA"/>
            </a:solidFill>
            <a:prstDash val="solid"/>
            <a:round/>
            <a:headEnd len="med" w="med" type="none"/>
            <a:tailEnd len="med" w="med" type="none"/>
          </a:ln>
        </p:spPr>
      </p:sp>
      <p:sp>
        <p:nvSpPr>
          <p:cNvPr id="173" name="Google Shape;173;p15"/>
          <p:cNvSpPr/>
          <p:nvPr/>
        </p:nvSpPr>
        <p:spPr>
          <a:xfrm>
            <a:off x="5224500" y="2194100"/>
            <a:ext cx="2335500" cy="8497800"/>
          </a:xfrm>
          <a:prstGeom prst="rect">
            <a:avLst/>
          </a:prstGeom>
          <a:solidFill>
            <a:srgbClr val="DFE0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15"/>
          <p:cNvSpPr/>
          <p:nvPr/>
        </p:nvSpPr>
        <p:spPr>
          <a:xfrm>
            <a:off x="540000" y="0"/>
            <a:ext cx="207600" cy="4539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p15"/>
          <p:cNvSpPr txBox="1"/>
          <p:nvPr/>
        </p:nvSpPr>
        <p:spPr>
          <a:xfrm>
            <a:off x="546100" y="651942"/>
            <a:ext cx="3835500" cy="477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3100">
                <a:solidFill>
                  <a:srgbClr val="B1B4AA"/>
                </a:solidFill>
                <a:latin typeface="Raleway"/>
                <a:ea typeface="Raleway"/>
                <a:cs typeface="Raleway"/>
                <a:sym typeface="Raleway"/>
              </a:rPr>
              <a:t>ADALINE SCHMIDT</a:t>
            </a:r>
            <a:endParaRPr b="1" sz="3100">
              <a:solidFill>
                <a:srgbClr val="B1B4AA"/>
              </a:solidFill>
              <a:latin typeface="Raleway"/>
              <a:ea typeface="Raleway"/>
              <a:cs typeface="Raleway"/>
              <a:sym typeface="Raleway"/>
            </a:endParaRPr>
          </a:p>
        </p:txBody>
      </p:sp>
      <p:sp>
        <p:nvSpPr>
          <p:cNvPr id="176" name="Google Shape;176;p15"/>
          <p:cNvSpPr txBox="1"/>
          <p:nvPr/>
        </p:nvSpPr>
        <p:spPr>
          <a:xfrm>
            <a:off x="541867" y="1162200"/>
            <a:ext cx="18924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442D28"/>
                </a:solidFill>
                <a:latin typeface="Raleway"/>
                <a:ea typeface="Raleway"/>
                <a:cs typeface="Raleway"/>
                <a:sym typeface="Raleway"/>
              </a:rPr>
              <a:t>College Resume</a:t>
            </a:r>
            <a:endParaRPr>
              <a:solidFill>
                <a:srgbClr val="442D28"/>
              </a:solidFill>
              <a:latin typeface="Raleway"/>
              <a:ea typeface="Raleway"/>
              <a:cs typeface="Raleway"/>
              <a:sym typeface="Raleway"/>
            </a:endParaRPr>
          </a:p>
        </p:txBody>
      </p:sp>
      <p:pic>
        <p:nvPicPr>
          <p:cNvPr id="177" name="Google Shape;177;p15"/>
          <p:cNvPicPr preferRelativeResize="0"/>
          <p:nvPr/>
        </p:nvPicPr>
        <p:blipFill rotWithShape="1">
          <a:blip r:embed="rId3">
            <a:alphaModFix/>
          </a:blip>
          <a:srcRect b="18845" l="0" r="7140" t="6693"/>
          <a:stretch/>
        </p:blipFill>
        <p:spPr>
          <a:xfrm flipH="1">
            <a:off x="5855899" y="0"/>
            <a:ext cx="1173101" cy="1350002"/>
          </a:xfrm>
          <a:prstGeom prst="rect">
            <a:avLst/>
          </a:prstGeom>
          <a:noFill/>
          <a:ln>
            <a:noFill/>
          </a:ln>
        </p:spPr>
      </p:pic>
      <p:cxnSp>
        <p:nvCxnSpPr>
          <p:cNvPr id="178" name="Google Shape;178;p15"/>
          <p:cNvCxnSpPr/>
          <p:nvPr/>
        </p:nvCxnSpPr>
        <p:spPr>
          <a:xfrm>
            <a:off x="541075" y="2194100"/>
            <a:ext cx="4289100" cy="0"/>
          </a:xfrm>
          <a:prstGeom prst="straightConnector1">
            <a:avLst/>
          </a:prstGeom>
          <a:noFill/>
          <a:ln cap="flat" cmpd="sng" w="9525">
            <a:solidFill>
              <a:srgbClr val="DFE0DC"/>
            </a:solidFill>
            <a:prstDash val="solid"/>
            <a:round/>
            <a:headEnd len="med" w="med" type="none"/>
            <a:tailEnd len="med" w="med" type="none"/>
          </a:ln>
        </p:spPr>
      </p:cxnSp>
      <p:sp>
        <p:nvSpPr>
          <p:cNvPr id="179" name="Google Shape;179;p15"/>
          <p:cNvSpPr txBox="1"/>
          <p:nvPr/>
        </p:nvSpPr>
        <p:spPr>
          <a:xfrm>
            <a:off x="5400003" y="250091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CONTACT</a:t>
            </a:r>
            <a:endParaRPr sz="1600">
              <a:solidFill>
                <a:srgbClr val="515151"/>
              </a:solidFill>
              <a:latin typeface="Raleway SemiBold"/>
              <a:ea typeface="Raleway SemiBold"/>
              <a:cs typeface="Raleway SemiBold"/>
              <a:sym typeface="Raleway SemiBold"/>
            </a:endParaRPr>
          </a:p>
        </p:txBody>
      </p:sp>
      <p:cxnSp>
        <p:nvCxnSpPr>
          <p:cNvPr id="180" name="Google Shape;180;p15"/>
          <p:cNvCxnSpPr/>
          <p:nvPr/>
        </p:nvCxnSpPr>
        <p:spPr>
          <a:xfrm>
            <a:off x="5406250" y="289143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81" name="Google Shape;181;p15"/>
          <p:cNvGrpSpPr/>
          <p:nvPr/>
        </p:nvGrpSpPr>
        <p:grpSpPr>
          <a:xfrm>
            <a:off x="5401107" y="3053477"/>
            <a:ext cx="1856100" cy="786010"/>
            <a:chOff x="5437050" y="4433700"/>
            <a:chExt cx="1856100" cy="786010"/>
          </a:xfrm>
        </p:grpSpPr>
        <p:sp>
          <p:nvSpPr>
            <p:cNvPr id="182" name="Google Shape;182;p15"/>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T:</a:t>
              </a:r>
              <a:r>
                <a:rPr lang="uk" sz="900">
                  <a:solidFill>
                    <a:schemeClr val="dk2"/>
                  </a:solidFill>
                  <a:latin typeface="Raleway"/>
                  <a:ea typeface="Raleway"/>
                  <a:cs typeface="Raleway"/>
                  <a:sym typeface="Raleway"/>
                </a:rPr>
                <a:t> 123-4567-8901</a:t>
              </a:r>
              <a:endParaRPr sz="900">
                <a:solidFill>
                  <a:schemeClr val="dk2"/>
                </a:solidFill>
                <a:latin typeface="Raleway"/>
                <a:ea typeface="Raleway"/>
                <a:cs typeface="Raleway"/>
                <a:sym typeface="Raleway"/>
              </a:endParaRPr>
            </a:p>
          </p:txBody>
        </p:sp>
        <p:sp>
          <p:nvSpPr>
            <p:cNvPr id="183" name="Google Shape;183;p15"/>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M: </a:t>
              </a:r>
              <a:r>
                <a:rPr lang="uk" sz="900">
                  <a:solidFill>
                    <a:schemeClr val="dk2"/>
                  </a:solidFill>
                  <a:latin typeface="Raleway"/>
                  <a:ea typeface="Raleway"/>
                  <a:cs typeface="Raleway"/>
                  <a:sym typeface="Raleway"/>
                </a:rPr>
                <a:t>AdalineSchmidt@mail.com</a:t>
              </a:r>
              <a:endParaRPr sz="900">
                <a:solidFill>
                  <a:schemeClr val="dk2"/>
                </a:solidFill>
                <a:latin typeface="Raleway"/>
                <a:ea typeface="Raleway"/>
                <a:cs typeface="Raleway"/>
                <a:sym typeface="Raleway"/>
              </a:endParaRPr>
            </a:p>
          </p:txBody>
        </p:sp>
        <p:sp>
          <p:nvSpPr>
            <p:cNvPr id="184" name="Google Shape;184;p15"/>
            <p:cNvSpPr txBox="1"/>
            <p:nvPr/>
          </p:nvSpPr>
          <p:spPr>
            <a:xfrm>
              <a:off x="5437050" y="4865307"/>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In</a:t>
              </a:r>
              <a:r>
                <a:rPr b="1" lang="uk" sz="900">
                  <a:solidFill>
                    <a:schemeClr val="dk2"/>
                  </a:solidFill>
                  <a:latin typeface="Raleway"/>
                  <a:ea typeface="Raleway"/>
                  <a:cs typeface="Raleway"/>
                  <a:sym typeface="Raleway"/>
                </a:rPr>
                <a:t>: </a:t>
              </a:r>
              <a:r>
                <a:rPr lang="uk" sz="900">
                  <a:solidFill>
                    <a:schemeClr val="dk2"/>
                  </a:solidFill>
                  <a:latin typeface="Raleway"/>
                  <a:ea typeface="Raleway"/>
                  <a:cs typeface="Raleway"/>
                  <a:sym typeface="Raleway"/>
                </a:rPr>
                <a:t>Linkedin.com/in/username</a:t>
              </a:r>
              <a:endParaRPr sz="900">
                <a:solidFill>
                  <a:schemeClr val="dk2"/>
                </a:solidFill>
                <a:latin typeface="Raleway"/>
                <a:ea typeface="Raleway"/>
                <a:cs typeface="Raleway"/>
                <a:sym typeface="Raleway"/>
              </a:endParaRPr>
            </a:p>
          </p:txBody>
        </p:sp>
        <p:sp>
          <p:nvSpPr>
            <p:cNvPr id="185" name="Google Shape;185;p15"/>
            <p:cNvSpPr txBox="1"/>
            <p:nvPr/>
          </p:nvSpPr>
          <p:spPr>
            <a:xfrm>
              <a:off x="5437050" y="508111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A: </a:t>
              </a:r>
              <a:r>
                <a:rPr lang="uk" sz="900">
                  <a:solidFill>
                    <a:schemeClr val="dk2"/>
                  </a:solidFill>
                  <a:latin typeface="Raleway"/>
                  <a:ea typeface="Raleway"/>
                  <a:cs typeface="Raleway"/>
                  <a:sym typeface="Raleway"/>
                </a:rPr>
                <a:t>3431 Blane Street, Rexburg</a:t>
              </a:r>
              <a:r>
                <a:rPr b="1" lang="uk" sz="900">
                  <a:solidFill>
                    <a:schemeClr val="dk2"/>
                  </a:solidFill>
                  <a:latin typeface="Raleway"/>
                  <a:ea typeface="Raleway"/>
                  <a:cs typeface="Raleway"/>
                  <a:sym typeface="Raleway"/>
                </a:rPr>
                <a:t> </a:t>
              </a:r>
              <a:endParaRPr sz="900">
                <a:solidFill>
                  <a:schemeClr val="dk2"/>
                </a:solidFill>
                <a:latin typeface="Raleway"/>
                <a:ea typeface="Raleway"/>
                <a:cs typeface="Raleway"/>
                <a:sym typeface="Raleway"/>
              </a:endParaRPr>
            </a:p>
          </p:txBody>
        </p:sp>
      </p:grpSp>
      <p:sp>
        <p:nvSpPr>
          <p:cNvPr id="186" name="Google Shape;186;p15"/>
          <p:cNvSpPr txBox="1"/>
          <p:nvPr/>
        </p:nvSpPr>
        <p:spPr>
          <a:xfrm>
            <a:off x="5400003" y="4309886"/>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ACHIEVEMENTS</a:t>
            </a:r>
            <a:endParaRPr sz="1600">
              <a:solidFill>
                <a:srgbClr val="515151"/>
              </a:solidFill>
              <a:latin typeface="Raleway SemiBold"/>
              <a:ea typeface="Raleway SemiBold"/>
              <a:cs typeface="Raleway SemiBold"/>
              <a:sym typeface="Raleway SemiBold"/>
            </a:endParaRPr>
          </a:p>
        </p:txBody>
      </p:sp>
      <p:cxnSp>
        <p:nvCxnSpPr>
          <p:cNvPr id="187" name="Google Shape;187;p15"/>
          <p:cNvCxnSpPr/>
          <p:nvPr/>
        </p:nvCxnSpPr>
        <p:spPr>
          <a:xfrm>
            <a:off x="5406250" y="4700397"/>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88" name="Google Shape;188;p15"/>
          <p:cNvGrpSpPr/>
          <p:nvPr/>
        </p:nvGrpSpPr>
        <p:grpSpPr>
          <a:xfrm>
            <a:off x="5401107" y="4862444"/>
            <a:ext cx="1856100" cy="354403"/>
            <a:chOff x="5437050" y="4433700"/>
            <a:chExt cx="1856100" cy="354403"/>
          </a:xfrm>
        </p:grpSpPr>
        <p:sp>
          <p:nvSpPr>
            <p:cNvPr id="189" name="Google Shape;189;p15"/>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David List</a:t>
              </a:r>
              <a:endParaRPr sz="900">
                <a:solidFill>
                  <a:schemeClr val="dk2"/>
                </a:solidFill>
                <a:latin typeface="Raleway"/>
                <a:ea typeface="Raleway"/>
                <a:cs typeface="Raleway"/>
                <a:sym typeface="Raleway"/>
              </a:endParaRPr>
            </a:p>
          </p:txBody>
        </p:sp>
        <p:sp>
          <p:nvSpPr>
            <p:cNvPr id="190" name="Google Shape;190;p15"/>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Autumn 2021</a:t>
              </a:r>
              <a:endParaRPr sz="900">
                <a:solidFill>
                  <a:schemeClr val="dk2"/>
                </a:solidFill>
                <a:latin typeface="Raleway"/>
                <a:ea typeface="Raleway"/>
                <a:cs typeface="Raleway"/>
                <a:sym typeface="Raleway"/>
              </a:endParaRPr>
            </a:p>
          </p:txBody>
        </p:sp>
      </p:grpSp>
      <p:grpSp>
        <p:nvGrpSpPr>
          <p:cNvPr id="191" name="Google Shape;191;p15"/>
          <p:cNvGrpSpPr/>
          <p:nvPr/>
        </p:nvGrpSpPr>
        <p:grpSpPr>
          <a:xfrm>
            <a:off x="5401107" y="5353412"/>
            <a:ext cx="1856100" cy="354403"/>
            <a:chOff x="5437050" y="4433700"/>
            <a:chExt cx="1856100" cy="354403"/>
          </a:xfrm>
        </p:grpSpPr>
        <p:sp>
          <p:nvSpPr>
            <p:cNvPr id="192" name="Google Shape;192;p15"/>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900">
                  <a:solidFill>
                    <a:schemeClr val="dk2"/>
                  </a:solidFill>
                  <a:latin typeface="Raleway"/>
                  <a:ea typeface="Raleway"/>
                  <a:cs typeface="Raleway"/>
                  <a:sym typeface="Raleway"/>
                </a:rPr>
                <a:t>State Science Fair Winner</a:t>
              </a:r>
              <a:endParaRPr sz="900">
                <a:solidFill>
                  <a:schemeClr val="dk2"/>
                </a:solidFill>
                <a:latin typeface="Raleway"/>
                <a:ea typeface="Raleway"/>
                <a:cs typeface="Raleway"/>
                <a:sym typeface="Raleway"/>
              </a:endParaRPr>
            </a:p>
          </p:txBody>
        </p:sp>
        <p:sp>
          <p:nvSpPr>
            <p:cNvPr id="193" name="Google Shape;193;p15"/>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Spring 2022</a:t>
              </a:r>
              <a:endParaRPr sz="900">
                <a:solidFill>
                  <a:schemeClr val="dk2"/>
                </a:solidFill>
                <a:latin typeface="Raleway"/>
                <a:ea typeface="Raleway"/>
                <a:cs typeface="Raleway"/>
                <a:sym typeface="Raleway"/>
              </a:endParaRPr>
            </a:p>
          </p:txBody>
        </p:sp>
      </p:grpSp>
      <p:sp>
        <p:nvSpPr>
          <p:cNvPr id="194" name="Google Shape;194;p15"/>
          <p:cNvSpPr txBox="1"/>
          <p:nvPr/>
        </p:nvSpPr>
        <p:spPr>
          <a:xfrm>
            <a:off x="5388022" y="6143711"/>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KEY SKILLS</a:t>
            </a:r>
            <a:endParaRPr sz="1600">
              <a:solidFill>
                <a:srgbClr val="515151"/>
              </a:solidFill>
              <a:latin typeface="Raleway SemiBold"/>
              <a:ea typeface="Raleway SemiBold"/>
              <a:cs typeface="Raleway SemiBold"/>
              <a:sym typeface="Raleway SemiBold"/>
            </a:endParaRPr>
          </a:p>
        </p:txBody>
      </p:sp>
      <p:cxnSp>
        <p:nvCxnSpPr>
          <p:cNvPr id="195" name="Google Shape;195;p15"/>
          <p:cNvCxnSpPr/>
          <p:nvPr/>
        </p:nvCxnSpPr>
        <p:spPr>
          <a:xfrm>
            <a:off x="5406250" y="6534221"/>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196" name="Google Shape;196;p15"/>
          <p:cNvGrpSpPr/>
          <p:nvPr/>
        </p:nvGrpSpPr>
        <p:grpSpPr>
          <a:xfrm>
            <a:off x="5401107" y="6696269"/>
            <a:ext cx="1856100" cy="565422"/>
            <a:chOff x="5437050" y="7836869"/>
            <a:chExt cx="1856100" cy="565422"/>
          </a:xfrm>
        </p:grpSpPr>
        <p:grpSp>
          <p:nvGrpSpPr>
            <p:cNvPr id="197" name="Google Shape;197;p15"/>
            <p:cNvGrpSpPr/>
            <p:nvPr/>
          </p:nvGrpSpPr>
          <p:grpSpPr>
            <a:xfrm>
              <a:off x="5437050" y="7836869"/>
              <a:ext cx="1856100" cy="354403"/>
              <a:chOff x="5437050" y="4433700"/>
              <a:chExt cx="1856100" cy="354403"/>
            </a:xfrm>
          </p:grpSpPr>
          <p:sp>
            <p:nvSpPr>
              <p:cNvPr id="198" name="Google Shape;198;p15"/>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Leadership</a:t>
                </a:r>
                <a:endParaRPr sz="900">
                  <a:solidFill>
                    <a:schemeClr val="dk2"/>
                  </a:solidFill>
                  <a:latin typeface="Raleway"/>
                  <a:ea typeface="Raleway"/>
                  <a:cs typeface="Raleway"/>
                  <a:sym typeface="Raleway"/>
                </a:endParaRPr>
              </a:p>
            </p:txBody>
          </p:sp>
          <p:sp>
            <p:nvSpPr>
              <p:cNvPr id="199" name="Google Shape;199;p15"/>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200" name="Google Shape;200;p15"/>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sp>
        <p:nvSpPr>
          <p:cNvPr id="201" name="Google Shape;201;p15"/>
          <p:cNvSpPr txBox="1"/>
          <p:nvPr/>
        </p:nvSpPr>
        <p:spPr>
          <a:xfrm>
            <a:off x="5388022" y="7705129"/>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HARD SKILLS</a:t>
            </a:r>
            <a:endParaRPr sz="1600">
              <a:solidFill>
                <a:srgbClr val="515151"/>
              </a:solidFill>
              <a:latin typeface="Raleway SemiBold"/>
              <a:ea typeface="Raleway SemiBold"/>
              <a:cs typeface="Raleway SemiBold"/>
              <a:sym typeface="Raleway SemiBold"/>
            </a:endParaRPr>
          </a:p>
        </p:txBody>
      </p:sp>
      <p:cxnSp>
        <p:nvCxnSpPr>
          <p:cNvPr id="202" name="Google Shape;202;p15"/>
          <p:cNvCxnSpPr/>
          <p:nvPr/>
        </p:nvCxnSpPr>
        <p:spPr>
          <a:xfrm>
            <a:off x="5406250" y="8095640"/>
            <a:ext cx="1887000" cy="0"/>
          </a:xfrm>
          <a:prstGeom prst="straightConnector1">
            <a:avLst/>
          </a:prstGeom>
          <a:noFill/>
          <a:ln cap="flat" cmpd="sng" w="9525">
            <a:solidFill>
              <a:schemeClr val="lt1"/>
            </a:solidFill>
            <a:prstDash val="solid"/>
            <a:round/>
            <a:headEnd len="med" w="med" type="none"/>
            <a:tailEnd len="med" w="med" type="none"/>
          </a:ln>
        </p:spPr>
      </p:cxnSp>
      <p:grpSp>
        <p:nvGrpSpPr>
          <p:cNvPr id="203" name="Google Shape;203;p15"/>
          <p:cNvGrpSpPr/>
          <p:nvPr/>
        </p:nvGrpSpPr>
        <p:grpSpPr>
          <a:xfrm>
            <a:off x="5401107" y="8257687"/>
            <a:ext cx="1856100" cy="565422"/>
            <a:chOff x="5437050" y="7836869"/>
            <a:chExt cx="1856100" cy="565422"/>
          </a:xfrm>
        </p:grpSpPr>
        <p:grpSp>
          <p:nvGrpSpPr>
            <p:cNvPr id="204" name="Google Shape;204;p15"/>
            <p:cNvGrpSpPr/>
            <p:nvPr/>
          </p:nvGrpSpPr>
          <p:grpSpPr>
            <a:xfrm>
              <a:off x="5437050" y="7836869"/>
              <a:ext cx="1856100" cy="354403"/>
              <a:chOff x="5437050" y="4433700"/>
              <a:chExt cx="1856100" cy="354403"/>
            </a:xfrm>
          </p:grpSpPr>
          <p:sp>
            <p:nvSpPr>
              <p:cNvPr id="205" name="Google Shape;205;p15"/>
              <p:cNvSpPr txBox="1"/>
              <p:nvPr/>
            </p:nvSpPr>
            <p:spPr>
              <a:xfrm>
                <a:off x="5437050" y="443370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Team Leadership</a:t>
                </a:r>
                <a:endParaRPr sz="900">
                  <a:solidFill>
                    <a:schemeClr val="dk2"/>
                  </a:solidFill>
                  <a:latin typeface="Raleway"/>
                  <a:ea typeface="Raleway"/>
                  <a:cs typeface="Raleway"/>
                  <a:sym typeface="Raleway"/>
                </a:endParaRPr>
              </a:p>
            </p:txBody>
          </p:sp>
          <p:sp>
            <p:nvSpPr>
              <p:cNvPr id="206" name="Google Shape;206;p15"/>
              <p:cNvSpPr txBox="1"/>
              <p:nvPr/>
            </p:nvSpPr>
            <p:spPr>
              <a:xfrm>
                <a:off x="5437050" y="4649503"/>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Management</a:t>
                </a:r>
                <a:endParaRPr sz="900">
                  <a:solidFill>
                    <a:schemeClr val="dk2"/>
                  </a:solidFill>
                  <a:latin typeface="Raleway"/>
                  <a:ea typeface="Raleway"/>
                  <a:cs typeface="Raleway"/>
                  <a:sym typeface="Raleway"/>
                </a:endParaRPr>
              </a:p>
            </p:txBody>
          </p:sp>
        </p:grpSp>
        <p:sp>
          <p:nvSpPr>
            <p:cNvPr id="207" name="Google Shape;207;p15"/>
            <p:cNvSpPr txBox="1"/>
            <p:nvPr/>
          </p:nvSpPr>
          <p:spPr>
            <a:xfrm>
              <a:off x="5437050" y="8263690"/>
              <a:ext cx="18561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900">
                  <a:solidFill>
                    <a:schemeClr val="dk2"/>
                  </a:solidFill>
                  <a:latin typeface="Raleway"/>
                  <a:ea typeface="Raleway"/>
                  <a:cs typeface="Raleway"/>
                  <a:sym typeface="Raleway"/>
                </a:rPr>
                <a:t>Public Speaking</a:t>
              </a:r>
              <a:endParaRPr sz="900">
                <a:solidFill>
                  <a:schemeClr val="dk2"/>
                </a:solidFill>
                <a:latin typeface="Raleway"/>
                <a:ea typeface="Raleway"/>
                <a:cs typeface="Raleway"/>
                <a:sym typeface="Raleway"/>
              </a:endParaRPr>
            </a:p>
          </p:txBody>
        </p:sp>
      </p:grpSp>
      <p:sp>
        <p:nvSpPr>
          <p:cNvPr id="208" name="Google Shape;208;p15"/>
          <p:cNvSpPr txBox="1"/>
          <p:nvPr/>
        </p:nvSpPr>
        <p:spPr>
          <a:xfrm>
            <a:off x="546100" y="1844325"/>
            <a:ext cx="1892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600">
                <a:solidFill>
                  <a:srgbClr val="515151"/>
                </a:solidFill>
                <a:latin typeface="Raleway SemiBold"/>
                <a:ea typeface="Raleway SemiBold"/>
                <a:cs typeface="Raleway SemiBold"/>
                <a:sym typeface="Raleway SemiBold"/>
              </a:rPr>
              <a:t>REFERENCES</a:t>
            </a:r>
            <a:endParaRPr sz="1600">
              <a:solidFill>
                <a:srgbClr val="515151"/>
              </a:solidFill>
              <a:latin typeface="Raleway SemiBold"/>
              <a:ea typeface="Raleway SemiBold"/>
              <a:cs typeface="Raleway SemiBold"/>
              <a:sym typeface="Raleway SemiBold"/>
            </a:endParaRPr>
          </a:p>
        </p:txBody>
      </p:sp>
      <p:sp>
        <p:nvSpPr>
          <p:cNvPr id="209" name="Google Shape;209;p15"/>
          <p:cNvSpPr/>
          <p:nvPr/>
        </p:nvSpPr>
        <p:spPr>
          <a:xfrm>
            <a:off x="540000" y="10491300"/>
            <a:ext cx="107700" cy="200400"/>
          </a:xfrm>
          <a:prstGeom prst="rect">
            <a:avLst/>
          </a:prstGeom>
          <a:solidFill>
            <a:srgbClr val="B1B4A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10" name="Google Shape;210;p15"/>
          <p:cNvGrpSpPr/>
          <p:nvPr/>
        </p:nvGrpSpPr>
        <p:grpSpPr>
          <a:xfrm>
            <a:off x="531997" y="2445850"/>
            <a:ext cx="1819500" cy="1030873"/>
            <a:chOff x="531997" y="2445850"/>
            <a:chExt cx="1819500" cy="1030873"/>
          </a:xfrm>
        </p:grpSpPr>
        <p:sp>
          <p:nvSpPr>
            <p:cNvPr id="211" name="Google Shape;211;p15"/>
            <p:cNvSpPr txBox="1"/>
            <p:nvPr/>
          </p:nvSpPr>
          <p:spPr>
            <a:xfrm>
              <a:off x="531997" y="244585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Krystal Franecki</a:t>
              </a:r>
              <a:endParaRPr sz="1000">
                <a:solidFill>
                  <a:schemeClr val="dk1"/>
                </a:solidFill>
                <a:latin typeface="Raleway"/>
                <a:ea typeface="Raleway"/>
                <a:cs typeface="Raleway"/>
                <a:sym typeface="Raleway"/>
              </a:endParaRPr>
            </a:p>
          </p:txBody>
        </p:sp>
        <p:sp>
          <p:nvSpPr>
            <p:cNvPr id="212" name="Google Shape;212;p15"/>
            <p:cNvSpPr txBox="1"/>
            <p:nvPr/>
          </p:nvSpPr>
          <p:spPr>
            <a:xfrm>
              <a:off x="531997" y="2672531"/>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213" name="Google Shape;213;p15"/>
            <p:cNvSpPr txBox="1"/>
            <p:nvPr/>
          </p:nvSpPr>
          <p:spPr>
            <a:xfrm>
              <a:off x="531997" y="288433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Event Coordinator</a:t>
              </a:r>
              <a:endParaRPr sz="1000">
                <a:solidFill>
                  <a:schemeClr val="dk1"/>
                </a:solidFill>
                <a:latin typeface="Raleway"/>
                <a:ea typeface="Raleway"/>
                <a:cs typeface="Raleway"/>
                <a:sym typeface="Raleway"/>
              </a:endParaRPr>
            </a:p>
          </p:txBody>
        </p:sp>
        <p:sp>
          <p:nvSpPr>
            <p:cNvPr id="214" name="Google Shape;214;p15"/>
            <p:cNvSpPr txBox="1"/>
            <p:nvPr/>
          </p:nvSpPr>
          <p:spPr>
            <a:xfrm>
              <a:off x="531997" y="3101089"/>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T:</a:t>
              </a:r>
              <a:r>
                <a:rPr lang="uk" sz="1000">
                  <a:solidFill>
                    <a:schemeClr val="dk1"/>
                  </a:solidFill>
                  <a:latin typeface="Raleway"/>
                  <a:ea typeface="Raleway"/>
                  <a:cs typeface="Raleway"/>
                  <a:sym typeface="Raleway"/>
                </a:rPr>
                <a:t> 123-4567-890</a:t>
              </a:r>
              <a:endParaRPr sz="1000">
                <a:solidFill>
                  <a:schemeClr val="dk1"/>
                </a:solidFill>
                <a:latin typeface="Raleway"/>
                <a:ea typeface="Raleway"/>
                <a:cs typeface="Raleway"/>
                <a:sym typeface="Raleway"/>
              </a:endParaRPr>
            </a:p>
          </p:txBody>
        </p:sp>
        <p:sp>
          <p:nvSpPr>
            <p:cNvPr id="215" name="Google Shape;215;p15"/>
            <p:cNvSpPr txBox="1"/>
            <p:nvPr/>
          </p:nvSpPr>
          <p:spPr>
            <a:xfrm>
              <a:off x="531997" y="3322823"/>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E: </a:t>
              </a:r>
              <a:r>
                <a:rPr lang="uk" sz="1000">
                  <a:solidFill>
                    <a:schemeClr val="dk1"/>
                  </a:solidFill>
                  <a:latin typeface="Raleway"/>
                  <a:ea typeface="Raleway"/>
                  <a:cs typeface="Raleway"/>
                  <a:sym typeface="Raleway"/>
                </a:rPr>
                <a:t>name@mail.com</a:t>
              </a:r>
              <a:endParaRPr sz="1000">
                <a:solidFill>
                  <a:schemeClr val="dk1"/>
                </a:solidFill>
                <a:latin typeface="Raleway"/>
                <a:ea typeface="Raleway"/>
                <a:cs typeface="Raleway"/>
                <a:sym typeface="Raleway"/>
              </a:endParaRPr>
            </a:p>
          </p:txBody>
        </p:sp>
      </p:grpSp>
      <p:grpSp>
        <p:nvGrpSpPr>
          <p:cNvPr id="216" name="Google Shape;216;p15"/>
          <p:cNvGrpSpPr/>
          <p:nvPr/>
        </p:nvGrpSpPr>
        <p:grpSpPr>
          <a:xfrm>
            <a:off x="531997" y="3774140"/>
            <a:ext cx="1819500" cy="1030873"/>
            <a:chOff x="531997" y="2445850"/>
            <a:chExt cx="1819500" cy="1030873"/>
          </a:xfrm>
        </p:grpSpPr>
        <p:sp>
          <p:nvSpPr>
            <p:cNvPr id="217" name="Google Shape;217;p15"/>
            <p:cNvSpPr txBox="1"/>
            <p:nvPr/>
          </p:nvSpPr>
          <p:spPr>
            <a:xfrm>
              <a:off x="531997" y="244585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Araceli Greenfelder</a:t>
              </a:r>
              <a:endParaRPr sz="1000">
                <a:solidFill>
                  <a:schemeClr val="dk1"/>
                </a:solidFill>
                <a:latin typeface="Raleway"/>
                <a:ea typeface="Raleway"/>
                <a:cs typeface="Raleway"/>
                <a:sym typeface="Raleway"/>
              </a:endParaRPr>
            </a:p>
          </p:txBody>
        </p:sp>
        <p:sp>
          <p:nvSpPr>
            <p:cNvPr id="218" name="Google Shape;218;p15"/>
            <p:cNvSpPr txBox="1"/>
            <p:nvPr/>
          </p:nvSpPr>
          <p:spPr>
            <a:xfrm>
              <a:off x="531997" y="2672531"/>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219" name="Google Shape;219;p15"/>
            <p:cNvSpPr txBox="1"/>
            <p:nvPr/>
          </p:nvSpPr>
          <p:spPr>
            <a:xfrm>
              <a:off x="531997" y="288433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Peer Mentor</a:t>
              </a:r>
              <a:endParaRPr sz="1000">
                <a:solidFill>
                  <a:schemeClr val="dk1"/>
                </a:solidFill>
                <a:latin typeface="Raleway"/>
                <a:ea typeface="Raleway"/>
                <a:cs typeface="Raleway"/>
                <a:sym typeface="Raleway"/>
              </a:endParaRPr>
            </a:p>
          </p:txBody>
        </p:sp>
        <p:sp>
          <p:nvSpPr>
            <p:cNvPr id="220" name="Google Shape;220;p15"/>
            <p:cNvSpPr txBox="1"/>
            <p:nvPr/>
          </p:nvSpPr>
          <p:spPr>
            <a:xfrm>
              <a:off x="531997" y="3101089"/>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T:</a:t>
              </a:r>
              <a:r>
                <a:rPr lang="uk" sz="1000">
                  <a:solidFill>
                    <a:schemeClr val="dk1"/>
                  </a:solidFill>
                  <a:latin typeface="Raleway"/>
                  <a:ea typeface="Raleway"/>
                  <a:cs typeface="Raleway"/>
                  <a:sym typeface="Raleway"/>
                </a:rPr>
                <a:t> 123-4567-890</a:t>
              </a:r>
              <a:endParaRPr sz="1000">
                <a:solidFill>
                  <a:schemeClr val="dk1"/>
                </a:solidFill>
                <a:latin typeface="Raleway"/>
                <a:ea typeface="Raleway"/>
                <a:cs typeface="Raleway"/>
                <a:sym typeface="Raleway"/>
              </a:endParaRPr>
            </a:p>
          </p:txBody>
        </p:sp>
        <p:sp>
          <p:nvSpPr>
            <p:cNvPr id="221" name="Google Shape;221;p15"/>
            <p:cNvSpPr txBox="1"/>
            <p:nvPr/>
          </p:nvSpPr>
          <p:spPr>
            <a:xfrm>
              <a:off x="531997" y="3322823"/>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E: </a:t>
              </a:r>
              <a:r>
                <a:rPr lang="uk" sz="1000">
                  <a:solidFill>
                    <a:schemeClr val="dk1"/>
                  </a:solidFill>
                  <a:latin typeface="Raleway"/>
                  <a:ea typeface="Raleway"/>
                  <a:cs typeface="Raleway"/>
                  <a:sym typeface="Raleway"/>
                </a:rPr>
                <a:t>name@mail.com</a:t>
              </a:r>
              <a:endParaRPr sz="1000">
                <a:solidFill>
                  <a:schemeClr val="dk1"/>
                </a:solidFill>
                <a:latin typeface="Raleway"/>
                <a:ea typeface="Raleway"/>
                <a:cs typeface="Raleway"/>
                <a:sym typeface="Raleway"/>
              </a:endParaRPr>
            </a:p>
          </p:txBody>
        </p:sp>
      </p:grpSp>
      <p:grpSp>
        <p:nvGrpSpPr>
          <p:cNvPr id="222" name="Google Shape;222;p15"/>
          <p:cNvGrpSpPr/>
          <p:nvPr/>
        </p:nvGrpSpPr>
        <p:grpSpPr>
          <a:xfrm>
            <a:off x="531997" y="5102430"/>
            <a:ext cx="1819500" cy="1030873"/>
            <a:chOff x="531997" y="2445850"/>
            <a:chExt cx="1819500" cy="1030873"/>
          </a:xfrm>
        </p:grpSpPr>
        <p:sp>
          <p:nvSpPr>
            <p:cNvPr id="223" name="Google Shape;223;p15"/>
            <p:cNvSpPr txBox="1"/>
            <p:nvPr/>
          </p:nvSpPr>
          <p:spPr>
            <a:xfrm>
              <a:off x="531997" y="244585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Justice Tremblay</a:t>
              </a:r>
              <a:endParaRPr sz="1000">
                <a:solidFill>
                  <a:schemeClr val="dk1"/>
                </a:solidFill>
                <a:latin typeface="Raleway"/>
                <a:ea typeface="Raleway"/>
                <a:cs typeface="Raleway"/>
                <a:sym typeface="Raleway"/>
              </a:endParaRPr>
            </a:p>
          </p:txBody>
        </p:sp>
        <p:sp>
          <p:nvSpPr>
            <p:cNvPr id="224" name="Google Shape;224;p15"/>
            <p:cNvSpPr txBox="1"/>
            <p:nvPr/>
          </p:nvSpPr>
          <p:spPr>
            <a:xfrm>
              <a:off x="531997" y="2672531"/>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225" name="Google Shape;225;p15"/>
            <p:cNvSpPr txBox="1"/>
            <p:nvPr/>
          </p:nvSpPr>
          <p:spPr>
            <a:xfrm>
              <a:off x="531997" y="288433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Teacher</a:t>
              </a:r>
              <a:endParaRPr sz="1000">
                <a:solidFill>
                  <a:schemeClr val="dk1"/>
                </a:solidFill>
                <a:latin typeface="Raleway"/>
                <a:ea typeface="Raleway"/>
                <a:cs typeface="Raleway"/>
                <a:sym typeface="Raleway"/>
              </a:endParaRPr>
            </a:p>
          </p:txBody>
        </p:sp>
        <p:sp>
          <p:nvSpPr>
            <p:cNvPr id="226" name="Google Shape;226;p15"/>
            <p:cNvSpPr txBox="1"/>
            <p:nvPr/>
          </p:nvSpPr>
          <p:spPr>
            <a:xfrm>
              <a:off x="531997" y="3101089"/>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T:</a:t>
              </a:r>
              <a:r>
                <a:rPr lang="uk" sz="1000">
                  <a:solidFill>
                    <a:schemeClr val="dk1"/>
                  </a:solidFill>
                  <a:latin typeface="Raleway"/>
                  <a:ea typeface="Raleway"/>
                  <a:cs typeface="Raleway"/>
                  <a:sym typeface="Raleway"/>
                </a:rPr>
                <a:t> 123-4567-890</a:t>
              </a:r>
              <a:endParaRPr sz="1000">
                <a:solidFill>
                  <a:schemeClr val="dk1"/>
                </a:solidFill>
                <a:latin typeface="Raleway"/>
                <a:ea typeface="Raleway"/>
                <a:cs typeface="Raleway"/>
                <a:sym typeface="Raleway"/>
              </a:endParaRPr>
            </a:p>
          </p:txBody>
        </p:sp>
        <p:sp>
          <p:nvSpPr>
            <p:cNvPr id="227" name="Google Shape;227;p15"/>
            <p:cNvSpPr txBox="1"/>
            <p:nvPr/>
          </p:nvSpPr>
          <p:spPr>
            <a:xfrm>
              <a:off x="531997" y="3322823"/>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E: </a:t>
              </a:r>
              <a:r>
                <a:rPr lang="uk" sz="1000">
                  <a:solidFill>
                    <a:schemeClr val="dk1"/>
                  </a:solidFill>
                  <a:latin typeface="Raleway"/>
                  <a:ea typeface="Raleway"/>
                  <a:cs typeface="Raleway"/>
                  <a:sym typeface="Raleway"/>
                </a:rPr>
                <a:t>name@mail.com</a:t>
              </a:r>
              <a:endParaRPr sz="1000">
                <a:solidFill>
                  <a:schemeClr val="dk1"/>
                </a:solidFill>
                <a:latin typeface="Raleway"/>
                <a:ea typeface="Raleway"/>
                <a:cs typeface="Raleway"/>
                <a:sym typeface="Raleway"/>
              </a:endParaRPr>
            </a:p>
          </p:txBody>
        </p:sp>
      </p:grpSp>
      <p:grpSp>
        <p:nvGrpSpPr>
          <p:cNvPr id="228" name="Google Shape;228;p15"/>
          <p:cNvGrpSpPr/>
          <p:nvPr/>
        </p:nvGrpSpPr>
        <p:grpSpPr>
          <a:xfrm>
            <a:off x="531997" y="6430721"/>
            <a:ext cx="1819500" cy="1030873"/>
            <a:chOff x="531997" y="2445850"/>
            <a:chExt cx="1819500" cy="1030873"/>
          </a:xfrm>
        </p:grpSpPr>
        <p:sp>
          <p:nvSpPr>
            <p:cNvPr id="229" name="Google Shape;229;p15"/>
            <p:cNvSpPr txBox="1"/>
            <p:nvPr/>
          </p:nvSpPr>
          <p:spPr>
            <a:xfrm>
              <a:off x="531997" y="244585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Jevon Heidenreich</a:t>
              </a:r>
              <a:endParaRPr sz="1000">
                <a:solidFill>
                  <a:schemeClr val="dk1"/>
                </a:solidFill>
                <a:latin typeface="Raleway"/>
                <a:ea typeface="Raleway"/>
                <a:cs typeface="Raleway"/>
                <a:sym typeface="Raleway"/>
              </a:endParaRPr>
            </a:p>
          </p:txBody>
        </p:sp>
        <p:sp>
          <p:nvSpPr>
            <p:cNvPr id="230" name="Google Shape;230;p15"/>
            <p:cNvSpPr txBox="1"/>
            <p:nvPr/>
          </p:nvSpPr>
          <p:spPr>
            <a:xfrm>
              <a:off x="531997" y="2672531"/>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231" name="Google Shape;231;p15"/>
            <p:cNvSpPr txBox="1"/>
            <p:nvPr/>
          </p:nvSpPr>
          <p:spPr>
            <a:xfrm>
              <a:off x="531997" y="288433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Teacher</a:t>
              </a:r>
              <a:endParaRPr sz="1000">
                <a:solidFill>
                  <a:schemeClr val="dk1"/>
                </a:solidFill>
                <a:latin typeface="Raleway"/>
                <a:ea typeface="Raleway"/>
                <a:cs typeface="Raleway"/>
                <a:sym typeface="Raleway"/>
              </a:endParaRPr>
            </a:p>
          </p:txBody>
        </p:sp>
        <p:sp>
          <p:nvSpPr>
            <p:cNvPr id="232" name="Google Shape;232;p15"/>
            <p:cNvSpPr txBox="1"/>
            <p:nvPr/>
          </p:nvSpPr>
          <p:spPr>
            <a:xfrm>
              <a:off x="531997" y="3101089"/>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T:</a:t>
              </a:r>
              <a:r>
                <a:rPr lang="uk" sz="1000">
                  <a:solidFill>
                    <a:schemeClr val="dk1"/>
                  </a:solidFill>
                  <a:latin typeface="Raleway"/>
                  <a:ea typeface="Raleway"/>
                  <a:cs typeface="Raleway"/>
                  <a:sym typeface="Raleway"/>
                </a:rPr>
                <a:t> 123-4567-890</a:t>
              </a:r>
              <a:endParaRPr sz="1000">
                <a:solidFill>
                  <a:schemeClr val="dk1"/>
                </a:solidFill>
                <a:latin typeface="Raleway"/>
                <a:ea typeface="Raleway"/>
                <a:cs typeface="Raleway"/>
                <a:sym typeface="Raleway"/>
              </a:endParaRPr>
            </a:p>
          </p:txBody>
        </p:sp>
        <p:sp>
          <p:nvSpPr>
            <p:cNvPr id="233" name="Google Shape;233;p15"/>
            <p:cNvSpPr txBox="1"/>
            <p:nvPr/>
          </p:nvSpPr>
          <p:spPr>
            <a:xfrm>
              <a:off x="531997" y="3322823"/>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E: </a:t>
              </a:r>
              <a:r>
                <a:rPr lang="uk" sz="1000">
                  <a:solidFill>
                    <a:schemeClr val="dk1"/>
                  </a:solidFill>
                  <a:latin typeface="Raleway"/>
                  <a:ea typeface="Raleway"/>
                  <a:cs typeface="Raleway"/>
                  <a:sym typeface="Raleway"/>
                </a:rPr>
                <a:t>name@mail.com</a:t>
              </a:r>
              <a:endParaRPr sz="1000">
                <a:solidFill>
                  <a:schemeClr val="dk1"/>
                </a:solidFill>
                <a:latin typeface="Raleway"/>
                <a:ea typeface="Raleway"/>
                <a:cs typeface="Raleway"/>
                <a:sym typeface="Raleway"/>
              </a:endParaRPr>
            </a:p>
          </p:txBody>
        </p:sp>
      </p:grpSp>
      <p:grpSp>
        <p:nvGrpSpPr>
          <p:cNvPr id="234" name="Google Shape;234;p15"/>
          <p:cNvGrpSpPr/>
          <p:nvPr/>
        </p:nvGrpSpPr>
        <p:grpSpPr>
          <a:xfrm>
            <a:off x="531997" y="7759011"/>
            <a:ext cx="1819500" cy="1030873"/>
            <a:chOff x="531997" y="2445850"/>
            <a:chExt cx="1819500" cy="1030873"/>
          </a:xfrm>
        </p:grpSpPr>
        <p:sp>
          <p:nvSpPr>
            <p:cNvPr id="235" name="Google Shape;235;p15"/>
            <p:cNvSpPr txBox="1"/>
            <p:nvPr/>
          </p:nvSpPr>
          <p:spPr>
            <a:xfrm>
              <a:off x="531997" y="244585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Bruce Feeney</a:t>
              </a:r>
              <a:endParaRPr sz="1000">
                <a:solidFill>
                  <a:schemeClr val="dk1"/>
                </a:solidFill>
                <a:latin typeface="Raleway"/>
                <a:ea typeface="Raleway"/>
                <a:cs typeface="Raleway"/>
                <a:sym typeface="Raleway"/>
              </a:endParaRPr>
            </a:p>
          </p:txBody>
        </p:sp>
        <p:sp>
          <p:nvSpPr>
            <p:cNvPr id="236" name="Google Shape;236;p15"/>
            <p:cNvSpPr txBox="1"/>
            <p:nvPr/>
          </p:nvSpPr>
          <p:spPr>
            <a:xfrm>
              <a:off x="531997" y="2672531"/>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Rexburg High School</a:t>
              </a:r>
              <a:endParaRPr sz="1000">
                <a:solidFill>
                  <a:schemeClr val="dk1"/>
                </a:solidFill>
                <a:latin typeface="Raleway"/>
                <a:ea typeface="Raleway"/>
                <a:cs typeface="Raleway"/>
                <a:sym typeface="Raleway"/>
              </a:endParaRPr>
            </a:p>
          </p:txBody>
        </p:sp>
        <p:sp>
          <p:nvSpPr>
            <p:cNvPr id="237" name="Google Shape;237;p15"/>
            <p:cNvSpPr txBox="1"/>
            <p:nvPr/>
          </p:nvSpPr>
          <p:spPr>
            <a:xfrm>
              <a:off x="531997" y="2884330"/>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lang="uk" sz="1000">
                  <a:solidFill>
                    <a:schemeClr val="dk1"/>
                  </a:solidFill>
                  <a:latin typeface="Raleway"/>
                  <a:ea typeface="Raleway"/>
                  <a:cs typeface="Raleway"/>
                  <a:sym typeface="Raleway"/>
                </a:rPr>
                <a:t>Teacher</a:t>
              </a:r>
              <a:endParaRPr sz="1000">
                <a:solidFill>
                  <a:schemeClr val="dk1"/>
                </a:solidFill>
                <a:latin typeface="Raleway"/>
                <a:ea typeface="Raleway"/>
                <a:cs typeface="Raleway"/>
                <a:sym typeface="Raleway"/>
              </a:endParaRPr>
            </a:p>
          </p:txBody>
        </p:sp>
        <p:sp>
          <p:nvSpPr>
            <p:cNvPr id="238" name="Google Shape;238;p15"/>
            <p:cNvSpPr txBox="1"/>
            <p:nvPr/>
          </p:nvSpPr>
          <p:spPr>
            <a:xfrm>
              <a:off x="531997" y="3101089"/>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T:</a:t>
              </a:r>
              <a:r>
                <a:rPr lang="uk" sz="1000">
                  <a:solidFill>
                    <a:schemeClr val="dk1"/>
                  </a:solidFill>
                  <a:latin typeface="Raleway"/>
                  <a:ea typeface="Raleway"/>
                  <a:cs typeface="Raleway"/>
                  <a:sym typeface="Raleway"/>
                </a:rPr>
                <a:t> 123-4567-890</a:t>
              </a:r>
              <a:endParaRPr sz="1000">
                <a:solidFill>
                  <a:schemeClr val="dk1"/>
                </a:solidFill>
                <a:latin typeface="Raleway"/>
                <a:ea typeface="Raleway"/>
                <a:cs typeface="Raleway"/>
                <a:sym typeface="Raleway"/>
              </a:endParaRPr>
            </a:p>
          </p:txBody>
        </p:sp>
        <p:sp>
          <p:nvSpPr>
            <p:cNvPr id="239" name="Google Shape;239;p15"/>
            <p:cNvSpPr txBox="1"/>
            <p:nvPr/>
          </p:nvSpPr>
          <p:spPr>
            <a:xfrm>
              <a:off x="531997" y="3322823"/>
              <a:ext cx="1819500" cy="1539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None/>
              </a:pPr>
              <a:r>
                <a:rPr b="1" lang="uk" sz="1000">
                  <a:solidFill>
                    <a:schemeClr val="dk1"/>
                  </a:solidFill>
                  <a:latin typeface="Raleway"/>
                  <a:ea typeface="Raleway"/>
                  <a:cs typeface="Raleway"/>
                  <a:sym typeface="Raleway"/>
                </a:rPr>
                <a:t>E: </a:t>
              </a:r>
              <a:r>
                <a:rPr lang="uk" sz="1000">
                  <a:solidFill>
                    <a:schemeClr val="dk1"/>
                  </a:solidFill>
                  <a:latin typeface="Raleway"/>
                  <a:ea typeface="Raleway"/>
                  <a:cs typeface="Raleway"/>
                  <a:sym typeface="Raleway"/>
                </a:rPr>
                <a:t>name@mail.com</a:t>
              </a:r>
              <a:endParaRPr sz="1000">
                <a:solidFill>
                  <a:schemeClr val="dk1"/>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