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692000" cx="7560000"/>
  <p:notesSz cx="6858000" cy="9144000"/>
  <p:embeddedFontLst>
    <p:embeddedFont>
      <p:font typeface="Arimo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40">
          <p15:clr>
            <a:srgbClr val="747775"/>
          </p15:clr>
        </p15:guide>
        <p15:guide id="2" pos="442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40"/>
        <p:guide pos="442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Arimo-boldItalic.fntdata"/><Relationship Id="rId10" Type="http://schemas.openxmlformats.org/officeDocument/2006/relationships/font" Target="fonts/Arimo-italic.fntdata"/><Relationship Id="rId9" Type="http://schemas.openxmlformats.org/officeDocument/2006/relationships/font" Target="fonts/Arim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Arim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f7c28c8f2d_0_136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1f7c28c8f2d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56207" y="8391272"/>
            <a:ext cx="2455418" cy="18556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5" name="Google Shape;55;p13"/>
          <p:cNvGrpSpPr/>
          <p:nvPr/>
        </p:nvGrpSpPr>
        <p:grpSpPr>
          <a:xfrm>
            <a:off x="538700" y="598578"/>
            <a:ext cx="6481300" cy="554100"/>
            <a:chOff x="538700" y="598578"/>
            <a:chExt cx="6481300" cy="554100"/>
          </a:xfrm>
        </p:grpSpPr>
        <p:sp>
          <p:nvSpPr>
            <p:cNvPr id="56" name="Google Shape;56;p13"/>
            <p:cNvSpPr txBox="1"/>
            <p:nvPr/>
          </p:nvSpPr>
          <p:spPr>
            <a:xfrm>
              <a:off x="1111350" y="598578"/>
              <a:ext cx="53373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3600">
                  <a:solidFill>
                    <a:srgbClr val="598195"/>
                  </a:solidFill>
                  <a:latin typeface="Arimo"/>
                  <a:ea typeface="Arimo"/>
                  <a:cs typeface="Arimo"/>
                  <a:sym typeface="Arimo"/>
                </a:rPr>
                <a:t>CLEANING</a:t>
              </a:r>
              <a:r>
                <a:rPr lang="uk" sz="3600">
                  <a:solidFill>
                    <a:srgbClr val="598195"/>
                  </a:solidFill>
                  <a:latin typeface="Arimo"/>
                  <a:ea typeface="Arimo"/>
                  <a:cs typeface="Arimo"/>
                  <a:sym typeface="Arimo"/>
                </a:rPr>
                <a:t> PROPOSAL</a:t>
              </a:r>
              <a:endParaRPr sz="3600">
                <a:solidFill>
                  <a:srgbClr val="598195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  <p:sp>
          <p:nvSpPr>
            <p:cNvPr id="57" name="Google Shape;57;p13"/>
            <p:cNvSpPr/>
            <p:nvPr/>
          </p:nvSpPr>
          <p:spPr>
            <a:xfrm>
              <a:off x="538700" y="816425"/>
              <a:ext cx="609600" cy="78300"/>
            </a:xfrm>
            <a:prstGeom prst="rect">
              <a:avLst/>
            </a:prstGeom>
            <a:solidFill>
              <a:srgbClr val="59819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6410400" y="816425"/>
              <a:ext cx="609600" cy="78300"/>
            </a:xfrm>
            <a:prstGeom prst="rect">
              <a:avLst/>
            </a:prstGeom>
            <a:solidFill>
              <a:srgbClr val="59819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13"/>
          <p:cNvSpPr txBox="1"/>
          <p:nvPr/>
        </p:nvSpPr>
        <p:spPr>
          <a:xfrm>
            <a:off x="540000" y="1369650"/>
            <a:ext cx="25107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151515"/>
                </a:solidFill>
                <a:latin typeface="Arimo"/>
                <a:ea typeface="Arimo"/>
                <a:cs typeface="Arimo"/>
                <a:sym typeface="Arimo"/>
              </a:rPr>
              <a:t>Client Information:</a:t>
            </a:r>
            <a:endParaRPr>
              <a:solidFill>
                <a:srgbClr val="151515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grpSp>
        <p:nvGrpSpPr>
          <p:cNvPr id="60" name="Google Shape;60;p13"/>
          <p:cNvGrpSpPr/>
          <p:nvPr/>
        </p:nvGrpSpPr>
        <p:grpSpPr>
          <a:xfrm>
            <a:off x="544275" y="1859650"/>
            <a:ext cx="6486000" cy="2462875"/>
            <a:chOff x="544275" y="1859650"/>
            <a:chExt cx="6486000" cy="2462875"/>
          </a:xfrm>
        </p:grpSpPr>
        <p:sp>
          <p:nvSpPr>
            <p:cNvPr id="61" name="Google Shape;61;p13"/>
            <p:cNvSpPr/>
            <p:nvPr/>
          </p:nvSpPr>
          <p:spPr>
            <a:xfrm>
              <a:off x="544275" y="1859650"/>
              <a:ext cx="6481200" cy="2455800"/>
            </a:xfrm>
            <a:prstGeom prst="rect">
              <a:avLst/>
            </a:prstGeom>
            <a:noFill/>
            <a:ln cap="flat" cmpd="sng" w="9525">
              <a:solidFill>
                <a:srgbClr val="55555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62" name="Google Shape;62;p13"/>
            <p:cNvCxnSpPr/>
            <p:nvPr/>
          </p:nvCxnSpPr>
          <p:spPr>
            <a:xfrm>
              <a:off x="544275" y="2210479"/>
              <a:ext cx="6486000" cy="0"/>
            </a:xfrm>
            <a:prstGeom prst="straightConnector1">
              <a:avLst/>
            </a:prstGeom>
            <a:noFill/>
            <a:ln cap="flat" cmpd="sng" w="9525">
              <a:solidFill>
                <a:srgbClr val="55555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3" name="Google Shape;63;p13"/>
            <p:cNvCxnSpPr/>
            <p:nvPr/>
          </p:nvCxnSpPr>
          <p:spPr>
            <a:xfrm>
              <a:off x="544275" y="2561307"/>
              <a:ext cx="6486000" cy="0"/>
            </a:xfrm>
            <a:prstGeom prst="straightConnector1">
              <a:avLst/>
            </a:prstGeom>
            <a:noFill/>
            <a:ln cap="flat" cmpd="sng" w="9525">
              <a:solidFill>
                <a:srgbClr val="55555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4" name="Google Shape;64;p13"/>
            <p:cNvCxnSpPr/>
            <p:nvPr/>
          </p:nvCxnSpPr>
          <p:spPr>
            <a:xfrm>
              <a:off x="544275" y="3262964"/>
              <a:ext cx="6486000" cy="0"/>
            </a:xfrm>
            <a:prstGeom prst="straightConnector1">
              <a:avLst/>
            </a:prstGeom>
            <a:noFill/>
            <a:ln cap="flat" cmpd="sng" w="9525">
              <a:solidFill>
                <a:srgbClr val="55555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" name="Google Shape;65;p13"/>
            <p:cNvCxnSpPr/>
            <p:nvPr/>
          </p:nvCxnSpPr>
          <p:spPr>
            <a:xfrm>
              <a:off x="544275" y="3613793"/>
              <a:ext cx="6486000" cy="0"/>
            </a:xfrm>
            <a:prstGeom prst="straightConnector1">
              <a:avLst/>
            </a:prstGeom>
            <a:noFill/>
            <a:ln cap="flat" cmpd="sng" w="9525">
              <a:solidFill>
                <a:srgbClr val="55555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" name="Google Shape;66;p13"/>
            <p:cNvCxnSpPr/>
            <p:nvPr/>
          </p:nvCxnSpPr>
          <p:spPr>
            <a:xfrm>
              <a:off x="544275" y="2912136"/>
              <a:ext cx="6486000" cy="0"/>
            </a:xfrm>
            <a:prstGeom prst="straightConnector1">
              <a:avLst/>
            </a:prstGeom>
            <a:noFill/>
            <a:ln cap="flat" cmpd="sng" w="9525">
              <a:solidFill>
                <a:srgbClr val="55555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7" name="Google Shape;67;p13"/>
            <p:cNvCxnSpPr/>
            <p:nvPr/>
          </p:nvCxnSpPr>
          <p:spPr>
            <a:xfrm>
              <a:off x="544275" y="3964621"/>
              <a:ext cx="6486000" cy="0"/>
            </a:xfrm>
            <a:prstGeom prst="straightConnector1">
              <a:avLst/>
            </a:prstGeom>
            <a:noFill/>
            <a:ln cap="flat" cmpd="sng" w="9525">
              <a:solidFill>
                <a:srgbClr val="55555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" name="Google Shape;68;p13"/>
            <p:cNvCxnSpPr/>
            <p:nvPr/>
          </p:nvCxnSpPr>
          <p:spPr>
            <a:xfrm>
              <a:off x="2541725" y="2562425"/>
              <a:ext cx="0" cy="1760100"/>
            </a:xfrm>
            <a:prstGeom prst="straightConnector1">
              <a:avLst/>
            </a:prstGeom>
            <a:noFill/>
            <a:ln cap="flat" cmpd="sng" w="9525">
              <a:solidFill>
                <a:srgbClr val="55555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9" name="Google Shape;69;p13"/>
            <p:cNvSpPr txBox="1"/>
            <p:nvPr/>
          </p:nvSpPr>
          <p:spPr>
            <a:xfrm>
              <a:off x="616200" y="1952050"/>
              <a:ext cx="25107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2B2B2B"/>
                  </a:solidFill>
                  <a:latin typeface="Arimo"/>
                  <a:ea typeface="Arimo"/>
                  <a:cs typeface="Arimo"/>
                  <a:sym typeface="Arimo"/>
                </a:rPr>
                <a:t>Proposal #:________</a:t>
              </a:r>
              <a:endParaRPr sz="1100">
                <a:solidFill>
                  <a:srgbClr val="2B2B2B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616200" y="2310325"/>
              <a:ext cx="25107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rPr>
                <a:t>Date:__/__/____</a:t>
              </a:r>
              <a:endParaRPr sz="1100">
                <a:solidFill>
                  <a:srgbClr val="151515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  <p:grpSp>
          <p:nvGrpSpPr>
            <p:cNvPr id="71" name="Google Shape;71;p13"/>
            <p:cNvGrpSpPr/>
            <p:nvPr/>
          </p:nvGrpSpPr>
          <p:grpSpPr>
            <a:xfrm>
              <a:off x="616200" y="2652121"/>
              <a:ext cx="6125425" cy="169204"/>
              <a:chOff x="616200" y="2656975"/>
              <a:chExt cx="6125425" cy="169204"/>
            </a:xfrm>
          </p:grpSpPr>
          <p:sp>
            <p:nvSpPr>
              <p:cNvPr id="72" name="Google Shape;72;p13"/>
              <p:cNvSpPr txBox="1"/>
              <p:nvPr/>
            </p:nvSpPr>
            <p:spPr>
              <a:xfrm>
                <a:off x="616200" y="2656975"/>
                <a:ext cx="18051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51515"/>
                    </a:solidFill>
                    <a:latin typeface="Arimo"/>
                    <a:ea typeface="Arimo"/>
                    <a:cs typeface="Arimo"/>
                    <a:sym typeface="Arimo"/>
                  </a:rPr>
                  <a:t>Company Name:</a:t>
                </a:r>
                <a:endParaRPr sz="1100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73" name="Google Shape;73;p13"/>
              <p:cNvSpPr txBox="1"/>
              <p:nvPr/>
            </p:nvSpPr>
            <p:spPr>
              <a:xfrm>
                <a:off x="2618125" y="2656979"/>
                <a:ext cx="4123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7B7B7B"/>
                    </a:solidFill>
                    <a:latin typeface="Arimo"/>
                    <a:ea typeface="Arimo"/>
                    <a:cs typeface="Arimo"/>
                    <a:sym typeface="Arimo"/>
                  </a:rPr>
                  <a:t>[Client's Company Name]</a:t>
                </a:r>
                <a:endParaRPr sz="1100">
                  <a:solidFill>
                    <a:srgbClr val="7B7B7B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</p:grpSp>
        <p:grpSp>
          <p:nvGrpSpPr>
            <p:cNvPr id="74" name="Google Shape;74;p13"/>
            <p:cNvGrpSpPr/>
            <p:nvPr/>
          </p:nvGrpSpPr>
          <p:grpSpPr>
            <a:xfrm>
              <a:off x="616200" y="3002950"/>
              <a:ext cx="6125425" cy="169200"/>
              <a:chOff x="616200" y="3015250"/>
              <a:chExt cx="6125425" cy="169200"/>
            </a:xfrm>
          </p:grpSpPr>
          <p:sp>
            <p:nvSpPr>
              <p:cNvPr id="75" name="Google Shape;75;p13"/>
              <p:cNvSpPr txBox="1"/>
              <p:nvPr/>
            </p:nvSpPr>
            <p:spPr>
              <a:xfrm>
                <a:off x="616200" y="3015250"/>
                <a:ext cx="18051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51515"/>
                    </a:solidFill>
                    <a:latin typeface="Arimo"/>
                    <a:ea typeface="Arimo"/>
                    <a:cs typeface="Arimo"/>
                    <a:sym typeface="Arimo"/>
                  </a:rPr>
                  <a:t>Contact Person:</a:t>
                </a:r>
                <a:endParaRPr sz="1100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76" name="Google Shape;76;p13"/>
              <p:cNvSpPr txBox="1"/>
              <p:nvPr/>
            </p:nvSpPr>
            <p:spPr>
              <a:xfrm>
                <a:off x="2618125" y="3015250"/>
                <a:ext cx="4123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7B7B7B"/>
                    </a:solidFill>
                    <a:latin typeface="Arimo"/>
                    <a:ea typeface="Arimo"/>
                    <a:cs typeface="Arimo"/>
                    <a:sym typeface="Arimo"/>
                  </a:rPr>
                  <a:t>[Contact Person's Name]</a:t>
                </a:r>
                <a:endParaRPr sz="1100">
                  <a:solidFill>
                    <a:srgbClr val="7B7B7B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</p:grpSp>
        <p:grpSp>
          <p:nvGrpSpPr>
            <p:cNvPr id="77" name="Google Shape;77;p13"/>
            <p:cNvGrpSpPr/>
            <p:nvPr/>
          </p:nvGrpSpPr>
          <p:grpSpPr>
            <a:xfrm>
              <a:off x="616200" y="3353775"/>
              <a:ext cx="6125425" cy="169204"/>
              <a:chOff x="616200" y="3358971"/>
              <a:chExt cx="6125425" cy="169204"/>
            </a:xfrm>
          </p:grpSpPr>
          <p:sp>
            <p:nvSpPr>
              <p:cNvPr id="78" name="Google Shape;78;p13"/>
              <p:cNvSpPr txBox="1"/>
              <p:nvPr/>
            </p:nvSpPr>
            <p:spPr>
              <a:xfrm>
                <a:off x="616200" y="3358975"/>
                <a:ext cx="18051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51515"/>
                    </a:solidFill>
                    <a:latin typeface="Arimo"/>
                    <a:ea typeface="Arimo"/>
                    <a:cs typeface="Arimo"/>
                    <a:sym typeface="Arimo"/>
                  </a:rPr>
                  <a:t>Contact Email:</a:t>
                </a:r>
                <a:endParaRPr sz="1100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79" name="Google Shape;79;p13"/>
              <p:cNvSpPr txBox="1"/>
              <p:nvPr/>
            </p:nvSpPr>
            <p:spPr>
              <a:xfrm>
                <a:off x="2618125" y="3358971"/>
                <a:ext cx="4123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7B7B7B"/>
                    </a:solidFill>
                    <a:latin typeface="Arimo"/>
                    <a:ea typeface="Arimo"/>
                    <a:cs typeface="Arimo"/>
                    <a:sym typeface="Arimo"/>
                  </a:rPr>
                  <a:t>[Contact Email Address]</a:t>
                </a:r>
                <a:endParaRPr sz="1100">
                  <a:solidFill>
                    <a:srgbClr val="7B7B7B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</p:grpSp>
        <p:grpSp>
          <p:nvGrpSpPr>
            <p:cNvPr id="80" name="Google Shape;80;p13"/>
            <p:cNvGrpSpPr/>
            <p:nvPr/>
          </p:nvGrpSpPr>
          <p:grpSpPr>
            <a:xfrm>
              <a:off x="616200" y="3704600"/>
              <a:ext cx="6125425" cy="169207"/>
              <a:chOff x="616200" y="3717243"/>
              <a:chExt cx="6125425" cy="169207"/>
            </a:xfrm>
          </p:grpSpPr>
          <p:sp>
            <p:nvSpPr>
              <p:cNvPr id="81" name="Google Shape;81;p13"/>
              <p:cNvSpPr txBox="1"/>
              <p:nvPr/>
            </p:nvSpPr>
            <p:spPr>
              <a:xfrm>
                <a:off x="616200" y="3717250"/>
                <a:ext cx="18051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51515"/>
                    </a:solidFill>
                    <a:latin typeface="Arimo"/>
                    <a:ea typeface="Arimo"/>
                    <a:cs typeface="Arimo"/>
                    <a:sym typeface="Arimo"/>
                  </a:rPr>
                  <a:t>Contact Phone:</a:t>
                </a:r>
                <a:endParaRPr sz="1100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82" name="Google Shape;82;p13"/>
              <p:cNvSpPr txBox="1"/>
              <p:nvPr/>
            </p:nvSpPr>
            <p:spPr>
              <a:xfrm>
                <a:off x="2618125" y="3717243"/>
                <a:ext cx="4123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7B7B7B"/>
                    </a:solidFill>
                    <a:latin typeface="Arimo"/>
                    <a:ea typeface="Arimo"/>
                    <a:cs typeface="Arimo"/>
                    <a:sym typeface="Arimo"/>
                  </a:rPr>
                  <a:t>[Contact Phone Number]</a:t>
                </a:r>
                <a:endParaRPr sz="1100">
                  <a:solidFill>
                    <a:srgbClr val="7B7B7B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</p:grpSp>
        <p:grpSp>
          <p:nvGrpSpPr>
            <p:cNvPr id="83" name="Google Shape;83;p13"/>
            <p:cNvGrpSpPr/>
            <p:nvPr/>
          </p:nvGrpSpPr>
          <p:grpSpPr>
            <a:xfrm>
              <a:off x="616200" y="4056021"/>
              <a:ext cx="6125425" cy="169204"/>
              <a:chOff x="616200" y="4055125"/>
              <a:chExt cx="6125425" cy="169204"/>
            </a:xfrm>
          </p:grpSpPr>
          <p:sp>
            <p:nvSpPr>
              <p:cNvPr id="84" name="Google Shape;84;p13"/>
              <p:cNvSpPr txBox="1"/>
              <p:nvPr/>
            </p:nvSpPr>
            <p:spPr>
              <a:xfrm>
                <a:off x="616200" y="4055125"/>
                <a:ext cx="18051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51515"/>
                    </a:solidFill>
                    <a:latin typeface="Arimo"/>
                    <a:ea typeface="Arimo"/>
                    <a:cs typeface="Arimo"/>
                    <a:sym typeface="Arimo"/>
                  </a:rPr>
                  <a:t>Address:</a:t>
                </a:r>
                <a:endParaRPr sz="1100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85" name="Google Shape;85;p13"/>
              <p:cNvSpPr txBox="1"/>
              <p:nvPr/>
            </p:nvSpPr>
            <p:spPr>
              <a:xfrm>
                <a:off x="2618125" y="4055129"/>
                <a:ext cx="4123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7B7B7B"/>
                    </a:solidFill>
                    <a:latin typeface="Arimo"/>
                    <a:ea typeface="Arimo"/>
                    <a:cs typeface="Arimo"/>
                    <a:sym typeface="Arimo"/>
                  </a:rPr>
                  <a:t>[Client's Address]</a:t>
                </a:r>
                <a:endParaRPr sz="1100">
                  <a:solidFill>
                    <a:srgbClr val="7B7B7B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</p:grpSp>
      </p:grpSp>
      <p:grpSp>
        <p:nvGrpSpPr>
          <p:cNvPr id="86" name="Google Shape;86;p13"/>
          <p:cNvGrpSpPr/>
          <p:nvPr/>
        </p:nvGrpSpPr>
        <p:grpSpPr>
          <a:xfrm>
            <a:off x="538700" y="4597075"/>
            <a:ext cx="6481200" cy="868625"/>
            <a:chOff x="538700" y="4597075"/>
            <a:chExt cx="6481200" cy="868625"/>
          </a:xfrm>
        </p:grpSpPr>
        <p:sp>
          <p:nvSpPr>
            <p:cNvPr id="87" name="Google Shape;87;p13"/>
            <p:cNvSpPr txBox="1"/>
            <p:nvPr/>
          </p:nvSpPr>
          <p:spPr>
            <a:xfrm>
              <a:off x="540000" y="4597075"/>
              <a:ext cx="2510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rPr>
                <a:t>Scope of Work:</a:t>
              </a:r>
              <a:endParaRPr>
                <a:solidFill>
                  <a:srgbClr val="151515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  <p:sp>
          <p:nvSpPr>
            <p:cNvPr id="88" name="Google Shape;88;p13"/>
            <p:cNvSpPr txBox="1"/>
            <p:nvPr/>
          </p:nvSpPr>
          <p:spPr>
            <a:xfrm>
              <a:off x="538700" y="5068500"/>
              <a:ext cx="6481200" cy="39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2B2B2B"/>
                  </a:solidFill>
                  <a:latin typeface="Arimo"/>
                  <a:ea typeface="Arimo"/>
                  <a:cs typeface="Arimo"/>
                  <a:sym typeface="Arimo"/>
                </a:rPr>
                <a:t>We propose to provide comprehensive cleaning services to [Client's Company Name] as outlined below:</a:t>
              </a:r>
              <a:endParaRPr sz="1200">
                <a:solidFill>
                  <a:srgbClr val="2B2B2B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89" name="Google Shape;89;p13"/>
          <p:cNvGrpSpPr/>
          <p:nvPr/>
        </p:nvGrpSpPr>
        <p:grpSpPr>
          <a:xfrm>
            <a:off x="535350" y="5728900"/>
            <a:ext cx="6486650" cy="4213250"/>
            <a:chOff x="535350" y="5728900"/>
            <a:chExt cx="6486650" cy="4213250"/>
          </a:xfrm>
        </p:grpSpPr>
        <p:grpSp>
          <p:nvGrpSpPr>
            <p:cNvPr id="90" name="Google Shape;90;p13"/>
            <p:cNvGrpSpPr/>
            <p:nvPr/>
          </p:nvGrpSpPr>
          <p:grpSpPr>
            <a:xfrm>
              <a:off x="535350" y="5728900"/>
              <a:ext cx="6486650" cy="4213250"/>
              <a:chOff x="535350" y="5728900"/>
              <a:chExt cx="6486650" cy="4213250"/>
            </a:xfrm>
          </p:grpSpPr>
          <p:sp>
            <p:nvSpPr>
              <p:cNvPr id="91" name="Google Shape;91;p13"/>
              <p:cNvSpPr/>
              <p:nvPr/>
            </p:nvSpPr>
            <p:spPr>
              <a:xfrm>
                <a:off x="542300" y="5735850"/>
                <a:ext cx="6479700" cy="42063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92" name="Google Shape;92;p13"/>
              <p:cNvCxnSpPr/>
              <p:nvPr/>
            </p:nvCxnSpPr>
            <p:spPr>
              <a:xfrm>
                <a:off x="535350" y="6153000"/>
                <a:ext cx="647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3" name="Google Shape;93;p13"/>
              <p:cNvCxnSpPr/>
              <p:nvPr/>
            </p:nvCxnSpPr>
            <p:spPr>
              <a:xfrm>
                <a:off x="535350" y="6655900"/>
                <a:ext cx="647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4" name="Google Shape;94;p13"/>
              <p:cNvCxnSpPr/>
              <p:nvPr/>
            </p:nvCxnSpPr>
            <p:spPr>
              <a:xfrm>
                <a:off x="535350" y="7158800"/>
                <a:ext cx="647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5" name="Google Shape;95;p13"/>
              <p:cNvCxnSpPr/>
              <p:nvPr/>
            </p:nvCxnSpPr>
            <p:spPr>
              <a:xfrm>
                <a:off x="535350" y="7661700"/>
                <a:ext cx="647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6" name="Google Shape;96;p13"/>
              <p:cNvCxnSpPr/>
              <p:nvPr/>
            </p:nvCxnSpPr>
            <p:spPr>
              <a:xfrm>
                <a:off x="535350" y="8164600"/>
                <a:ext cx="647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7" name="Google Shape;97;p13"/>
              <p:cNvCxnSpPr/>
              <p:nvPr/>
            </p:nvCxnSpPr>
            <p:spPr>
              <a:xfrm>
                <a:off x="535350" y="8667500"/>
                <a:ext cx="647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8" name="Google Shape;98;p13"/>
              <p:cNvCxnSpPr/>
              <p:nvPr/>
            </p:nvCxnSpPr>
            <p:spPr>
              <a:xfrm>
                <a:off x="535350" y="9170400"/>
                <a:ext cx="647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9" name="Google Shape;99;p13"/>
              <p:cNvCxnSpPr/>
              <p:nvPr/>
            </p:nvCxnSpPr>
            <p:spPr>
              <a:xfrm>
                <a:off x="1877200" y="5728900"/>
                <a:ext cx="0" cy="42063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0" name="Google Shape;100;p13"/>
              <p:cNvCxnSpPr/>
              <p:nvPr/>
            </p:nvCxnSpPr>
            <p:spPr>
              <a:xfrm>
                <a:off x="5256125" y="5728900"/>
                <a:ext cx="0" cy="42063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1" name="Google Shape;101;p13"/>
              <p:cNvCxnSpPr/>
              <p:nvPr/>
            </p:nvCxnSpPr>
            <p:spPr>
              <a:xfrm>
                <a:off x="6153000" y="5728900"/>
                <a:ext cx="0" cy="42063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102" name="Google Shape;102;p13"/>
            <p:cNvSpPr txBox="1"/>
            <p:nvPr/>
          </p:nvSpPr>
          <p:spPr>
            <a:xfrm>
              <a:off x="616200" y="5856350"/>
              <a:ext cx="1177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rPr>
                <a:t>Service</a:t>
              </a:r>
              <a:endParaRPr sz="1100">
                <a:solidFill>
                  <a:srgbClr val="151515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  <p:sp>
          <p:nvSpPr>
            <p:cNvPr id="103" name="Google Shape;103;p13"/>
            <p:cNvSpPr txBox="1"/>
            <p:nvPr/>
          </p:nvSpPr>
          <p:spPr>
            <a:xfrm>
              <a:off x="1950800" y="5856350"/>
              <a:ext cx="3143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rPr>
                <a:t>Description</a:t>
              </a:r>
              <a:endParaRPr sz="1100">
                <a:solidFill>
                  <a:srgbClr val="151515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5329750" y="5856350"/>
              <a:ext cx="8232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rPr>
                <a:t>Frequency</a:t>
              </a:r>
              <a:endParaRPr sz="1100">
                <a:solidFill>
                  <a:srgbClr val="151515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  <p:sp>
          <p:nvSpPr>
            <p:cNvPr id="105" name="Google Shape;105;p13"/>
            <p:cNvSpPr txBox="1"/>
            <p:nvPr/>
          </p:nvSpPr>
          <p:spPr>
            <a:xfrm>
              <a:off x="6226350" y="5856350"/>
              <a:ext cx="7887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rPr>
                <a:t>Price/</a:t>
              </a:r>
              <a:r>
                <a:rPr b="1" lang="uk" sz="1100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rPr>
                <a:t>Visit</a:t>
              </a:r>
              <a:endParaRPr sz="1100">
                <a:solidFill>
                  <a:srgbClr val="151515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  <p:grpSp>
          <p:nvGrpSpPr>
            <p:cNvPr id="106" name="Google Shape;106;p13"/>
            <p:cNvGrpSpPr/>
            <p:nvPr/>
          </p:nvGrpSpPr>
          <p:grpSpPr>
            <a:xfrm>
              <a:off x="616200" y="6231800"/>
              <a:ext cx="6398850" cy="342000"/>
              <a:chOff x="616200" y="6231800"/>
              <a:chExt cx="6398850" cy="342000"/>
            </a:xfrm>
          </p:grpSpPr>
          <p:sp>
            <p:nvSpPr>
              <p:cNvPr id="107" name="Google Shape;107;p13"/>
              <p:cNvSpPr txBox="1"/>
              <p:nvPr/>
            </p:nvSpPr>
            <p:spPr>
              <a:xfrm>
                <a:off x="616200" y="6231800"/>
                <a:ext cx="1177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51515"/>
                    </a:solidFill>
                    <a:latin typeface="Arimo"/>
                    <a:ea typeface="Arimo"/>
                    <a:cs typeface="Arimo"/>
                    <a:sym typeface="Arimo"/>
                  </a:rPr>
                  <a:t>Office Cleaning</a:t>
                </a:r>
                <a:endParaRPr sz="1100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08" name="Google Shape;108;p13"/>
              <p:cNvSpPr txBox="1"/>
              <p:nvPr/>
            </p:nvSpPr>
            <p:spPr>
              <a:xfrm>
                <a:off x="1950800" y="6235100"/>
                <a:ext cx="32373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uk" sz="1100">
                    <a:solidFill>
                      <a:srgbClr val="7B7B7B"/>
                    </a:solidFill>
                    <a:latin typeface="Arimo"/>
                    <a:ea typeface="Arimo"/>
                    <a:cs typeface="Arimo"/>
                    <a:sym typeface="Arimo"/>
                  </a:rPr>
                  <a:t>Vacuuming, dusting, mopping, and sanitizing all </a:t>
                </a:r>
                <a:endParaRPr sz="1100">
                  <a:solidFill>
                    <a:srgbClr val="7B7B7B"/>
                  </a:solidFill>
                  <a:latin typeface="Arimo"/>
                  <a:ea typeface="Arimo"/>
                  <a:cs typeface="Arimo"/>
                  <a:sym typeface="Arimo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7B7B7B"/>
                    </a:solidFill>
                    <a:latin typeface="Arimo"/>
                    <a:ea typeface="Arimo"/>
                    <a:cs typeface="Arimo"/>
                    <a:sym typeface="Arimo"/>
                  </a:rPr>
                  <a:t>office spaces, including desks, chairs, and surfaces.</a:t>
                </a:r>
                <a:endParaRPr sz="1100">
                  <a:solidFill>
                    <a:srgbClr val="7B7B7B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09" name="Google Shape;109;p13"/>
              <p:cNvSpPr txBox="1"/>
              <p:nvPr/>
            </p:nvSpPr>
            <p:spPr>
              <a:xfrm>
                <a:off x="5329750" y="6231800"/>
                <a:ext cx="823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7B7B7B"/>
                    </a:solidFill>
                    <a:latin typeface="Arimo"/>
                    <a:ea typeface="Arimo"/>
                    <a:cs typeface="Arimo"/>
                    <a:sym typeface="Arimo"/>
                  </a:rPr>
                  <a:t>Daily</a:t>
                </a:r>
                <a:endParaRPr sz="1100">
                  <a:solidFill>
                    <a:srgbClr val="7B7B7B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10" name="Google Shape;110;p13"/>
              <p:cNvSpPr txBox="1"/>
              <p:nvPr/>
            </p:nvSpPr>
            <p:spPr>
              <a:xfrm>
                <a:off x="6226350" y="6231800"/>
                <a:ext cx="788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51515"/>
                    </a:solidFill>
                    <a:latin typeface="Arimo"/>
                    <a:ea typeface="Arimo"/>
                    <a:cs typeface="Arimo"/>
                    <a:sym typeface="Arimo"/>
                  </a:rPr>
                  <a:t>$0.00</a:t>
                </a:r>
                <a:endParaRPr sz="1100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</p:grpSp>
        <p:grpSp>
          <p:nvGrpSpPr>
            <p:cNvPr id="111" name="Google Shape;111;p13"/>
            <p:cNvGrpSpPr/>
            <p:nvPr/>
          </p:nvGrpSpPr>
          <p:grpSpPr>
            <a:xfrm>
              <a:off x="616200" y="6736350"/>
              <a:ext cx="6398850" cy="342000"/>
              <a:chOff x="616200" y="6231800"/>
              <a:chExt cx="6398850" cy="342000"/>
            </a:xfrm>
          </p:grpSpPr>
          <p:sp>
            <p:nvSpPr>
              <p:cNvPr id="112" name="Google Shape;112;p13"/>
              <p:cNvSpPr txBox="1"/>
              <p:nvPr/>
            </p:nvSpPr>
            <p:spPr>
              <a:xfrm>
                <a:off x="616200" y="6231800"/>
                <a:ext cx="11775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uk" sz="1100">
                    <a:solidFill>
                      <a:srgbClr val="151515"/>
                    </a:solidFill>
                    <a:latin typeface="Arimo"/>
                    <a:ea typeface="Arimo"/>
                    <a:cs typeface="Arimo"/>
                    <a:sym typeface="Arimo"/>
                  </a:rPr>
                  <a:t>Restroom </a:t>
                </a:r>
                <a:endParaRPr sz="1100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51515"/>
                    </a:solidFill>
                    <a:latin typeface="Arimo"/>
                    <a:ea typeface="Arimo"/>
                    <a:cs typeface="Arimo"/>
                    <a:sym typeface="Arimo"/>
                  </a:rPr>
                  <a:t>Sanitation</a:t>
                </a:r>
                <a:endParaRPr sz="1100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13" name="Google Shape;113;p13"/>
              <p:cNvSpPr txBox="1"/>
              <p:nvPr/>
            </p:nvSpPr>
            <p:spPr>
              <a:xfrm>
                <a:off x="1950800" y="6235100"/>
                <a:ext cx="32373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7B7B7B"/>
                    </a:solidFill>
                    <a:latin typeface="Arimo"/>
                    <a:ea typeface="Arimo"/>
                    <a:cs typeface="Arimo"/>
                    <a:sym typeface="Arimo"/>
                  </a:rPr>
                  <a:t>Thorough cleaning and disinfection of restroom </a:t>
                </a:r>
                <a:endParaRPr sz="1100">
                  <a:solidFill>
                    <a:srgbClr val="7B7B7B"/>
                  </a:solidFill>
                  <a:latin typeface="Arimo"/>
                  <a:ea typeface="Arimo"/>
                  <a:cs typeface="Arimo"/>
                  <a:sym typeface="Arimo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7B7B7B"/>
                    </a:solidFill>
                    <a:latin typeface="Arimo"/>
                    <a:ea typeface="Arimo"/>
                    <a:cs typeface="Arimo"/>
                    <a:sym typeface="Arimo"/>
                  </a:rPr>
                  <a:t>facilities, including toilets, sinks, and fixtures.</a:t>
                </a:r>
                <a:endParaRPr sz="1100">
                  <a:solidFill>
                    <a:srgbClr val="7B7B7B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14" name="Google Shape;114;p13"/>
              <p:cNvSpPr txBox="1"/>
              <p:nvPr/>
            </p:nvSpPr>
            <p:spPr>
              <a:xfrm>
                <a:off x="5329750" y="6231800"/>
                <a:ext cx="823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7B7B7B"/>
                    </a:solidFill>
                    <a:latin typeface="Arimo"/>
                    <a:ea typeface="Arimo"/>
                    <a:cs typeface="Arimo"/>
                    <a:sym typeface="Arimo"/>
                  </a:rPr>
                  <a:t>Daily</a:t>
                </a:r>
                <a:endParaRPr sz="1100">
                  <a:solidFill>
                    <a:srgbClr val="7B7B7B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15" name="Google Shape;115;p13"/>
              <p:cNvSpPr txBox="1"/>
              <p:nvPr/>
            </p:nvSpPr>
            <p:spPr>
              <a:xfrm>
                <a:off x="6226350" y="6231800"/>
                <a:ext cx="788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51515"/>
                    </a:solidFill>
                    <a:latin typeface="Arimo"/>
                    <a:ea typeface="Arimo"/>
                    <a:cs typeface="Arimo"/>
                    <a:sym typeface="Arimo"/>
                  </a:rPr>
                  <a:t>$0.00</a:t>
                </a:r>
                <a:endParaRPr sz="1100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</p:grpSp>
        <p:grpSp>
          <p:nvGrpSpPr>
            <p:cNvPr id="116" name="Google Shape;116;p13"/>
            <p:cNvGrpSpPr/>
            <p:nvPr/>
          </p:nvGrpSpPr>
          <p:grpSpPr>
            <a:xfrm>
              <a:off x="616200" y="7236950"/>
              <a:ext cx="6398850" cy="342000"/>
              <a:chOff x="616200" y="6231800"/>
              <a:chExt cx="6398850" cy="342000"/>
            </a:xfrm>
          </p:grpSpPr>
          <p:sp>
            <p:nvSpPr>
              <p:cNvPr id="117" name="Google Shape;117;p13"/>
              <p:cNvSpPr txBox="1"/>
              <p:nvPr/>
            </p:nvSpPr>
            <p:spPr>
              <a:xfrm>
                <a:off x="616200" y="6231800"/>
                <a:ext cx="11775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uk" sz="1100">
                    <a:solidFill>
                      <a:srgbClr val="151515"/>
                    </a:solidFill>
                    <a:latin typeface="Arimo"/>
                    <a:ea typeface="Arimo"/>
                    <a:cs typeface="Arimo"/>
                    <a:sym typeface="Arimo"/>
                  </a:rPr>
                  <a:t>Common Area </a:t>
                </a:r>
                <a:endParaRPr sz="1100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51515"/>
                    </a:solidFill>
                    <a:latin typeface="Arimo"/>
                    <a:ea typeface="Arimo"/>
                    <a:cs typeface="Arimo"/>
                    <a:sym typeface="Arimo"/>
                  </a:rPr>
                  <a:t>Maintenance</a:t>
                </a:r>
                <a:endParaRPr sz="1100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18" name="Google Shape;118;p13"/>
              <p:cNvSpPr txBox="1"/>
              <p:nvPr/>
            </p:nvSpPr>
            <p:spPr>
              <a:xfrm>
                <a:off x="1950800" y="6235100"/>
                <a:ext cx="32373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7B7B7B"/>
                    </a:solidFill>
                    <a:latin typeface="Arimo"/>
                    <a:ea typeface="Arimo"/>
                    <a:cs typeface="Arimo"/>
                    <a:sym typeface="Arimo"/>
                  </a:rPr>
                  <a:t>Cleaning and maintaining common areas such </a:t>
                </a:r>
                <a:endParaRPr sz="1100">
                  <a:solidFill>
                    <a:srgbClr val="7B7B7B"/>
                  </a:solidFill>
                  <a:latin typeface="Arimo"/>
                  <a:ea typeface="Arimo"/>
                  <a:cs typeface="Arimo"/>
                  <a:sym typeface="Arimo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7B7B7B"/>
                    </a:solidFill>
                    <a:latin typeface="Arimo"/>
                    <a:ea typeface="Arimo"/>
                    <a:cs typeface="Arimo"/>
                    <a:sym typeface="Arimo"/>
                  </a:rPr>
                  <a:t>as hallways, lobbies, and break rooms.</a:t>
                </a:r>
                <a:endParaRPr sz="1100">
                  <a:solidFill>
                    <a:srgbClr val="7B7B7B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19" name="Google Shape;119;p13"/>
              <p:cNvSpPr txBox="1"/>
              <p:nvPr/>
            </p:nvSpPr>
            <p:spPr>
              <a:xfrm>
                <a:off x="5329750" y="6231800"/>
                <a:ext cx="823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7B7B7B"/>
                    </a:solidFill>
                    <a:latin typeface="Arimo"/>
                    <a:ea typeface="Arimo"/>
                    <a:cs typeface="Arimo"/>
                    <a:sym typeface="Arimo"/>
                  </a:rPr>
                  <a:t>Weekly</a:t>
                </a:r>
                <a:endParaRPr sz="1100">
                  <a:solidFill>
                    <a:srgbClr val="7B7B7B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20" name="Google Shape;120;p13"/>
              <p:cNvSpPr txBox="1"/>
              <p:nvPr/>
            </p:nvSpPr>
            <p:spPr>
              <a:xfrm>
                <a:off x="6226350" y="6231800"/>
                <a:ext cx="788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51515"/>
                    </a:solidFill>
                    <a:latin typeface="Arimo"/>
                    <a:ea typeface="Arimo"/>
                    <a:cs typeface="Arimo"/>
                    <a:sym typeface="Arimo"/>
                  </a:rPr>
                  <a:t>$0.00</a:t>
                </a:r>
                <a:endParaRPr sz="1100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</p:grpSp>
        <p:grpSp>
          <p:nvGrpSpPr>
            <p:cNvPr id="121" name="Google Shape;121;p13"/>
            <p:cNvGrpSpPr/>
            <p:nvPr/>
          </p:nvGrpSpPr>
          <p:grpSpPr>
            <a:xfrm>
              <a:off x="616200" y="7744475"/>
              <a:ext cx="6398850" cy="342000"/>
              <a:chOff x="616200" y="6231800"/>
              <a:chExt cx="6398850" cy="342000"/>
            </a:xfrm>
          </p:grpSpPr>
          <p:sp>
            <p:nvSpPr>
              <p:cNvPr id="122" name="Google Shape;122;p13"/>
              <p:cNvSpPr txBox="1"/>
              <p:nvPr/>
            </p:nvSpPr>
            <p:spPr>
              <a:xfrm>
                <a:off x="616200" y="6231800"/>
                <a:ext cx="1177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51515"/>
                    </a:solidFill>
                    <a:latin typeface="Arimo"/>
                    <a:ea typeface="Arimo"/>
                    <a:cs typeface="Arimo"/>
                    <a:sym typeface="Arimo"/>
                  </a:rPr>
                  <a:t>Trash Removal</a:t>
                </a:r>
                <a:endParaRPr sz="1100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23" name="Google Shape;123;p13"/>
              <p:cNvSpPr txBox="1"/>
              <p:nvPr/>
            </p:nvSpPr>
            <p:spPr>
              <a:xfrm>
                <a:off x="1950800" y="6235100"/>
                <a:ext cx="32373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7B7B7B"/>
                    </a:solidFill>
                    <a:latin typeface="Arimo"/>
                    <a:ea typeface="Arimo"/>
                    <a:cs typeface="Arimo"/>
                    <a:sym typeface="Arimo"/>
                  </a:rPr>
                  <a:t>Collection and disposal of trash and recyclables </a:t>
                </a:r>
                <a:endParaRPr sz="1100">
                  <a:solidFill>
                    <a:srgbClr val="7B7B7B"/>
                  </a:solidFill>
                  <a:latin typeface="Arimo"/>
                  <a:ea typeface="Arimo"/>
                  <a:cs typeface="Arimo"/>
                  <a:sym typeface="Arimo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7B7B7B"/>
                    </a:solidFill>
                    <a:latin typeface="Arimo"/>
                    <a:ea typeface="Arimo"/>
                    <a:cs typeface="Arimo"/>
                    <a:sym typeface="Arimo"/>
                  </a:rPr>
                  <a:t>from designated areas.</a:t>
                </a:r>
                <a:endParaRPr sz="1100">
                  <a:solidFill>
                    <a:srgbClr val="7B7B7B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24" name="Google Shape;124;p13"/>
              <p:cNvSpPr txBox="1"/>
              <p:nvPr/>
            </p:nvSpPr>
            <p:spPr>
              <a:xfrm>
                <a:off x="5329750" y="6231800"/>
                <a:ext cx="823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7B7B7B"/>
                    </a:solidFill>
                    <a:latin typeface="Arimo"/>
                    <a:ea typeface="Arimo"/>
                    <a:cs typeface="Arimo"/>
                    <a:sym typeface="Arimo"/>
                  </a:rPr>
                  <a:t>Daily</a:t>
                </a:r>
                <a:endParaRPr sz="1100">
                  <a:solidFill>
                    <a:srgbClr val="7B7B7B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25" name="Google Shape;125;p13"/>
              <p:cNvSpPr txBox="1"/>
              <p:nvPr/>
            </p:nvSpPr>
            <p:spPr>
              <a:xfrm>
                <a:off x="6226350" y="6231800"/>
                <a:ext cx="788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51515"/>
                    </a:solidFill>
                    <a:latin typeface="Arimo"/>
                    <a:ea typeface="Arimo"/>
                    <a:cs typeface="Arimo"/>
                    <a:sym typeface="Arimo"/>
                  </a:rPr>
                  <a:t>$0.00</a:t>
                </a:r>
                <a:endParaRPr sz="1100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</p:grpSp>
        <p:grpSp>
          <p:nvGrpSpPr>
            <p:cNvPr id="126" name="Google Shape;126;p13"/>
            <p:cNvGrpSpPr/>
            <p:nvPr/>
          </p:nvGrpSpPr>
          <p:grpSpPr>
            <a:xfrm>
              <a:off x="616200" y="8252000"/>
              <a:ext cx="6398850" cy="342000"/>
              <a:chOff x="616200" y="6231800"/>
              <a:chExt cx="6398850" cy="342000"/>
            </a:xfrm>
          </p:grpSpPr>
          <p:sp>
            <p:nvSpPr>
              <p:cNvPr id="127" name="Google Shape;127;p13"/>
              <p:cNvSpPr txBox="1"/>
              <p:nvPr/>
            </p:nvSpPr>
            <p:spPr>
              <a:xfrm>
                <a:off x="616200" y="6231800"/>
                <a:ext cx="1177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51515"/>
                    </a:solidFill>
                    <a:latin typeface="Arimo"/>
                    <a:ea typeface="Arimo"/>
                    <a:cs typeface="Arimo"/>
                    <a:sym typeface="Arimo"/>
                  </a:rPr>
                  <a:t>Floor Care</a:t>
                </a:r>
                <a:endParaRPr sz="1100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28" name="Google Shape;128;p13"/>
              <p:cNvSpPr txBox="1"/>
              <p:nvPr/>
            </p:nvSpPr>
            <p:spPr>
              <a:xfrm>
                <a:off x="1950800" y="6235100"/>
                <a:ext cx="32373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7B7B7B"/>
                    </a:solidFill>
                    <a:latin typeface="Arimo"/>
                    <a:ea typeface="Arimo"/>
                    <a:cs typeface="Arimo"/>
                    <a:sym typeface="Arimo"/>
                  </a:rPr>
                  <a:t>Stripping, waxing, buffing, and polishing hard floors </a:t>
                </a:r>
                <a:endParaRPr sz="1100">
                  <a:solidFill>
                    <a:srgbClr val="7B7B7B"/>
                  </a:solidFill>
                  <a:latin typeface="Arimo"/>
                  <a:ea typeface="Arimo"/>
                  <a:cs typeface="Arimo"/>
                  <a:sym typeface="Arimo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7B7B7B"/>
                    </a:solidFill>
                    <a:latin typeface="Arimo"/>
                    <a:ea typeface="Arimo"/>
                    <a:cs typeface="Arimo"/>
                    <a:sym typeface="Arimo"/>
                  </a:rPr>
                  <a:t>to maintain a clean and polished appearance.</a:t>
                </a:r>
                <a:endParaRPr sz="1100">
                  <a:solidFill>
                    <a:srgbClr val="7B7B7B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29" name="Google Shape;129;p13"/>
              <p:cNvSpPr txBox="1"/>
              <p:nvPr/>
            </p:nvSpPr>
            <p:spPr>
              <a:xfrm>
                <a:off x="5329750" y="6231800"/>
                <a:ext cx="8232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7B7B7B"/>
                    </a:solidFill>
                    <a:latin typeface="Arimo"/>
                    <a:ea typeface="Arimo"/>
                    <a:cs typeface="Arimo"/>
                    <a:sym typeface="Arimo"/>
                  </a:rPr>
                  <a:t>Bi-monthly</a:t>
                </a:r>
                <a:endParaRPr sz="1100">
                  <a:solidFill>
                    <a:srgbClr val="7B7B7B"/>
                  </a:solidFill>
                  <a:latin typeface="Arimo"/>
                  <a:ea typeface="Arimo"/>
                  <a:cs typeface="Arimo"/>
                  <a:sym typeface="Arimo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7B7B7B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30" name="Google Shape;130;p13"/>
              <p:cNvSpPr txBox="1"/>
              <p:nvPr/>
            </p:nvSpPr>
            <p:spPr>
              <a:xfrm>
                <a:off x="6226350" y="6231800"/>
                <a:ext cx="788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51515"/>
                    </a:solidFill>
                    <a:latin typeface="Arimo"/>
                    <a:ea typeface="Arimo"/>
                    <a:cs typeface="Arimo"/>
                    <a:sym typeface="Arimo"/>
                  </a:rPr>
                  <a:t>$0.00</a:t>
                </a:r>
                <a:endParaRPr sz="1100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</p:grpSp>
        <p:grpSp>
          <p:nvGrpSpPr>
            <p:cNvPr id="131" name="Google Shape;131;p13"/>
            <p:cNvGrpSpPr/>
            <p:nvPr/>
          </p:nvGrpSpPr>
          <p:grpSpPr>
            <a:xfrm>
              <a:off x="616200" y="8766475"/>
              <a:ext cx="6398850" cy="342000"/>
              <a:chOff x="616200" y="6231800"/>
              <a:chExt cx="6398850" cy="342000"/>
            </a:xfrm>
          </p:grpSpPr>
          <p:sp>
            <p:nvSpPr>
              <p:cNvPr id="132" name="Google Shape;132;p13"/>
              <p:cNvSpPr txBox="1"/>
              <p:nvPr/>
            </p:nvSpPr>
            <p:spPr>
              <a:xfrm>
                <a:off x="616200" y="6231800"/>
                <a:ext cx="1177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51515"/>
                    </a:solidFill>
                    <a:latin typeface="Arimo"/>
                    <a:ea typeface="Arimo"/>
                    <a:cs typeface="Arimo"/>
                    <a:sym typeface="Arimo"/>
                  </a:rPr>
                  <a:t>Window Cleaning</a:t>
                </a:r>
                <a:endParaRPr sz="1100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33" name="Google Shape;133;p13"/>
              <p:cNvSpPr txBox="1"/>
              <p:nvPr/>
            </p:nvSpPr>
            <p:spPr>
              <a:xfrm>
                <a:off x="1950800" y="6235100"/>
                <a:ext cx="32373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7B7B7B"/>
                    </a:solidFill>
                    <a:latin typeface="Arimo"/>
                    <a:ea typeface="Arimo"/>
                    <a:cs typeface="Arimo"/>
                    <a:sym typeface="Arimo"/>
                  </a:rPr>
                  <a:t>Interior and exterior window cleaning to ensure </a:t>
                </a:r>
                <a:endParaRPr sz="1100">
                  <a:solidFill>
                    <a:srgbClr val="7B7B7B"/>
                  </a:solidFill>
                  <a:latin typeface="Arimo"/>
                  <a:ea typeface="Arimo"/>
                  <a:cs typeface="Arimo"/>
                  <a:sym typeface="Arimo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7B7B7B"/>
                    </a:solidFill>
                    <a:latin typeface="Arimo"/>
                    <a:ea typeface="Arimo"/>
                    <a:cs typeface="Arimo"/>
                    <a:sym typeface="Arimo"/>
                  </a:rPr>
                  <a:t>clarity and cleanliness.</a:t>
                </a:r>
                <a:endParaRPr sz="1100">
                  <a:solidFill>
                    <a:srgbClr val="7B7B7B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34" name="Google Shape;134;p13"/>
              <p:cNvSpPr txBox="1"/>
              <p:nvPr/>
            </p:nvSpPr>
            <p:spPr>
              <a:xfrm>
                <a:off x="5329750" y="6231800"/>
                <a:ext cx="823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uk" sz="1100">
                    <a:solidFill>
                      <a:srgbClr val="7B7B7B"/>
                    </a:solidFill>
                    <a:latin typeface="Arimo"/>
                    <a:ea typeface="Arimo"/>
                    <a:cs typeface="Arimo"/>
                    <a:sym typeface="Arimo"/>
                  </a:rPr>
                  <a:t>Monthly</a:t>
                </a:r>
                <a:endParaRPr sz="1100">
                  <a:solidFill>
                    <a:srgbClr val="7B7B7B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35" name="Google Shape;135;p13"/>
              <p:cNvSpPr txBox="1"/>
              <p:nvPr/>
            </p:nvSpPr>
            <p:spPr>
              <a:xfrm>
                <a:off x="6226350" y="6231800"/>
                <a:ext cx="788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51515"/>
                    </a:solidFill>
                    <a:latin typeface="Arimo"/>
                    <a:ea typeface="Arimo"/>
                    <a:cs typeface="Arimo"/>
                    <a:sym typeface="Arimo"/>
                  </a:rPr>
                  <a:t>$0.00</a:t>
                </a:r>
                <a:endParaRPr sz="1100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</p:grpSp>
        <p:grpSp>
          <p:nvGrpSpPr>
            <p:cNvPr id="136" name="Google Shape;136;p13"/>
            <p:cNvGrpSpPr/>
            <p:nvPr/>
          </p:nvGrpSpPr>
          <p:grpSpPr>
            <a:xfrm>
              <a:off x="616200" y="9293725"/>
              <a:ext cx="6398850" cy="511200"/>
              <a:chOff x="616200" y="6231800"/>
              <a:chExt cx="6398850" cy="511200"/>
            </a:xfrm>
          </p:grpSpPr>
          <p:sp>
            <p:nvSpPr>
              <p:cNvPr id="137" name="Google Shape;137;p13"/>
              <p:cNvSpPr txBox="1"/>
              <p:nvPr/>
            </p:nvSpPr>
            <p:spPr>
              <a:xfrm>
                <a:off x="616200" y="6231800"/>
                <a:ext cx="12261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uk" sz="1100">
                    <a:solidFill>
                      <a:srgbClr val="151515"/>
                    </a:solidFill>
                    <a:latin typeface="Arimo"/>
                    <a:ea typeface="Arimo"/>
                    <a:cs typeface="Arimo"/>
                    <a:sym typeface="Arimo"/>
                  </a:rPr>
                  <a:t>Specialty </a:t>
                </a:r>
                <a:endParaRPr sz="1100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51515"/>
                    </a:solidFill>
                    <a:latin typeface="Arimo"/>
                    <a:ea typeface="Arimo"/>
                    <a:cs typeface="Arimo"/>
                    <a:sym typeface="Arimo"/>
                  </a:rPr>
                  <a:t>Services (Optional)</a:t>
                </a:r>
                <a:endParaRPr sz="1100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38" name="Google Shape;138;p13"/>
              <p:cNvSpPr txBox="1"/>
              <p:nvPr/>
            </p:nvSpPr>
            <p:spPr>
              <a:xfrm>
                <a:off x="1950800" y="6235100"/>
                <a:ext cx="3237300" cy="507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7B7B7B"/>
                    </a:solidFill>
                    <a:latin typeface="Arimo"/>
                    <a:ea typeface="Arimo"/>
                    <a:cs typeface="Arimo"/>
                    <a:sym typeface="Arimo"/>
                  </a:rPr>
                  <a:t>Additional services such as carpet cleaning, </a:t>
                </a:r>
                <a:endParaRPr sz="1100">
                  <a:solidFill>
                    <a:srgbClr val="7B7B7B"/>
                  </a:solidFill>
                  <a:latin typeface="Arimo"/>
                  <a:ea typeface="Arimo"/>
                  <a:cs typeface="Arimo"/>
                  <a:sym typeface="Arimo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7B7B7B"/>
                    </a:solidFill>
                    <a:latin typeface="Arimo"/>
                    <a:ea typeface="Arimo"/>
                    <a:cs typeface="Arimo"/>
                    <a:sym typeface="Arimo"/>
                  </a:rPr>
                  <a:t>upholstery cleaning, and deep cleaning upon </a:t>
                </a:r>
                <a:endParaRPr sz="1100">
                  <a:solidFill>
                    <a:srgbClr val="7B7B7B"/>
                  </a:solidFill>
                  <a:latin typeface="Arimo"/>
                  <a:ea typeface="Arimo"/>
                  <a:cs typeface="Arimo"/>
                  <a:sym typeface="Arimo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7B7B7B"/>
                    </a:solidFill>
                    <a:latin typeface="Arimo"/>
                    <a:ea typeface="Arimo"/>
                    <a:cs typeface="Arimo"/>
                    <a:sym typeface="Arimo"/>
                  </a:rPr>
                  <a:t>request.</a:t>
                </a:r>
                <a:endParaRPr sz="1100">
                  <a:solidFill>
                    <a:srgbClr val="7B7B7B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39" name="Google Shape;139;p13"/>
              <p:cNvSpPr txBox="1"/>
              <p:nvPr/>
            </p:nvSpPr>
            <p:spPr>
              <a:xfrm>
                <a:off x="5329750" y="6231800"/>
                <a:ext cx="823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7B7B7B"/>
                    </a:solidFill>
                    <a:latin typeface="Arimo"/>
                    <a:ea typeface="Arimo"/>
                    <a:cs typeface="Arimo"/>
                    <a:sym typeface="Arimo"/>
                  </a:rPr>
                  <a:t>As needed</a:t>
                </a:r>
                <a:endParaRPr sz="1100">
                  <a:solidFill>
                    <a:srgbClr val="7B7B7B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40" name="Google Shape;140;p13"/>
              <p:cNvSpPr txBox="1"/>
              <p:nvPr/>
            </p:nvSpPr>
            <p:spPr>
              <a:xfrm>
                <a:off x="6226350" y="6231800"/>
                <a:ext cx="7887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uk" sz="1100">
                    <a:solidFill>
                      <a:srgbClr val="151515"/>
                    </a:solidFill>
                    <a:latin typeface="Arimo"/>
                    <a:ea typeface="Arimo"/>
                    <a:cs typeface="Arimo"/>
                    <a:sym typeface="Arimo"/>
                  </a:rPr>
                  <a:t>Custom </a:t>
                </a:r>
                <a:endParaRPr sz="1100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51515"/>
                    </a:solidFill>
                    <a:latin typeface="Arimo"/>
                    <a:ea typeface="Arimo"/>
                    <a:cs typeface="Arimo"/>
                    <a:sym typeface="Arimo"/>
                  </a:rPr>
                  <a:t>Quote</a:t>
                </a:r>
                <a:endParaRPr sz="1100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56207" y="8391272"/>
            <a:ext cx="2455418" cy="18556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6" name="Google Shape;146;p14"/>
          <p:cNvGrpSpPr/>
          <p:nvPr/>
        </p:nvGrpSpPr>
        <p:grpSpPr>
          <a:xfrm>
            <a:off x="540000" y="706775"/>
            <a:ext cx="6471600" cy="3147111"/>
            <a:chOff x="540000" y="706775"/>
            <a:chExt cx="6471600" cy="3147111"/>
          </a:xfrm>
        </p:grpSpPr>
        <p:sp>
          <p:nvSpPr>
            <p:cNvPr id="147" name="Google Shape;147;p14"/>
            <p:cNvSpPr txBox="1"/>
            <p:nvPr/>
          </p:nvSpPr>
          <p:spPr>
            <a:xfrm>
              <a:off x="540000" y="706775"/>
              <a:ext cx="2510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rPr>
                <a:t>Terms and Conditions:</a:t>
              </a:r>
              <a:endParaRPr>
                <a:solidFill>
                  <a:srgbClr val="151515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  <p:sp>
          <p:nvSpPr>
            <p:cNvPr id="148" name="Google Shape;148;p14"/>
            <p:cNvSpPr txBox="1"/>
            <p:nvPr/>
          </p:nvSpPr>
          <p:spPr>
            <a:xfrm>
              <a:off x="540000" y="1157275"/>
              <a:ext cx="64716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2B2B2B"/>
                  </a:solidFill>
                  <a:latin typeface="Arimo"/>
                  <a:ea typeface="Arimo"/>
                  <a:cs typeface="Arimo"/>
                  <a:sym typeface="Arimo"/>
                </a:rPr>
                <a:t>1. Service Schedule: </a:t>
              </a:r>
              <a:r>
                <a:rPr lang="uk" sz="1200">
                  <a:solidFill>
                    <a:srgbClr val="2B2B2B"/>
                  </a:solidFill>
                  <a:latin typeface="Arimo"/>
                  <a:ea typeface="Arimo"/>
                  <a:cs typeface="Arimo"/>
                  <a:sym typeface="Arimo"/>
                </a:rPr>
                <a:t>Services will be performed [specify days and times].</a:t>
              </a:r>
              <a:endParaRPr sz="1200">
                <a:solidFill>
                  <a:srgbClr val="2B2B2B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  <p:sp>
          <p:nvSpPr>
            <p:cNvPr id="149" name="Google Shape;149;p14"/>
            <p:cNvSpPr txBox="1"/>
            <p:nvPr/>
          </p:nvSpPr>
          <p:spPr>
            <a:xfrm>
              <a:off x="540000" y="1601328"/>
              <a:ext cx="6471600" cy="42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2B2B2B"/>
                  </a:solidFill>
                  <a:latin typeface="Arimo"/>
                  <a:ea typeface="Arimo"/>
                  <a:cs typeface="Arimo"/>
                  <a:sym typeface="Arimo"/>
                </a:rPr>
                <a:t>2. Payment Terms: </a:t>
              </a:r>
              <a:r>
                <a:rPr lang="uk" sz="1200">
                  <a:solidFill>
                    <a:srgbClr val="2B2B2B"/>
                  </a:solidFill>
                  <a:latin typeface="Arimo"/>
                  <a:ea typeface="Arimo"/>
                  <a:cs typeface="Arimo"/>
                  <a:sym typeface="Arimo"/>
                </a:rPr>
                <a:t>Payment is due [specify payment terms, e.g., upon receipt of invoice, net 30 days].</a:t>
              </a:r>
              <a:endParaRPr sz="1200">
                <a:solidFill>
                  <a:srgbClr val="2B2B2B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  <p:sp>
          <p:nvSpPr>
            <p:cNvPr id="150" name="Google Shape;150;p14"/>
            <p:cNvSpPr txBox="1"/>
            <p:nvPr/>
          </p:nvSpPr>
          <p:spPr>
            <a:xfrm>
              <a:off x="540000" y="2293180"/>
              <a:ext cx="6471600" cy="42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2B2B2B"/>
                  </a:solidFill>
                  <a:latin typeface="Arimo"/>
                  <a:ea typeface="Arimo"/>
                  <a:cs typeface="Arimo"/>
                  <a:sym typeface="Arimo"/>
                </a:rPr>
                <a:t>3. Cancellation Policy:</a:t>
              </a:r>
              <a:r>
                <a:rPr lang="uk" sz="1200">
                  <a:solidFill>
                    <a:srgbClr val="2B2B2B"/>
                  </a:solidFill>
                  <a:latin typeface="Arimo"/>
                  <a:ea typeface="Arimo"/>
                  <a:cs typeface="Arimo"/>
                  <a:sym typeface="Arimo"/>
                </a:rPr>
                <a:t> [Specify cancellation policy, e.g., notice period required for cancellations without penalty].</a:t>
              </a:r>
              <a:endParaRPr sz="1200">
                <a:solidFill>
                  <a:srgbClr val="2B2B2B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  <p:sp>
          <p:nvSpPr>
            <p:cNvPr id="151" name="Google Shape;151;p14"/>
            <p:cNvSpPr txBox="1"/>
            <p:nvPr/>
          </p:nvSpPr>
          <p:spPr>
            <a:xfrm>
              <a:off x="540000" y="2985033"/>
              <a:ext cx="64716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2B2B2B"/>
                  </a:solidFill>
                  <a:latin typeface="Arimo"/>
                  <a:ea typeface="Arimo"/>
                  <a:cs typeface="Arimo"/>
                  <a:sym typeface="Arimo"/>
                </a:rPr>
                <a:t>4. Insurance:</a:t>
              </a:r>
              <a:r>
                <a:rPr lang="uk" sz="1200">
                  <a:solidFill>
                    <a:srgbClr val="2B2B2B"/>
                  </a:solidFill>
                  <a:latin typeface="Arimo"/>
                  <a:ea typeface="Arimo"/>
                  <a:cs typeface="Arimo"/>
                  <a:sym typeface="Arimo"/>
                </a:rPr>
                <a:t> [Specify insurance coverage, if applicable].</a:t>
              </a:r>
              <a:endParaRPr sz="1200">
                <a:solidFill>
                  <a:srgbClr val="2B2B2B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  <p:sp>
          <p:nvSpPr>
            <p:cNvPr id="152" name="Google Shape;152;p14"/>
            <p:cNvSpPr txBox="1"/>
            <p:nvPr/>
          </p:nvSpPr>
          <p:spPr>
            <a:xfrm>
              <a:off x="540000" y="3429086"/>
              <a:ext cx="6471600" cy="42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2B2B2B"/>
                  </a:solidFill>
                  <a:latin typeface="Arimo"/>
                  <a:ea typeface="Arimo"/>
                  <a:cs typeface="Arimo"/>
                  <a:sym typeface="Arimo"/>
                </a:rPr>
                <a:t>5. Guarantee: </a:t>
              </a:r>
              <a:r>
                <a:rPr lang="uk" sz="1200">
                  <a:solidFill>
                    <a:srgbClr val="2B2B2B"/>
                  </a:solidFill>
                  <a:latin typeface="Arimo"/>
                  <a:ea typeface="Arimo"/>
                  <a:cs typeface="Arimo"/>
                  <a:sym typeface="Arimo"/>
                </a:rPr>
                <a:t>We guarantee the quality of our services and will address any concerns promptly and effectively.</a:t>
              </a:r>
              <a:endParaRPr sz="1200">
                <a:solidFill>
                  <a:srgbClr val="2B2B2B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153" name="Google Shape;153;p14"/>
          <p:cNvGrpSpPr/>
          <p:nvPr/>
        </p:nvGrpSpPr>
        <p:grpSpPr>
          <a:xfrm>
            <a:off x="540000" y="4182100"/>
            <a:ext cx="6471600" cy="1589164"/>
            <a:chOff x="540000" y="4182100"/>
            <a:chExt cx="6471600" cy="1589164"/>
          </a:xfrm>
        </p:grpSpPr>
        <p:sp>
          <p:nvSpPr>
            <p:cNvPr id="154" name="Google Shape;154;p14"/>
            <p:cNvSpPr txBox="1"/>
            <p:nvPr/>
          </p:nvSpPr>
          <p:spPr>
            <a:xfrm>
              <a:off x="540000" y="4182100"/>
              <a:ext cx="2510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rPr>
                <a:t>Additional Information:</a:t>
              </a:r>
              <a:endParaRPr>
                <a:solidFill>
                  <a:srgbClr val="151515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  <p:sp>
          <p:nvSpPr>
            <p:cNvPr id="155" name="Google Shape;155;p14"/>
            <p:cNvSpPr txBox="1"/>
            <p:nvPr/>
          </p:nvSpPr>
          <p:spPr>
            <a:xfrm>
              <a:off x="540000" y="4626164"/>
              <a:ext cx="6471600" cy="1145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200">
                  <a:solidFill>
                    <a:srgbClr val="2B2B2B"/>
                  </a:solidFill>
                  <a:latin typeface="Arimo"/>
                  <a:ea typeface="Arimo"/>
                  <a:cs typeface="Arimo"/>
                  <a:sym typeface="Arimo"/>
                </a:rPr>
                <a:t>•  All cleaning supplies and equipment will be provided by our team.</a:t>
              </a:r>
              <a:endParaRPr sz="1200">
                <a:solidFill>
                  <a:srgbClr val="2B2B2B"/>
                </a:solidFill>
                <a:latin typeface="Arimo"/>
                <a:ea typeface="Arimo"/>
                <a:cs typeface="Arimo"/>
                <a:sym typeface="Arimo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2B2B2B"/>
                  </a:solidFill>
                  <a:latin typeface="Arimo"/>
                  <a:ea typeface="Arimo"/>
                  <a:cs typeface="Arimo"/>
                  <a:sym typeface="Arimo"/>
                </a:rPr>
                <a:t>•  Our staff is fully trained, insured, and equipped to handle all cleaning tasks </a:t>
              </a:r>
              <a:endParaRPr sz="1200">
                <a:solidFill>
                  <a:srgbClr val="2B2B2B"/>
                </a:solidFill>
                <a:latin typeface="Arimo"/>
                <a:ea typeface="Arimo"/>
                <a:cs typeface="Arimo"/>
                <a:sym typeface="Arimo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200">
                  <a:solidFill>
                    <a:srgbClr val="2B2B2B"/>
                  </a:solidFill>
                  <a:latin typeface="Arimo"/>
                  <a:ea typeface="Arimo"/>
                  <a:cs typeface="Arimo"/>
                  <a:sym typeface="Arimo"/>
                </a:rPr>
                <a:t>   safely and efficiently.</a:t>
              </a:r>
              <a:endParaRPr sz="1200">
                <a:solidFill>
                  <a:srgbClr val="2B2B2B"/>
                </a:solidFill>
                <a:latin typeface="Arimo"/>
                <a:ea typeface="Arimo"/>
                <a:cs typeface="Arimo"/>
                <a:sym typeface="Arimo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2B2B2B"/>
                  </a:solidFill>
                  <a:latin typeface="Arimo"/>
                  <a:ea typeface="Arimo"/>
                  <a:cs typeface="Arimo"/>
                  <a:sym typeface="Arimo"/>
                </a:rPr>
                <a:t>•  We are committed to environmentally friendly practices and use eco-friendly   </a:t>
              </a:r>
              <a:endParaRPr sz="1200">
                <a:solidFill>
                  <a:srgbClr val="2B2B2B"/>
                </a:solidFill>
                <a:latin typeface="Arimo"/>
                <a:ea typeface="Arimo"/>
                <a:cs typeface="Arimo"/>
                <a:sym typeface="Arimo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2B2B2B"/>
                  </a:solidFill>
                  <a:latin typeface="Arimo"/>
                  <a:ea typeface="Arimo"/>
                  <a:cs typeface="Arimo"/>
                  <a:sym typeface="Arimo"/>
                </a:rPr>
                <a:t>   cleaning products whenever possible.</a:t>
              </a:r>
              <a:endParaRPr sz="1200">
                <a:solidFill>
                  <a:srgbClr val="2B2B2B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156" name="Google Shape;156;p14"/>
          <p:cNvGrpSpPr/>
          <p:nvPr/>
        </p:nvGrpSpPr>
        <p:grpSpPr>
          <a:xfrm>
            <a:off x="540000" y="6138575"/>
            <a:ext cx="6471600" cy="1109164"/>
            <a:chOff x="540000" y="4182100"/>
            <a:chExt cx="6471600" cy="1109164"/>
          </a:xfrm>
        </p:grpSpPr>
        <p:sp>
          <p:nvSpPr>
            <p:cNvPr id="157" name="Google Shape;157;p14"/>
            <p:cNvSpPr txBox="1"/>
            <p:nvPr/>
          </p:nvSpPr>
          <p:spPr>
            <a:xfrm>
              <a:off x="540000" y="4182100"/>
              <a:ext cx="2510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151515"/>
                  </a:solidFill>
                  <a:latin typeface="Arimo"/>
                  <a:ea typeface="Arimo"/>
                  <a:cs typeface="Arimo"/>
                  <a:sym typeface="Arimo"/>
                </a:rPr>
                <a:t>Acceptance of Proposal:</a:t>
              </a:r>
              <a:endParaRPr>
                <a:solidFill>
                  <a:srgbClr val="151515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  <p:sp>
          <p:nvSpPr>
            <p:cNvPr id="158" name="Google Shape;158;p14"/>
            <p:cNvSpPr txBox="1"/>
            <p:nvPr/>
          </p:nvSpPr>
          <p:spPr>
            <a:xfrm>
              <a:off x="540000" y="4626164"/>
              <a:ext cx="6471600" cy="665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2B2B2B"/>
                  </a:solidFill>
                  <a:latin typeface="Arimo"/>
                  <a:ea typeface="Arimo"/>
                  <a:cs typeface="Arimo"/>
                  <a:sym typeface="Arimo"/>
                </a:rPr>
                <a:t>By signing below, [Client's Company Name] agrees to the terms and conditions outlined in this proposal and authorizes [Your Cleaning Company Name] to commence cleaning services as specified.</a:t>
              </a:r>
              <a:endParaRPr sz="1200">
                <a:solidFill>
                  <a:srgbClr val="2B2B2B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159" name="Google Shape;159;p14"/>
          <p:cNvGrpSpPr/>
          <p:nvPr/>
        </p:nvGrpSpPr>
        <p:grpSpPr>
          <a:xfrm>
            <a:off x="540000" y="7510970"/>
            <a:ext cx="2757600" cy="184800"/>
            <a:chOff x="540000" y="7510970"/>
            <a:chExt cx="2757600" cy="184800"/>
          </a:xfrm>
        </p:grpSpPr>
        <p:sp>
          <p:nvSpPr>
            <p:cNvPr id="160" name="Google Shape;160;p14"/>
            <p:cNvSpPr txBox="1"/>
            <p:nvPr/>
          </p:nvSpPr>
          <p:spPr>
            <a:xfrm>
              <a:off x="540000" y="7510970"/>
              <a:ext cx="7278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2B2B2B"/>
                  </a:solidFill>
                  <a:latin typeface="Arimo"/>
                  <a:ea typeface="Arimo"/>
                  <a:cs typeface="Arimo"/>
                  <a:sym typeface="Arimo"/>
                </a:rPr>
                <a:t>Signature:</a:t>
              </a:r>
              <a:endParaRPr sz="1200">
                <a:solidFill>
                  <a:srgbClr val="2B2B2B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  <p:cxnSp>
          <p:nvCxnSpPr>
            <p:cNvPr id="161" name="Google Shape;161;p14"/>
            <p:cNvCxnSpPr/>
            <p:nvPr/>
          </p:nvCxnSpPr>
          <p:spPr>
            <a:xfrm>
              <a:off x="1267800" y="7686100"/>
              <a:ext cx="20298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62" name="Google Shape;162;p14"/>
          <p:cNvGrpSpPr/>
          <p:nvPr/>
        </p:nvGrpSpPr>
        <p:grpSpPr>
          <a:xfrm>
            <a:off x="4128175" y="7510975"/>
            <a:ext cx="2890800" cy="184800"/>
            <a:chOff x="540000" y="7510975"/>
            <a:chExt cx="2890800" cy="184800"/>
          </a:xfrm>
        </p:grpSpPr>
        <p:sp>
          <p:nvSpPr>
            <p:cNvPr id="163" name="Google Shape;163;p14"/>
            <p:cNvSpPr txBox="1"/>
            <p:nvPr/>
          </p:nvSpPr>
          <p:spPr>
            <a:xfrm>
              <a:off x="540000" y="7510975"/>
              <a:ext cx="4005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2B2B2B"/>
                  </a:solidFill>
                  <a:latin typeface="Arimo"/>
                  <a:ea typeface="Arimo"/>
                  <a:cs typeface="Arimo"/>
                  <a:sym typeface="Arimo"/>
                </a:rPr>
                <a:t>Date:</a:t>
              </a:r>
              <a:endParaRPr sz="1200">
                <a:solidFill>
                  <a:srgbClr val="2B2B2B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  <p:cxnSp>
          <p:nvCxnSpPr>
            <p:cNvPr id="164" name="Google Shape;164;p14"/>
            <p:cNvCxnSpPr/>
            <p:nvPr/>
          </p:nvCxnSpPr>
          <p:spPr>
            <a:xfrm>
              <a:off x="940500" y="7686100"/>
              <a:ext cx="24903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