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Righteous"/>
      <p:regular r:id="rId7"/>
    </p:embeddedFont>
    <p:embeddedFont>
      <p:font typeface="Comfortaa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3">
          <p15:clr>
            <a:srgbClr val="747775"/>
          </p15:clr>
        </p15:guide>
        <p15:guide id="2" pos="255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3"/>
        <p:guide pos="255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Comfortaa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ighteous-regular.fntdata"/><Relationship Id="rId8" Type="http://schemas.openxmlformats.org/officeDocument/2006/relationships/font" Target="fonts/Comforta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820200" y="440813"/>
            <a:ext cx="59196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4100">
                <a:solidFill>
                  <a:srgbClr val="172E46"/>
                </a:solidFill>
                <a:latin typeface="Righteous"/>
                <a:ea typeface="Righteous"/>
                <a:cs typeface="Righteous"/>
                <a:sym typeface="Righteous"/>
              </a:rPr>
              <a:t>CLEANING CHECKLIST</a:t>
            </a:r>
            <a:endParaRPr sz="4100">
              <a:solidFill>
                <a:srgbClr val="172E46"/>
              </a:solidFill>
              <a:latin typeface="Righteous"/>
              <a:ea typeface="Righteous"/>
              <a:cs typeface="Righteous"/>
              <a:sym typeface="Righteous"/>
            </a:endParaRPr>
          </a:p>
        </p:txBody>
      </p:sp>
      <p:grpSp>
        <p:nvGrpSpPr>
          <p:cNvPr id="55" name="Google Shape;55;p13"/>
          <p:cNvGrpSpPr/>
          <p:nvPr/>
        </p:nvGrpSpPr>
        <p:grpSpPr>
          <a:xfrm>
            <a:off x="432279" y="1367159"/>
            <a:ext cx="2953821" cy="3409978"/>
            <a:chOff x="432279" y="1367159"/>
            <a:chExt cx="2953821" cy="3409978"/>
          </a:xfrm>
        </p:grpSpPr>
        <p:cxnSp>
          <p:nvCxnSpPr>
            <p:cNvPr id="56" name="Google Shape;56;p13"/>
            <p:cNvCxnSpPr/>
            <p:nvPr/>
          </p:nvCxnSpPr>
          <p:spPr>
            <a:xfrm>
              <a:off x="450000" y="1743425"/>
              <a:ext cx="2936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7" name="Google Shape;57;p13"/>
            <p:cNvSpPr txBox="1"/>
            <p:nvPr/>
          </p:nvSpPr>
          <p:spPr>
            <a:xfrm>
              <a:off x="432279" y="1367159"/>
              <a:ext cx="25659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100">
                  <a:solidFill>
                    <a:srgbClr val="172E46"/>
                  </a:solidFill>
                  <a:latin typeface="Righteous"/>
                  <a:ea typeface="Righteous"/>
                  <a:cs typeface="Righteous"/>
                  <a:sym typeface="Righteous"/>
                </a:rPr>
                <a:t>Room/Area:</a:t>
              </a:r>
              <a:endParaRPr sz="2100">
                <a:solidFill>
                  <a:srgbClr val="172E46"/>
                </a:solidFill>
                <a:latin typeface="Righteous"/>
                <a:ea typeface="Righteous"/>
                <a:cs typeface="Righteous"/>
                <a:sym typeface="Righteous"/>
              </a:endParaRPr>
            </a:p>
          </p:txBody>
        </p:sp>
        <p:grpSp>
          <p:nvGrpSpPr>
            <p:cNvPr id="58" name="Google Shape;58;p13"/>
            <p:cNvGrpSpPr/>
            <p:nvPr/>
          </p:nvGrpSpPr>
          <p:grpSpPr>
            <a:xfrm>
              <a:off x="454600" y="1929796"/>
              <a:ext cx="2931475" cy="184800"/>
              <a:chOff x="454600" y="1929796"/>
              <a:chExt cx="2931475" cy="184800"/>
            </a:xfrm>
          </p:grpSpPr>
          <p:sp>
            <p:nvSpPr>
              <p:cNvPr id="59" name="Google Shape;59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Floors swept/vacuumed/mopped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60" name="Google Shape;60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1" name="Google Shape;61;p13"/>
            <p:cNvGrpSpPr/>
            <p:nvPr/>
          </p:nvGrpSpPr>
          <p:grpSpPr>
            <a:xfrm>
              <a:off x="454600" y="2196050"/>
              <a:ext cx="2931475" cy="184800"/>
              <a:chOff x="454600" y="1929796"/>
              <a:chExt cx="2931475" cy="184800"/>
            </a:xfrm>
          </p:grpSpPr>
          <p:sp>
            <p:nvSpPr>
              <p:cNvPr id="62" name="Google Shape;62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Carpets vacuumed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63" name="Google Shape;63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4" name="Google Shape;64;p13"/>
            <p:cNvGrpSpPr/>
            <p:nvPr/>
          </p:nvGrpSpPr>
          <p:grpSpPr>
            <a:xfrm>
              <a:off x="454600" y="2462304"/>
              <a:ext cx="2931475" cy="184800"/>
              <a:chOff x="454600" y="1929796"/>
              <a:chExt cx="2931475" cy="184800"/>
            </a:xfrm>
          </p:grpSpPr>
          <p:sp>
            <p:nvSpPr>
              <p:cNvPr id="65" name="Google Shape;65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Baseboards cleaned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66" name="Google Shape;66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13"/>
            <p:cNvGrpSpPr/>
            <p:nvPr/>
          </p:nvGrpSpPr>
          <p:grpSpPr>
            <a:xfrm>
              <a:off x="454600" y="2728558"/>
              <a:ext cx="2931475" cy="184800"/>
              <a:chOff x="454600" y="1929796"/>
              <a:chExt cx="2931475" cy="184800"/>
            </a:xfrm>
          </p:grpSpPr>
          <p:sp>
            <p:nvSpPr>
              <p:cNvPr id="68" name="Google Shape;68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Window sills wiped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69" name="Google Shape;69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0" name="Google Shape;70;p13"/>
            <p:cNvGrpSpPr/>
            <p:nvPr/>
          </p:nvGrpSpPr>
          <p:grpSpPr>
            <a:xfrm>
              <a:off x="454600" y="2994812"/>
              <a:ext cx="2931475" cy="184800"/>
              <a:chOff x="454600" y="1929796"/>
              <a:chExt cx="2931475" cy="184800"/>
            </a:xfrm>
          </p:grpSpPr>
          <p:sp>
            <p:nvSpPr>
              <p:cNvPr id="71" name="Google Shape;71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Mirrors cleaned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72" name="Google Shape;72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3" name="Google Shape;73;p13"/>
            <p:cNvGrpSpPr/>
            <p:nvPr/>
          </p:nvGrpSpPr>
          <p:grpSpPr>
            <a:xfrm>
              <a:off x="454600" y="3261067"/>
              <a:ext cx="2931475" cy="184800"/>
              <a:chOff x="454600" y="1929796"/>
              <a:chExt cx="2931475" cy="184800"/>
            </a:xfrm>
          </p:grpSpPr>
          <p:sp>
            <p:nvSpPr>
              <p:cNvPr id="74" name="Google Shape;74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Furniture dusted/polished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75" name="Google Shape;75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13"/>
            <p:cNvGrpSpPr/>
            <p:nvPr/>
          </p:nvGrpSpPr>
          <p:grpSpPr>
            <a:xfrm>
              <a:off x="454600" y="3527321"/>
              <a:ext cx="2931475" cy="184800"/>
              <a:chOff x="454600" y="1929796"/>
              <a:chExt cx="2931475" cy="184800"/>
            </a:xfrm>
          </p:grpSpPr>
          <p:sp>
            <p:nvSpPr>
              <p:cNvPr id="77" name="Google Shape;77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Trash emptied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78" name="Google Shape;78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9" name="Google Shape;79;p13"/>
            <p:cNvGrpSpPr/>
            <p:nvPr/>
          </p:nvGrpSpPr>
          <p:grpSpPr>
            <a:xfrm>
              <a:off x="454600" y="3793575"/>
              <a:ext cx="2931475" cy="184800"/>
              <a:chOff x="454600" y="1929796"/>
              <a:chExt cx="2931475" cy="184800"/>
            </a:xfrm>
          </p:grpSpPr>
          <p:sp>
            <p:nvSpPr>
              <p:cNvPr id="80" name="Google Shape;80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Surfaces wiped down/disinfected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81" name="Google Shape;81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2" name="Google Shape;82;p13"/>
            <p:cNvGrpSpPr/>
            <p:nvPr/>
          </p:nvGrpSpPr>
          <p:grpSpPr>
            <a:xfrm>
              <a:off x="454600" y="4059829"/>
              <a:ext cx="2931475" cy="184800"/>
              <a:chOff x="454600" y="1929796"/>
              <a:chExt cx="2931475" cy="184800"/>
            </a:xfrm>
          </p:grpSpPr>
          <p:sp>
            <p:nvSpPr>
              <p:cNvPr id="83" name="Google Shape;83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Light fixtures dusted off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84" name="Google Shape;84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5" name="Google Shape;85;p13"/>
            <p:cNvGrpSpPr/>
            <p:nvPr/>
          </p:nvGrpSpPr>
          <p:grpSpPr>
            <a:xfrm>
              <a:off x="454600" y="4326083"/>
              <a:ext cx="2931475" cy="184800"/>
              <a:chOff x="454600" y="1929796"/>
              <a:chExt cx="2931475" cy="184800"/>
            </a:xfrm>
          </p:grpSpPr>
          <p:sp>
            <p:nvSpPr>
              <p:cNvPr id="86" name="Google Shape;86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Cobwebs removed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87" name="Google Shape;87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8" name="Google Shape;88;p13"/>
            <p:cNvGrpSpPr/>
            <p:nvPr/>
          </p:nvGrpSpPr>
          <p:grpSpPr>
            <a:xfrm>
              <a:off x="454600" y="4592337"/>
              <a:ext cx="2931475" cy="184800"/>
              <a:chOff x="454600" y="1929796"/>
              <a:chExt cx="2931475" cy="184800"/>
            </a:xfrm>
          </p:grpSpPr>
          <p:sp>
            <p:nvSpPr>
              <p:cNvPr id="89" name="Google Shape;89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Doors wiped down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90" name="Google Shape;90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91" name="Google Shape;91;p13"/>
          <p:cNvGrpSpPr/>
          <p:nvPr/>
        </p:nvGrpSpPr>
        <p:grpSpPr>
          <a:xfrm>
            <a:off x="4026479" y="1367159"/>
            <a:ext cx="3087596" cy="3143724"/>
            <a:chOff x="4026479" y="1367159"/>
            <a:chExt cx="3087596" cy="3143724"/>
          </a:xfrm>
        </p:grpSpPr>
        <p:cxnSp>
          <p:nvCxnSpPr>
            <p:cNvPr id="92" name="Google Shape;92;p13"/>
            <p:cNvCxnSpPr/>
            <p:nvPr/>
          </p:nvCxnSpPr>
          <p:spPr>
            <a:xfrm>
              <a:off x="4044200" y="1743425"/>
              <a:ext cx="2936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3" name="Google Shape;93;p13"/>
            <p:cNvSpPr txBox="1"/>
            <p:nvPr/>
          </p:nvSpPr>
          <p:spPr>
            <a:xfrm>
              <a:off x="4026479" y="1367159"/>
              <a:ext cx="25659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100">
                  <a:solidFill>
                    <a:srgbClr val="172E46"/>
                  </a:solidFill>
                  <a:latin typeface="Righteous"/>
                  <a:ea typeface="Righteous"/>
                  <a:cs typeface="Righteous"/>
                  <a:sym typeface="Righteous"/>
                </a:rPr>
                <a:t>Kitchen:</a:t>
              </a:r>
              <a:endParaRPr sz="2100">
                <a:solidFill>
                  <a:srgbClr val="172E46"/>
                </a:solidFill>
                <a:latin typeface="Righteous"/>
                <a:ea typeface="Righteous"/>
                <a:cs typeface="Righteous"/>
                <a:sym typeface="Righteous"/>
              </a:endParaRPr>
            </a:p>
          </p:txBody>
        </p:sp>
        <p:grpSp>
          <p:nvGrpSpPr>
            <p:cNvPr id="94" name="Google Shape;94;p13"/>
            <p:cNvGrpSpPr/>
            <p:nvPr/>
          </p:nvGrpSpPr>
          <p:grpSpPr>
            <a:xfrm>
              <a:off x="4048800" y="1929796"/>
              <a:ext cx="2931475" cy="443400"/>
              <a:chOff x="454600" y="1929796"/>
              <a:chExt cx="2931475" cy="443400"/>
            </a:xfrm>
          </p:grpSpPr>
          <p:sp>
            <p:nvSpPr>
              <p:cNvPr id="95" name="Google Shape;95;p13"/>
              <p:cNvSpPr txBox="1"/>
              <p:nvPr/>
            </p:nvSpPr>
            <p:spPr>
              <a:xfrm>
                <a:off x="686675" y="1929796"/>
                <a:ext cx="2699400" cy="443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4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Countertops wiped down/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  <a:p>
                <a:pPr indent="0" lvl="0" marL="0" rtl="0" algn="l">
                  <a:lnSpc>
                    <a:spcPct val="14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disinfected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96" name="Google Shape;96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7" name="Google Shape;97;p13"/>
            <p:cNvGrpSpPr/>
            <p:nvPr/>
          </p:nvGrpSpPr>
          <p:grpSpPr>
            <a:xfrm>
              <a:off x="4048800" y="2462304"/>
              <a:ext cx="2931475" cy="184800"/>
              <a:chOff x="454600" y="1929796"/>
              <a:chExt cx="2931475" cy="184800"/>
            </a:xfrm>
          </p:grpSpPr>
          <p:sp>
            <p:nvSpPr>
              <p:cNvPr id="98" name="Google Shape;98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Sink cleaned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99" name="Google Shape;99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0" name="Google Shape;100;p13"/>
            <p:cNvGrpSpPr/>
            <p:nvPr/>
          </p:nvGrpSpPr>
          <p:grpSpPr>
            <a:xfrm>
              <a:off x="4048800" y="2728558"/>
              <a:ext cx="2931475" cy="184800"/>
              <a:chOff x="454600" y="1929796"/>
              <a:chExt cx="2931475" cy="184800"/>
            </a:xfrm>
          </p:grpSpPr>
          <p:sp>
            <p:nvSpPr>
              <p:cNvPr id="101" name="Google Shape;101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Appliances wiped down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02" name="Google Shape;102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3" name="Google Shape;103;p13"/>
            <p:cNvGrpSpPr/>
            <p:nvPr/>
          </p:nvGrpSpPr>
          <p:grpSpPr>
            <a:xfrm>
              <a:off x="4048800" y="2994800"/>
              <a:ext cx="3065275" cy="184800"/>
              <a:chOff x="454600" y="1929784"/>
              <a:chExt cx="3065275" cy="184800"/>
            </a:xfrm>
          </p:grpSpPr>
          <p:sp>
            <p:nvSpPr>
              <p:cNvPr id="104" name="Google Shape;104;p13"/>
              <p:cNvSpPr txBox="1"/>
              <p:nvPr/>
            </p:nvSpPr>
            <p:spPr>
              <a:xfrm>
                <a:off x="686675" y="1929784"/>
                <a:ext cx="28332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Microwave cleaned inside and out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05" name="Google Shape;105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6" name="Google Shape;106;p13"/>
            <p:cNvGrpSpPr/>
            <p:nvPr/>
          </p:nvGrpSpPr>
          <p:grpSpPr>
            <a:xfrm>
              <a:off x="4048800" y="3261067"/>
              <a:ext cx="2931475" cy="184800"/>
              <a:chOff x="454600" y="1929796"/>
              <a:chExt cx="2931475" cy="184800"/>
            </a:xfrm>
          </p:grpSpPr>
          <p:sp>
            <p:nvSpPr>
              <p:cNvPr id="107" name="Google Shape;107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Stove top cleaned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08" name="Google Shape;108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9" name="Google Shape;109;p13"/>
            <p:cNvGrpSpPr/>
            <p:nvPr/>
          </p:nvGrpSpPr>
          <p:grpSpPr>
            <a:xfrm>
              <a:off x="4048800" y="3527321"/>
              <a:ext cx="2931475" cy="184800"/>
              <a:chOff x="454600" y="1929796"/>
              <a:chExt cx="2931475" cy="184800"/>
            </a:xfrm>
          </p:grpSpPr>
          <p:sp>
            <p:nvSpPr>
              <p:cNvPr id="110" name="Google Shape;110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Oven cleaned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11" name="Google Shape;111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2" name="Google Shape;112;p13"/>
            <p:cNvGrpSpPr/>
            <p:nvPr/>
          </p:nvGrpSpPr>
          <p:grpSpPr>
            <a:xfrm>
              <a:off x="4048800" y="3793575"/>
              <a:ext cx="2931475" cy="184800"/>
              <a:chOff x="454600" y="1929796"/>
              <a:chExt cx="2931475" cy="184800"/>
            </a:xfrm>
          </p:grpSpPr>
          <p:sp>
            <p:nvSpPr>
              <p:cNvPr id="113" name="Google Shape;113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Refrigerator wiped down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14" name="Google Shape;114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5" name="Google Shape;115;p13"/>
            <p:cNvGrpSpPr/>
            <p:nvPr/>
          </p:nvGrpSpPr>
          <p:grpSpPr>
            <a:xfrm>
              <a:off x="4048800" y="4059829"/>
              <a:ext cx="2931475" cy="184800"/>
              <a:chOff x="454600" y="1929796"/>
              <a:chExt cx="2931475" cy="184800"/>
            </a:xfrm>
          </p:grpSpPr>
          <p:sp>
            <p:nvSpPr>
              <p:cNvPr id="116" name="Google Shape;116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Cabinets wiped down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17" name="Google Shape;117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13"/>
            <p:cNvGrpSpPr/>
            <p:nvPr/>
          </p:nvGrpSpPr>
          <p:grpSpPr>
            <a:xfrm>
              <a:off x="4048800" y="4326083"/>
              <a:ext cx="2931475" cy="184800"/>
              <a:chOff x="454600" y="1929796"/>
              <a:chExt cx="2931475" cy="184800"/>
            </a:xfrm>
          </p:grpSpPr>
          <p:sp>
            <p:nvSpPr>
              <p:cNvPr id="119" name="Google Shape;119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Floors swept/mopped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20" name="Google Shape;120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pic>
        <p:nvPicPr>
          <p:cNvPr id="121" name="Google Shape;121;p13"/>
          <p:cNvPicPr preferRelativeResize="0"/>
          <p:nvPr/>
        </p:nvPicPr>
        <p:blipFill>
          <a:blip r:embed="rId3">
            <a:alphaModFix amt="85000"/>
          </a:blip>
          <a:stretch>
            <a:fillRect/>
          </a:stretch>
        </p:blipFill>
        <p:spPr>
          <a:xfrm rot="707064">
            <a:off x="6579734" y="3651704"/>
            <a:ext cx="546208" cy="11528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1119866">
            <a:off x="3031896" y="8966481"/>
            <a:ext cx="546407" cy="12915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912341">
            <a:off x="6517897" y="8685053"/>
            <a:ext cx="669891" cy="16196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3"/>
          <p:cNvPicPr preferRelativeResize="0"/>
          <p:nvPr/>
        </p:nvPicPr>
        <p:blipFill>
          <a:blip r:embed="rId6">
            <a:alphaModFix amt="85000"/>
          </a:blip>
          <a:stretch>
            <a:fillRect/>
          </a:stretch>
        </p:blipFill>
        <p:spPr>
          <a:xfrm flipH="1" rot="1311261">
            <a:off x="2602191" y="4167062"/>
            <a:ext cx="489391" cy="108332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5" name="Google Shape;125;p13"/>
          <p:cNvGrpSpPr/>
          <p:nvPr/>
        </p:nvGrpSpPr>
        <p:grpSpPr>
          <a:xfrm>
            <a:off x="432279" y="5135439"/>
            <a:ext cx="3190496" cy="2344961"/>
            <a:chOff x="432279" y="1367159"/>
            <a:chExt cx="3190496" cy="2344961"/>
          </a:xfrm>
        </p:grpSpPr>
        <p:cxnSp>
          <p:nvCxnSpPr>
            <p:cNvPr id="126" name="Google Shape;126;p13"/>
            <p:cNvCxnSpPr/>
            <p:nvPr/>
          </p:nvCxnSpPr>
          <p:spPr>
            <a:xfrm>
              <a:off x="450000" y="1743425"/>
              <a:ext cx="2936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7" name="Google Shape;127;p13"/>
            <p:cNvSpPr txBox="1"/>
            <p:nvPr/>
          </p:nvSpPr>
          <p:spPr>
            <a:xfrm>
              <a:off x="432279" y="1367159"/>
              <a:ext cx="25659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100">
                  <a:solidFill>
                    <a:srgbClr val="172E46"/>
                  </a:solidFill>
                  <a:latin typeface="Righteous"/>
                  <a:ea typeface="Righteous"/>
                  <a:cs typeface="Righteous"/>
                  <a:sym typeface="Righteous"/>
                </a:rPr>
                <a:t>Bathroom:</a:t>
              </a:r>
              <a:endParaRPr sz="2100">
                <a:solidFill>
                  <a:srgbClr val="172E46"/>
                </a:solidFill>
                <a:latin typeface="Righteous"/>
                <a:ea typeface="Righteous"/>
                <a:cs typeface="Righteous"/>
                <a:sym typeface="Righteous"/>
              </a:endParaRPr>
            </a:p>
          </p:txBody>
        </p:sp>
        <p:grpSp>
          <p:nvGrpSpPr>
            <p:cNvPr id="128" name="Google Shape;128;p13"/>
            <p:cNvGrpSpPr/>
            <p:nvPr/>
          </p:nvGrpSpPr>
          <p:grpSpPr>
            <a:xfrm>
              <a:off x="454600" y="1929796"/>
              <a:ext cx="2931475" cy="184800"/>
              <a:chOff x="454600" y="1929796"/>
              <a:chExt cx="2931475" cy="184800"/>
            </a:xfrm>
          </p:grpSpPr>
          <p:sp>
            <p:nvSpPr>
              <p:cNvPr id="129" name="Google Shape;129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Toilet cleaned and disinfected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30" name="Google Shape;130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1" name="Google Shape;131;p13"/>
            <p:cNvGrpSpPr/>
            <p:nvPr/>
          </p:nvGrpSpPr>
          <p:grpSpPr>
            <a:xfrm>
              <a:off x="454600" y="2196050"/>
              <a:ext cx="2931475" cy="184800"/>
              <a:chOff x="454600" y="1929796"/>
              <a:chExt cx="2931475" cy="184800"/>
            </a:xfrm>
          </p:grpSpPr>
          <p:sp>
            <p:nvSpPr>
              <p:cNvPr id="132" name="Google Shape;132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Sink cleaned and disinfected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33" name="Google Shape;133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4" name="Google Shape;134;p13"/>
            <p:cNvGrpSpPr/>
            <p:nvPr/>
          </p:nvGrpSpPr>
          <p:grpSpPr>
            <a:xfrm>
              <a:off x="454600" y="2462295"/>
              <a:ext cx="3168175" cy="184800"/>
              <a:chOff x="454600" y="1929787"/>
              <a:chExt cx="3168175" cy="184800"/>
            </a:xfrm>
          </p:grpSpPr>
          <p:sp>
            <p:nvSpPr>
              <p:cNvPr id="135" name="Google Shape;135;p13"/>
              <p:cNvSpPr txBox="1"/>
              <p:nvPr/>
            </p:nvSpPr>
            <p:spPr>
              <a:xfrm>
                <a:off x="686675" y="1929787"/>
                <a:ext cx="29361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Shower/tub cleaned and disinfected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36" name="Google Shape;136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7" name="Google Shape;137;p13"/>
            <p:cNvGrpSpPr/>
            <p:nvPr/>
          </p:nvGrpSpPr>
          <p:grpSpPr>
            <a:xfrm>
              <a:off x="454600" y="2728558"/>
              <a:ext cx="2931475" cy="184800"/>
              <a:chOff x="454600" y="1929796"/>
              <a:chExt cx="2931475" cy="184800"/>
            </a:xfrm>
          </p:grpSpPr>
          <p:sp>
            <p:nvSpPr>
              <p:cNvPr id="138" name="Google Shape;138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Mirrors cleaned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39" name="Google Shape;139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0" name="Google Shape;140;p13"/>
            <p:cNvGrpSpPr/>
            <p:nvPr/>
          </p:nvGrpSpPr>
          <p:grpSpPr>
            <a:xfrm>
              <a:off x="454600" y="2994812"/>
              <a:ext cx="2931475" cy="184800"/>
              <a:chOff x="454600" y="1929796"/>
              <a:chExt cx="2931475" cy="184800"/>
            </a:xfrm>
          </p:grpSpPr>
          <p:sp>
            <p:nvSpPr>
              <p:cNvPr id="141" name="Google Shape;141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Floors swept/mopped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42" name="Google Shape;142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3" name="Google Shape;143;p13"/>
            <p:cNvGrpSpPr/>
            <p:nvPr/>
          </p:nvGrpSpPr>
          <p:grpSpPr>
            <a:xfrm>
              <a:off x="454600" y="3261067"/>
              <a:ext cx="2931475" cy="184800"/>
              <a:chOff x="454600" y="1929796"/>
              <a:chExt cx="2931475" cy="184800"/>
            </a:xfrm>
          </p:grpSpPr>
          <p:sp>
            <p:nvSpPr>
              <p:cNvPr id="144" name="Google Shape;144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Towels changed (if applicable)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45" name="Google Shape;145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6" name="Google Shape;146;p13"/>
            <p:cNvGrpSpPr/>
            <p:nvPr/>
          </p:nvGrpSpPr>
          <p:grpSpPr>
            <a:xfrm>
              <a:off x="454600" y="3527321"/>
              <a:ext cx="2931475" cy="184800"/>
              <a:chOff x="454600" y="1929796"/>
              <a:chExt cx="2931475" cy="184800"/>
            </a:xfrm>
          </p:grpSpPr>
          <p:sp>
            <p:nvSpPr>
              <p:cNvPr id="147" name="Google Shape;147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Trash emptied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48" name="Google Shape;148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49" name="Google Shape;149;p13"/>
          <p:cNvGrpSpPr/>
          <p:nvPr/>
        </p:nvGrpSpPr>
        <p:grpSpPr>
          <a:xfrm>
            <a:off x="432279" y="7860854"/>
            <a:ext cx="3190496" cy="2078707"/>
            <a:chOff x="432279" y="1367159"/>
            <a:chExt cx="3190496" cy="2078707"/>
          </a:xfrm>
        </p:grpSpPr>
        <p:cxnSp>
          <p:nvCxnSpPr>
            <p:cNvPr id="150" name="Google Shape;150;p13"/>
            <p:cNvCxnSpPr/>
            <p:nvPr/>
          </p:nvCxnSpPr>
          <p:spPr>
            <a:xfrm>
              <a:off x="450000" y="1743425"/>
              <a:ext cx="2936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51" name="Google Shape;151;p13"/>
            <p:cNvSpPr txBox="1"/>
            <p:nvPr/>
          </p:nvSpPr>
          <p:spPr>
            <a:xfrm>
              <a:off x="432279" y="1367159"/>
              <a:ext cx="25659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100">
                  <a:solidFill>
                    <a:srgbClr val="172E46"/>
                  </a:solidFill>
                  <a:latin typeface="Righteous"/>
                  <a:ea typeface="Righteous"/>
                  <a:cs typeface="Righteous"/>
                  <a:sym typeface="Righteous"/>
                </a:rPr>
                <a:t>Monthly/Seasonal:</a:t>
              </a:r>
              <a:endParaRPr sz="2100">
                <a:solidFill>
                  <a:srgbClr val="172E46"/>
                </a:solidFill>
                <a:latin typeface="Righteous"/>
                <a:ea typeface="Righteous"/>
                <a:cs typeface="Righteous"/>
                <a:sym typeface="Righteous"/>
              </a:endParaRPr>
            </a:p>
          </p:txBody>
        </p:sp>
        <p:grpSp>
          <p:nvGrpSpPr>
            <p:cNvPr id="152" name="Google Shape;152;p13"/>
            <p:cNvGrpSpPr/>
            <p:nvPr/>
          </p:nvGrpSpPr>
          <p:grpSpPr>
            <a:xfrm>
              <a:off x="454600" y="1929796"/>
              <a:ext cx="2931475" cy="461700"/>
              <a:chOff x="454600" y="1929796"/>
              <a:chExt cx="2931475" cy="461700"/>
            </a:xfrm>
          </p:grpSpPr>
          <p:sp>
            <p:nvSpPr>
              <p:cNvPr id="153" name="Google Shape;153;p13"/>
              <p:cNvSpPr txBox="1"/>
              <p:nvPr/>
            </p:nvSpPr>
            <p:spPr>
              <a:xfrm>
                <a:off x="686675" y="1929796"/>
                <a:ext cx="2699400" cy="46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Appliances cleaned inside 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(e.g., refrigerator, oven)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54" name="Google Shape;154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5" name="Google Shape;155;p13"/>
            <p:cNvGrpSpPr/>
            <p:nvPr/>
          </p:nvGrpSpPr>
          <p:grpSpPr>
            <a:xfrm>
              <a:off x="454600" y="2462295"/>
              <a:ext cx="3168175" cy="184800"/>
              <a:chOff x="454600" y="1929787"/>
              <a:chExt cx="3168175" cy="184800"/>
            </a:xfrm>
          </p:grpSpPr>
          <p:sp>
            <p:nvSpPr>
              <p:cNvPr id="156" name="Google Shape;156;p13"/>
              <p:cNvSpPr txBox="1"/>
              <p:nvPr/>
            </p:nvSpPr>
            <p:spPr>
              <a:xfrm>
                <a:off x="686675" y="1929787"/>
                <a:ext cx="29361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Windows c</a:t>
                </a: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leaned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57" name="Google Shape;157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8" name="Google Shape;158;p13"/>
            <p:cNvGrpSpPr/>
            <p:nvPr/>
          </p:nvGrpSpPr>
          <p:grpSpPr>
            <a:xfrm>
              <a:off x="454600" y="2728558"/>
              <a:ext cx="2931475" cy="184800"/>
              <a:chOff x="454600" y="1929796"/>
              <a:chExt cx="2931475" cy="184800"/>
            </a:xfrm>
          </p:grpSpPr>
          <p:sp>
            <p:nvSpPr>
              <p:cNvPr id="159" name="Google Shape;159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Blinds/curtains dusted off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60" name="Google Shape;160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1" name="Google Shape;161;p13"/>
            <p:cNvGrpSpPr/>
            <p:nvPr/>
          </p:nvGrpSpPr>
          <p:grpSpPr>
            <a:xfrm>
              <a:off x="454600" y="2994812"/>
              <a:ext cx="2931475" cy="184800"/>
              <a:chOff x="454600" y="1929796"/>
              <a:chExt cx="2931475" cy="184800"/>
            </a:xfrm>
          </p:grpSpPr>
          <p:sp>
            <p:nvSpPr>
              <p:cNvPr id="162" name="Google Shape;162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Carpets/rugs cleaned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63" name="Google Shape;163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4" name="Google Shape;164;p13"/>
            <p:cNvGrpSpPr/>
            <p:nvPr/>
          </p:nvGrpSpPr>
          <p:grpSpPr>
            <a:xfrm>
              <a:off x="454600" y="3261067"/>
              <a:ext cx="2931475" cy="184800"/>
              <a:chOff x="454600" y="1929796"/>
              <a:chExt cx="2931475" cy="184800"/>
            </a:xfrm>
          </p:grpSpPr>
          <p:sp>
            <p:nvSpPr>
              <p:cNvPr id="165" name="Google Shape;165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Ceiling fans cleaned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66" name="Google Shape;166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67" name="Google Shape;167;p13"/>
          <p:cNvGrpSpPr/>
          <p:nvPr/>
        </p:nvGrpSpPr>
        <p:grpSpPr>
          <a:xfrm>
            <a:off x="4040229" y="4790230"/>
            <a:ext cx="3190496" cy="2089353"/>
            <a:chOff x="432279" y="1367159"/>
            <a:chExt cx="3190496" cy="2089353"/>
          </a:xfrm>
        </p:grpSpPr>
        <p:cxnSp>
          <p:nvCxnSpPr>
            <p:cNvPr id="168" name="Google Shape;168;p13"/>
            <p:cNvCxnSpPr/>
            <p:nvPr/>
          </p:nvCxnSpPr>
          <p:spPr>
            <a:xfrm>
              <a:off x="450000" y="1743425"/>
              <a:ext cx="2936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69" name="Google Shape;169;p13"/>
            <p:cNvSpPr txBox="1"/>
            <p:nvPr/>
          </p:nvSpPr>
          <p:spPr>
            <a:xfrm>
              <a:off x="432279" y="1367159"/>
              <a:ext cx="25659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100">
                  <a:solidFill>
                    <a:srgbClr val="172E46"/>
                  </a:solidFill>
                  <a:latin typeface="Righteous"/>
                  <a:ea typeface="Righteous"/>
                  <a:cs typeface="Righteous"/>
                  <a:sym typeface="Righteous"/>
                </a:rPr>
                <a:t>General:</a:t>
              </a:r>
              <a:endParaRPr sz="2100">
                <a:solidFill>
                  <a:srgbClr val="172E46"/>
                </a:solidFill>
                <a:latin typeface="Righteous"/>
                <a:ea typeface="Righteous"/>
                <a:cs typeface="Righteous"/>
                <a:sym typeface="Righteous"/>
              </a:endParaRPr>
            </a:p>
          </p:txBody>
        </p:sp>
        <p:grpSp>
          <p:nvGrpSpPr>
            <p:cNvPr id="170" name="Google Shape;170;p13"/>
            <p:cNvGrpSpPr/>
            <p:nvPr/>
          </p:nvGrpSpPr>
          <p:grpSpPr>
            <a:xfrm>
              <a:off x="454600" y="1929796"/>
              <a:ext cx="2931475" cy="184800"/>
              <a:chOff x="454600" y="1929796"/>
              <a:chExt cx="2931475" cy="184800"/>
            </a:xfrm>
          </p:grpSpPr>
          <p:sp>
            <p:nvSpPr>
              <p:cNvPr id="171" name="Google Shape;171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Laundry done (if applicable)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72" name="Google Shape;172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3" name="Google Shape;173;p13"/>
            <p:cNvGrpSpPr/>
            <p:nvPr/>
          </p:nvGrpSpPr>
          <p:grpSpPr>
            <a:xfrm>
              <a:off x="454600" y="2196055"/>
              <a:ext cx="3168175" cy="184800"/>
              <a:chOff x="454600" y="1929800"/>
              <a:chExt cx="3168175" cy="184800"/>
            </a:xfrm>
          </p:grpSpPr>
          <p:sp>
            <p:nvSpPr>
              <p:cNvPr id="174" name="Google Shape;174;p13"/>
              <p:cNvSpPr txBox="1"/>
              <p:nvPr/>
            </p:nvSpPr>
            <p:spPr>
              <a:xfrm>
                <a:off x="686675" y="1929800"/>
                <a:ext cx="29361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Bedding changed (if applicable)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75" name="Google Shape;175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6" name="Google Shape;176;p13"/>
            <p:cNvGrpSpPr/>
            <p:nvPr/>
          </p:nvGrpSpPr>
          <p:grpSpPr>
            <a:xfrm>
              <a:off x="454600" y="2462295"/>
              <a:ext cx="3168175" cy="184800"/>
              <a:chOff x="454600" y="1929787"/>
              <a:chExt cx="3168175" cy="184800"/>
            </a:xfrm>
          </p:grpSpPr>
          <p:sp>
            <p:nvSpPr>
              <p:cNvPr id="177" name="Google Shape;177;p13"/>
              <p:cNvSpPr txBox="1"/>
              <p:nvPr/>
            </p:nvSpPr>
            <p:spPr>
              <a:xfrm>
                <a:off x="686675" y="1929787"/>
                <a:ext cx="29361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House cleaned of dust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78" name="Google Shape;178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9" name="Google Shape;179;p13"/>
            <p:cNvGrpSpPr/>
            <p:nvPr/>
          </p:nvGrpSpPr>
          <p:grpSpPr>
            <a:xfrm>
              <a:off x="454600" y="2728558"/>
              <a:ext cx="2931475" cy="184800"/>
              <a:chOff x="454600" y="1929796"/>
              <a:chExt cx="2931475" cy="184800"/>
            </a:xfrm>
          </p:grpSpPr>
          <p:sp>
            <p:nvSpPr>
              <p:cNvPr id="180" name="Google Shape;180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Surfaces decluttered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81" name="Google Shape;181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2" name="Google Shape;182;p13"/>
            <p:cNvGrpSpPr/>
            <p:nvPr/>
          </p:nvGrpSpPr>
          <p:grpSpPr>
            <a:xfrm>
              <a:off x="454600" y="2994812"/>
              <a:ext cx="2931475" cy="461700"/>
              <a:chOff x="454600" y="1929796"/>
              <a:chExt cx="2931475" cy="461700"/>
            </a:xfrm>
          </p:grpSpPr>
          <p:sp>
            <p:nvSpPr>
              <p:cNvPr id="183" name="Google Shape;183;p13"/>
              <p:cNvSpPr txBox="1"/>
              <p:nvPr/>
            </p:nvSpPr>
            <p:spPr>
              <a:xfrm>
                <a:off x="686675" y="1929796"/>
                <a:ext cx="2699400" cy="46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Air fresheners replaced 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(if applicable)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84" name="Google Shape;184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85" name="Google Shape;185;p13"/>
          <p:cNvGrpSpPr/>
          <p:nvPr/>
        </p:nvGrpSpPr>
        <p:grpSpPr>
          <a:xfrm>
            <a:off x="4040229" y="7140135"/>
            <a:ext cx="3190496" cy="1812453"/>
            <a:chOff x="432279" y="1367159"/>
            <a:chExt cx="3190496" cy="1812453"/>
          </a:xfrm>
        </p:grpSpPr>
        <p:cxnSp>
          <p:nvCxnSpPr>
            <p:cNvPr id="186" name="Google Shape;186;p13"/>
            <p:cNvCxnSpPr/>
            <p:nvPr/>
          </p:nvCxnSpPr>
          <p:spPr>
            <a:xfrm>
              <a:off x="450000" y="1743425"/>
              <a:ext cx="2936100" cy="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87" name="Google Shape;187;p13"/>
            <p:cNvSpPr txBox="1"/>
            <p:nvPr/>
          </p:nvSpPr>
          <p:spPr>
            <a:xfrm>
              <a:off x="432279" y="1367159"/>
              <a:ext cx="25659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100">
                  <a:solidFill>
                    <a:srgbClr val="172E46"/>
                  </a:solidFill>
                  <a:latin typeface="Righteous"/>
                  <a:ea typeface="Righteous"/>
                  <a:cs typeface="Righteous"/>
                  <a:sym typeface="Righteous"/>
                </a:rPr>
                <a:t>Yearly:</a:t>
              </a:r>
              <a:endParaRPr sz="2100">
                <a:solidFill>
                  <a:srgbClr val="172E46"/>
                </a:solidFill>
                <a:latin typeface="Righteous"/>
                <a:ea typeface="Righteous"/>
                <a:cs typeface="Righteous"/>
                <a:sym typeface="Righteous"/>
              </a:endParaRPr>
            </a:p>
          </p:txBody>
        </p:sp>
        <p:grpSp>
          <p:nvGrpSpPr>
            <p:cNvPr id="188" name="Google Shape;188;p13"/>
            <p:cNvGrpSpPr/>
            <p:nvPr/>
          </p:nvGrpSpPr>
          <p:grpSpPr>
            <a:xfrm>
              <a:off x="454600" y="1929796"/>
              <a:ext cx="2931475" cy="184800"/>
              <a:chOff x="454600" y="1929796"/>
              <a:chExt cx="2931475" cy="184800"/>
            </a:xfrm>
          </p:grpSpPr>
          <p:sp>
            <p:nvSpPr>
              <p:cNvPr id="189" name="Google Shape;189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Vents c</a:t>
                </a: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leaned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90" name="Google Shape;190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1" name="Google Shape;191;p13"/>
            <p:cNvGrpSpPr/>
            <p:nvPr/>
          </p:nvGrpSpPr>
          <p:grpSpPr>
            <a:xfrm>
              <a:off x="454600" y="2196055"/>
              <a:ext cx="3168175" cy="184800"/>
              <a:chOff x="454600" y="1929800"/>
              <a:chExt cx="3168175" cy="184800"/>
            </a:xfrm>
          </p:grpSpPr>
          <p:sp>
            <p:nvSpPr>
              <p:cNvPr id="192" name="Google Shape;192;p13"/>
              <p:cNvSpPr txBox="1"/>
              <p:nvPr/>
            </p:nvSpPr>
            <p:spPr>
              <a:xfrm>
                <a:off x="686675" y="1929800"/>
                <a:ext cx="29361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Upholstery/furniture deep cleaned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93" name="Google Shape;193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3"/>
            <p:cNvGrpSpPr/>
            <p:nvPr/>
          </p:nvGrpSpPr>
          <p:grpSpPr>
            <a:xfrm>
              <a:off x="454600" y="2462295"/>
              <a:ext cx="3168175" cy="461700"/>
              <a:chOff x="454600" y="1929787"/>
              <a:chExt cx="3168175" cy="461700"/>
            </a:xfrm>
          </p:grpSpPr>
          <p:sp>
            <p:nvSpPr>
              <p:cNvPr id="195" name="Google Shape;195;p13"/>
              <p:cNvSpPr txBox="1"/>
              <p:nvPr/>
            </p:nvSpPr>
            <p:spPr>
              <a:xfrm>
                <a:off x="686675" y="1929787"/>
                <a:ext cx="2936100" cy="46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Behind/under large 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appliances c</a:t>
                </a: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leaned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96" name="Google Shape;196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7" name="Google Shape;197;p13"/>
            <p:cNvGrpSpPr/>
            <p:nvPr/>
          </p:nvGrpSpPr>
          <p:grpSpPr>
            <a:xfrm>
              <a:off x="454600" y="2994812"/>
              <a:ext cx="2931475" cy="184800"/>
              <a:chOff x="454600" y="1929796"/>
              <a:chExt cx="2931475" cy="184800"/>
            </a:xfrm>
          </p:grpSpPr>
          <p:sp>
            <p:nvSpPr>
              <p:cNvPr id="198" name="Google Shape;198;p13"/>
              <p:cNvSpPr txBox="1"/>
              <p:nvPr/>
            </p:nvSpPr>
            <p:spPr>
              <a:xfrm>
                <a:off x="686675" y="1929796"/>
                <a:ext cx="26994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3B3B3B"/>
                    </a:solidFill>
                    <a:latin typeface="Comfortaa"/>
                    <a:ea typeface="Comfortaa"/>
                    <a:cs typeface="Comfortaa"/>
                    <a:sym typeface="Comfortaa"/>
                  </a:rPr>
                  <a:t>Gutters cleaned (if applicable)</a:t>
                </a:r>
                <a:endParaRPr sz="1200">
                  <a:solidFill>
                    <a:srgbClr val="3B3B3B"/>
                  </a:solidFill>
                  <a:latin typeface="Comfortaa"/>
                  <a:ea typeface="Comfortaa"/>
                  <a:cs typeface="Comfortaa"/>
                  <a:sym typeface="Comfortaa"/>
                </a:endParaRPr>
              </a:p>
            </p:txBody>
          </p:sp>
          <p:sp>
            <p:nvSpPr>
              <p:cNvPr id="199" name="Google Shape;199;p13"/>
              <p:cNvSpPr/>
              <p:nvPr/>
            </p:nvSpPr>
            <p:spPr>
              <a:xfrm>
                <a:off x="454600" y="1944646"/>
                <a:ext cx="155100" cy="155100"/>
              </a:xfrm>
              <a:prstGeom prst="rect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