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Montserrat"/>
      <p:regular r:id="rId7"/>
      <p:bold r:id="rId8"/>
      <p:italic r:id="rId9"/>
      <p:boldItalic r:id="rId10"/>
    </p:embeddedFont>
    <p:embeddedFont>
      <p:font typeface="Montserrat Medium"/>
      <p:regular r:id="rId11"/>
      <p:bold r:id="rId12"/>
      <p:italic r:id="rId13"/>
      <p:boldItalic r:id="rId14"/>
    </p:embeddedFont>
    <p:embeddedFont>
      <p:font typeface="Open Sans"/>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3">
          <p15:clr>
            <a:srgbClr val="A4A3A4"/>
          </p15:clr>
        </p15:guide>
        <p15:guide id="2" pos="340">
          <p15:clr>
            <a:srgbClr val="A4A3A4"/>
          </p15:clr>
        </p15:guide>
        <p15:guide id="3" pos="4422">
          <p15:clr>
            <a:srgbClr val="9AA0A6"/>
          </p15:clr>
        </p15:guide>
        <p15:guide id="4" orient="horz" pos="6452">
          <p15:clr>
            <a:srgbClr val="9AA0A6"/>
          </p15:clr>
        </p15:guide>
        <p15:guide id="5" pos="3175">
          <p15:clr>
            <a:srgbClr val="9AA0A6"/>
          </p15:clr>
        </p15:guide>
        <p15:guide id="6" orient="horz" pos="138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3" orient="horz"/>
        <p:guide pos="340"/>
        <p:guide pos="4422"/>
        <p:guide pos="6452" orient="horz"/>
        <p:guide pos="3175"/>
        <p:guide pos="1386"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MontserratMedium-regular.fntdata"/><Relationship Id="rId10" Type="http://schemas.openxmlformats.org/officeDocument/2006/relationships/font" Target="fonts/Montserrat-boldItalic.fntdata"/><Relationship Id="rId13" Type="http://schemas.openxmlformats.org/officeDocument/2006/relationships/font" Target="fonts/MontserratMedium-italic.fntdata"/><Relationship Id="rId12" Type="http://schemas.openxmlformats.org/officeDocument/2006/relationships/font" Target="fonts/MontserratMedium-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Montserrat-italic.fntdata"/><Relationship Id="rId15" Type="http://schemas.openxmlformats.org/officeDocument/2006/relationships/font" Target="fonts/OpenSans-regular.fntdata"/><Relationship Id="rId14" Type="http://schemas.openxmlformats.org/officeDocument/2006/relationships/font" Target="fonts/MontserratMedium-boldItalic.fntdata"/><Relationship Id="rId17" Type="http://schemas.openxmlformats.org/officeDocument/2006/relationships/font" Target="fonts/OpenSans-italic.fntdata"/><Relationship Id="rId16" Type="http://schemas.openxmlformats.org/officeDocument/2006/relationships/font" Target="fonts/OpenSans-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OpenSans-boldItalic.fntdata"/><Relationship Id="rId7" Type="http://schemas.openxmlformats.org/officeDocument/2006/relationships/font" Target="fonts/Montserrat-regular.fntdata"/><Relationship Id="rId8" Type="http://schemas.openxmlformats.org/officeDocument/2006/relationships/font" Target="fonts/Montserra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4.png"/><Relationship Id="rId11" Type="http://schemas.openxmlformats.org/officeDocument/2006/relationships/image" Target="../media/image10.png"/><Relationship Id="rId10" Type="http://schemas.openxmlformats.org/officeDocument/2006/relationships/image" Target="../media/image11.png"/><Relationship Id="rId9" Type="http://schemas.openxmlformats.org/officeDocument/2006/relationships/image" Target="../media/image9.png"/><Relationship Id="rId5" Type="http://schemas.openxmlformats.org/officeDocument/2006/relationships/image" Target="../media/image7.png"/><Relationship Id="rId6" Type="http://schemas.openxmlformats.org/officeDocument/2006/relationships/image" Target="../media/image2.png"/><Relationship Id="rId7" Type="http://schemas.openxmlformats.org/officeDocument/2006/relationships/image" Target="../media/image1.png"/><Relationship Id="rId8"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5134800" y="258400"/>
            <a:ext cx="1548000" cy="1548000"/>
          </a:xfrm>
          <a:prstGeom prst="ellipse">
            <a:avLst/>
          </a:prstGeom>
          <a:solidFill>
            <a:srgbClr val="F8E7CE">
              <a:alpha val="456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p:nvPr/>
        </p:nvSpPr>
        <p:spPr>
          <a:xfrm>
            <a:off x="4751625" y="398613"/>
            <a:ext cx="1548000" cy="1548000"/>
          </a:xfrm>
          <a:prstGeom prst="ellipse">
            <a:avLst/>
          </a:prstGeom>
          <a:solidFill>
            <a:srgbClr val="F0C9BD">
              <a:alpha val="441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p:nvPr/>
        </p:nvSpPr>
        <p:spPr>
          <a:xfrm>
            <a:off x="3952875" y="4957775"/>
            <a:ext cx="719100" cy="180000"/>
          </a:xfrm>
          <a:prstGeom prst="roundRect">
            <a:avLst>
              <a:gd fmla="val 50000" name="adj"/>
            </a:avLst>
          </a:prstGeom>
          <a:solidFill>
            <a:srgbClr val="F8E7C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nvSpPr>
        <p:spPr>
          <a:xfrm>
            <a:off x="425700" y="297600"/>
            <a:ext cx="31743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800">
                <a:solidFill>
                  <a:srgbClr val="2A2245"/>
                </a:solidFill>
                <a:latin typeface="Open Sans"/>
                <a:ea typeface="Open Sans"/>
                <a:cs typeface="Open Sans"/>
                <a:sym typeface="Open Sans"/>
              </a:rPr>
              <a:t>Personal Profile</a:t>
            </a:r>
            <a:endParaRPr b="1" sz="1800">
              <a:solidFill>
                <a:srgbClr val="2A2245"/>
              </a:solidFill>
              <a:latin typeface="Open Sans"/>
              <a:ea typeface="Open Sans"/>
              <a:cs typeface="Open Sans"/>
              <a:sym typeface="Open Sans"/>
            </a:endParaRPr>
          </a:p>
        </p:txBody>
      </p:sp>
      <p:sp>
        <p:nvSpPr>
          <p:cNvPr id="58" name="Google Shape;58;p13"/>
          <p:cNvSpPr txBox="1"/>
          <p:nvPr/>
        </p:nvSpPr>
        <p:spPr>
          <a:xfrm>
            <a:off x="425700" y="759300"/>
            <a:ext cx="4254300" cy="1132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100">
                <a:solidFill>
                  <a:srgbClr val="434343"/>
                </a:solidFill>
                <a:latin typeface="Montserrat"/>
                <a:ea typeface="Montserrat"/>
                <a:cs typeface="Montserrat"/>
                <a:sym typeface="Montserrat"/>
              </a:rPr>
              <a:t>Lorem ipsum dolor sit amet, consectetuer adipiscing elit, sed diam nonummy nibh euismod tincidunt ut laoreet dolore magna aliquam erat volutpat. Ut wisi enim ad minim veniam, quis nostrud exerci tation ullamcorper suscipit.</a:t>
            </a:r>
            <a:endParaRPr sz="1100">
              <a:solidFill>
                <a:srgbClr val="434343"/>
              </a:solidFill>
              <a:latin typeface="Montserrat"/>
              <a:ea typeface="Montserrat"/>
              <a:cs typeface="Montserrat"/>
              <a:sym typeface="Montserrat"/>
            </a:endParaRPr>
          </a:p>
        </p:txBody>
      </p:sp>
      <p:sp>
        <p:nvSpPr>
          <p:cNvPr id="59" name="Google Shape;59;p13"/>
          <p:cNvSpPr txBox="1"/>
          <p:nvPr/>
        </p:nvSpPr>
        <p:spPr>
          <a:xfrm>
            <a:off x="425700" y="1897800"/>
            <a:ext cx="31743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800">
                <a:solidFill>
                  <a:srgbClr val="2A2245"/>
                </a:solidFill>
                <a:latin typeface="Open Sans"/>
                <a:ea typeface="Open Sans"/>
                <a:cs typeface="Open Sans"/>
                <a:sym typeface="Open Sans"/>
              </a:rPr>
              <a:t>Education Highlights</a:t>
            </a:r>
            <a:endParaRPr b="1" sz="1800">
              <a:solidFill>
                <a:srgbClr val="2A2245"/>
              </a:solidFill>
              <a:latin typeface="Open Sans"/>
              <a:ea typeface="Open Sans"/>
              <a:cs typeface="Open Sans"/>
              <a:sym typeface="Open Sans"/>
            </a:endParaRPr>
          </a:p>
        </p:txBody>
      </p:sp>
      <p:sp>
        <p:nvSpPr>
          <p:cNvPr id="60" name="Google Shape;60;p13"/>
          <p:cNvSpPr txBox="1"/>
          <p:nvPr/>
        </p:nvSpPr>
        <p:spPr>
          <a:xfrm>
            <a:off x="425700" y="2359500"/>
            <a:ext cx="2429700" cy="40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a:solidFill>
                  <a:srgbClr val="2A2245"/>
                </a:solidFill>
                <a:latin typeface="Montserrat Medium"/>
                <a:ea typeface="Montserrat Medium"/>
                <a:cs typeface="Montserrat Medium"/>
                <a:sym typeface="Montserrat Medium"/>
              </a:rPr>
              <a:t>Master of Art</a:t>
            </a:r>
            <a:endParaRPr>
              <a:solidFill>
                <a:srgbClr val="2A2245"/>
              </a:solidFill>
              <a:latin typeface="Montserrat Medium"/>
              <a:ea typeface="Montserrat Medium"/>
              <a:cs typeface="Montserrat Medium"/>
              <a:sym typeface="Montserrat Medium"/>
            </a:endParaRPr>
          </a:p>
        </p:txBody>
      </p:sp>
      <p:sp>
        <p:nvSpPr>
          <p:cNvPr id="61" name="Google Shape;61;p13"/>
          <p:cNvSpPr txBox="1"/>
          <p:nvPr/>
        </p:nvSpPr>
        <p:spPr>
          <a:xfrm>
            <a:off x="718950" y="2759700"/>
            <a:ext cx="2136600" cy="323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900">
                <a:solidFill>
                  <a:srgbClr val="666666"/>
                </a:solidFill>
                <a:latin typeface="Montserrat"/>
                <a:ea typeface="Montserrat"/>
                <a:cs typeface="Montserrat"/>
                <a:sym typeface="Montserrat"/>
              </a:rPr>
              <a:t>National Institute of Technology</a:t>
            </a:r>
            <a:endParaRPr sz="900">
              <a:solidFill>
                <a:srgbClr val="666666"/>
              </a:solidFill>
              <a:latin typeface="Montserrat"/>
              <a:ea typeface="Montserrat"/>
              <a:cs typeface="Montserrat"/>
              <a:sym typeface="Montserrat"/>
            </a:endParaRPr>
          </a:p>
        </p:txBody>
      </p:sp>
      <p:pic>
        <p:nvPicPr>
          <p:cNvPr id="62" name="Google Shape;62;p13"/>
          <p:cNvPicPr preferRelativeResize="0"/>
          <p:nvPr/>
        </p:nvPicPr>
        <p:blipFill rotWithShape="1">
          <a:blip r:embed="rId3">
            <a:alphaModFix/>
          </a:blip>
          <a:srcRect b="0" l="0" r="0" t="0"/>
          <a:stretch/>
        </p:blipFill>
        <p:spPr>
          <a:xfrm>
            <a:off x="540000" y="2788913"/>
            <a:ext cx="180000" cy="180000"/>
          </a:xfrm>
          <a:prstGeom prst="rect">
            <a:avLst/>
          </a:prstGeom>
          <a:noFill/>
          <a:ln>
            <a:noFill/>
          </a:ln>
        </p:spPr>
      </p:pic>
      <p:sp>
        <p:nvSpPr>
          <p:cNvPr id="63" name="Google Shape;63;p13"/>
          <p:cNvSpPr txBox="1"/>
          <p:nvPr/>
        </p:nvSpPr>
        <p:spPr>
          <a:xfrm>
            <a:off x="3852875" y="2759700"/>
            <a:ext cx="827100" cy="323100"/>
          </a:xfrm>
          <a:prstGeom prst="rect">
            <a:avLst/>
          </a:prstGeom>
          <a:noFill/>
          <a:ln>
            <a:noFill/>
          </a:ln>
        </p:spPr>
        <p:txBody>
          <a:bodyPr anchorCtr="0" anchor="t" bIns="91425" lIns="91425" spcFirstLastPara="1" rIns="91425" wrap="square" tIns="91425">
            <a:spAutoFit/>
          </a:bodyPr>
          <a:lstStyle/>
          <a:p>
            <a:pPr indent="0" lvl="0" marL="0" rtl="0" algn="r">
              <a:lnSpc>
                <a:spcPct val="115000"/>
              </a:lnSpc>
              <a:spcBef>
                <a:spcPts val="0"/>
              </a:spcBef>
              <a:spcAft>
                <a:spcPts val="0"/>
              </a:spcAft>
              <a:buNone/>
            </a:pPr>
            <a:r>
              <a:rPr lang="ru" sz="900">
                <a:solidFill>
                  <a:srgbClr val="666666"/>
                </a:solidFill>
                <a:latin typeface="Montserrat"/>
                <a:ea typeface="Montserrat"/>
                <a:cs typeface="Montserrat"/>
                <a:sym typeface="Montserrat"/>
              </a:rPr>
              <a:t>2001- 2003</a:t>
            </a:r>
            <a:endParaRPr sz="900">
              <a:solidFill>
                <a:srgbClr val="666666"/>
              </a:solidFill>
              <a:latin typeface="Montserrat"/>
              <a:ea typeface="Montserrat"/>
              <a:cs typeface="Montserrat"/>
              <a:sym typeface="Montserrat"/>
            </a:endParaRPr>
          </a:p>
        </p:txBody>
      </p:sp>
      <p:pic>
        <p:nvPicPr>
          <p:cNvPr id="64" name="Google Shape;64;p13"/>
          <p:cNvPicPr preferRelativeResize="0"/>
          <p:nvPr/>
        </p:nvPicPr>
        <p:blipFill rotWithShape="1">
          <a:blip r:embed="rId4">
            <a:alphaModFix/>
          </a:blip>
          <a:srcRect b="0" l="0" r="0" t="0"/>
          <a:stretch/>
        </p:blipFill>
        <p:spPr>
          <a:xfrm>
            <a:off x="3718575" y="2817488"/>
            <a:ext cx="144000" cy="144000"/>
          </a:xfrm>
          <a:prstGeom prst="rect">
            <a:avLst/>
          </a:prstGeom>
          <a:noFill/>
          <a:ln>
            <a:noFill/>
          </a:ln>
        </p:spPr>
      </p:pic>
      <p:cxnSp>
        <p:nvCxnSpPr>
          <p:cNvPr id="65" name="Google Shape;65;p13"/>
          <p:cNvCxnSpPr/>
          <p:nvPr/>
        </p:nvCxnSpPr>
        <p:spPr>
          <a:xfrm>
            <a:off x="547700" y="3267075"/>
            <a:ext cx="4134000" cy="0"/>
          </a:xfrm>
          <a:prstGeom prst="straightConnector1">
            <a:avLst/>
          </a:prstGeom>
          <a:noFill/>
          <a:ln cap="flat" cmpd="sng" w="9525">
            <a:solidFill>
              <a:srgbClr val="D9D9D9"/>
            </a:solidFill>
            <a:prstDash val="solid"/>
            <a:round/>
            <a:headEnd len="med" w="med" type="none"/>
            <a:tailEnd len="med" w="med" type="none"/>
          </a:ln>
        </p:spPr>
      </p:cxnSp>
      <p:sp>
        <p:nvSpPr>
          <p:cNvPr id="66" name="Google Shape;66;p13"/>
          <p:cNvSpPr txBox="1"/>
          <p:nvPr/>
        </p:nvSpPr>
        <p:spPr>
          <a:xfrm>
            <a:off x="425700" y="3343275"/>
            <a:ext cx="4254300" cy="40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a:solidFill>
                  <a:srgbClr val="2A2245"/>
                </a:solidFill>
                <a:latin typeface="Montserrat Medium"/>
                <a:ea typeface="Montserrat Medium"/>
                <a:cs typeface="Montserrat Medium"/>
                <a:sym typeface="Montserrat Medium"/>
              </a:rPr>
              <a:t>BS in Marketing, Minor in Graphic Arts</a:t>
            </a:r>
            <a:endParaRPr>
              <a:solidFill>
                <a:srgbClr val="2A2245"/>
              </a:solidFill>
              <a:latin typeface="Montserrat Medium"/>
              <a:ea typeface="Montserrat Medium"/>
              <a:cs typeface="Montserrat Medium"/>
              <a:sym typeface="Montserrat Medium"/>
            </a:endParaRPr>
          </a:p>
        </p:txBody>
      </p:sp>
      <p:sp>
        <p:nvSpPr>
          <p:cNvPr id="67" name="Google Shape;67;p13"/>
          <p:cNvSpPr txBox="1"/>
          <p:nvPr/>
        </p:nvSpPr>
        <p:spPr>
          <a:xfrm>
            <a:off x="718950" y="3727125"/>
            <a:ext cx="2136600" cy="323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900">
                <a:solidFill>
                  <a:srgbClr val="666666"/>
                </a:solidFill>
                <a:latin typeface="Montserrat"/>
                <a:ea typeface="Montserrat"/>
                <a:cs typeface="Montserrat"/>
                <a:sym typeface="Montserrat"/>
              </a:rPr>
              <a:t>University of Southern Delawarm</a:t>
            </a:r>
            <a:endParaRPr sz="900">
              <a:solidFill>
                <a:srgbClr val="666666"/>
              </a:solidFill>
              <a:latin typeface="Montserrat"/>
              <a:ea typeface="Montserrat"/>
              <a:cs typeface="Montserrat"/>
              <a:sym typeface="Montserrat"/>
            </a:endParaRPr>
          </a:p>
        </p:txBody>
      </p:sp>
      <p:pic>
        <p:nvPicPr>
          <p:cNvPr id="68" name="Google Shape;68;p13"/>
          <p:cNvPicPr preferRelativeResize="0"/>
          <p:nvPr/>
        </p:nvPicPr>
        <p:blipFill rotWithShape="1">
          <a:blip r:embed="rId3">
            <a:alphaModFix/>
          </a:blip>
          <a:srcRect b="0" l="0" r="0" t="0"/>
          <a:stretch/>
        </p:blipFill>
        <p:spPr>
          <a:xfrm>
            <a:off x="540000" y="3765300"/>
            <a:ext cx="180000" cy="180000"/>
          </a:xfrm>
          <a:prstGeom prst="rect">
            <a:avLst/>
          </a:prstGeom>
          <a:noFill/>
          <a:ln>
            <a:noFill/>
          </a:ln>
        </p:spPr>
      </p:pic>
      <p:sp>
        <p:nvSpPr>
          <p:cNvPr id="69" name="Google Shape;69;p13"/>
          <p:cNvSpPr txBox="1"/>
          <p:nvPr/>
        </p:nvSpPr>
        <p:spPr>
          <a:xfrm>
            <a:off x="3852875" y="3727125"/>
            <a:ext cx="827100" cy="323100"/>
          </a:xfrm>
          <a:prstGeom prst="rect">
            <a:avLst/>
          </a:prstGeom>
          <a:noFill/>
          <a:ln>
            <a:noFill/>
          </a:ln>
        </p:spPr>
        <p:txBody>
          <a:bodyPr anchorCtr="0" anchor="t" bIns="91425" lIns="91425" spcFirstLastPara="1" rIns="91425" wrap="square" tIns="91425">
            <a:spAutoFit/>
          </a:bodyPr>
          <a:lstStyle/>
          <a:p>
            <a:pPr indent="0" lvl="0" marL="0" rtl="0" algn="r">
              <a:lnSpc>
                <a:spcPct val="115000"/>
              </a:lnSpc>
              <a:spcBef>
                <a:spcPts val="0"/>
              </a:spcBef>
              <a:spcAft>
                <a:spcPts val="0"/>
              </a:spcAft>
              <a:buNone/>
            </a:pPr>
            <a:r>
              <a:rPr lang="ru" sz="900">
                <a:solidFill>
                  <a:srgbClr val="666666"/>
                </a:solidFill>
                <a:latin typeface="Montserrat"/>
                <a:ea typeface="Montserrat"/>
                <a:cs typeface="Montserrat"/>
                <a:sym typeface="Montserrat"/>
              </a:rPr>
              <a:t>1997- 2001</a:t>
            </a:r>
            <a:endParaRPr sz="900">
              <a:solidFill>
                <a:srgbClr val="666666"/>
              </a:solidFill>
              <a:latin typeface="Montserrat"/>
              <a:ea typeface="Montserrat"/>
              <a:cs typeface="Montserrat"/>
              <a:sym typeface="Montserrat"/>
            </a:endParaRPr>
          </a:p>
        </p:txBody>
      </p:sp>
      <p:pic>
        <p:nvPicPr>
          <p:cNvPr id="70" name="Google Shape;70;p13"/>
          <p:cNvPicPr preferRelativeResize="0"/>
          <p:nvPr/>
        </p:nvPicPr>
        <p:blipFill rotWithShape="1">
          <a:blip r:embed="rId4">
            <a:alphaModFix/>
          </a:blip>
          <a:srcRect b="0" l="0" r="0" t="0"/>
          <a:stretch/>
        </p:blipFill>
        <p:spPr>
          <a:xfrm>
            <a:off x="3718575" y="3783300"/>
            <a:ext cx="144000" cy="144000"/>
          </a:xfrm>
          <a:prstGeom prst="rect">
            <a:avLst/>
          </a:prstGeom>
          <a:noFill/>
          <a:ln>
            <a:noFill/>
          </a:ln>
        </p:spPr>
      </p:pic>
      <p:cxnSp>
        <p:nvCxnSpPr>
          <p:cNvPr id="71" name="Google Shape;71;p13"/>
          <p:cNvCxnSpPr/>
          <p:nvPr/>
        </p:nvCxnSpPr>
        <p:spPr>
          <a:xfrm>
            <a:off x="547700" y="4232100"/>
            <a:ext cx="4134000" cy="0"/>
          </a:xfrm>
          <a:prstGeom prst="straightConnector1">
            <a:avLst/>
          </a:prstGeom>
          <a:noFill/>
          <a:ln cap="flat" cmpd="sng" w="9525">
            <a:solidFill>
              <a:srgbClr val="D9D9D9"/>
            </a:solidFill>
            <a:prstDash val="solid"/>
            <a:round/>
            <a:headEnd len="med" w="med" type="none"/>
            <a:tailEnd len="med" w="med" type="none"/>
          </a:ln>
        </p:spPr>
      </p:cxnSp>
      <p:sp>
        <p:nvSpPr>
          <p:cNvPr id="72" name="Google Shape;72;p13"/>
          <p:cNvSpPr txBox="1"/>
          <p:nvPr/>
        </p:nvSpPr>
        <p:spPr>
          <a:xfrm>
            <a:off x="425700" y="4384500"/>
            <a:ext cx="31743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800">
                <a:solidFill>
                  <a:srgbClr val="2A2245"/>
                </a:solidFill>
                <a:latin typeface="Open Sans"/>
                <a:ea typeface="Open Sans"/>
                <a:cs typeface="Open Sans"/>
                <a:sym typeface="Open Sans"/>
              </a:rPr>
              <a:t>Career History</a:t>
            </a:r>
            <a:endParaRPr b="1" sz="1800">
              <a:solidFill>
                <a:srgbClr val="2A2245"/>
              </a:solidFill>
              <a:latin typeface="Open Sans"/>
              <a:ea typeface="Open Sans"/>
              <a:cs typeface="Open Sans"/>
              <a:sym typeface="Open Sans"/>
            </a:endParaRPr>
          </a:p>
        </p:txBody>
      </p:sp>
      <p:sp>
        <p:nvSpPr>
          <p:cNvPr id="73" name="Google Shape;73;p13"/>
          <p:cNvSpPr txBox="1"/>
          <p:nvPr/>
        </p:nvSpPr>
        <p:spPr>
          <a:xfrm>
            <a:off x="425700" y="4846200"/>
            <a:ext cx="2429700" cy="40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a:solidFill>
                  <a:srgbClr val="2A2245"/>
                </a:solidFill>
                <a:latin typeface="Montserrat Medium"/>
                <a:ea typeface="Montserrat Medium"/>
                <a:cs typeface="Montserrat Medium"/>
                <a:sym typeface="Montserrat Medium"/>
              </a:rPr>
              <a:t>Senior Web Designer</a:t>
            </a:r>
            <a:endParaRPr>
              <a:solidFill>
                <a:srgbClr val="2A2245"/>
              </a:solidFill>
              <a:latin typeface="Montserrat Medium"/>
              <a:ea typeface="Montserrat Medium"/>
              <a:cs typeface="Montserrat Medium"/>
              <a:sym typeface="Montserrat Medium"/>
            </a:endParaRPr>
          </a:p>
        </p:txBody>
      </p:sp>
      <p:sp>
        <p:nvSpPr>
          <p:cNvPr id="74" name="Google Shape;74;p13"/>
          <p:cNvSpPr txBox="1"/>
          <p:nvPr/>
        </p:nvSpPr>
        <p:spPr>
          <a:xfrm>
            <a:off x="661800" y="5246400"/>
            <a:ext cx="1595700" cy="323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900">
                <a:solidFill>
                  <a:srgbClr val="666666"/>
                </a:solidFill>
                <a:latin typeface="Montserrat"/>
                <a:ea typeface="Montserrat"/>
                <a:cs typeface="Montserrat"/>
                <a:sym typeface="Montserrat"/>
              </a:rPr>
              <a:t>Mathica Designers Co.</a:t>
            </a:r>
            <a:endParaRPr sz="900">
              <a:solidFill>
                <a:srgbClr val="666666"/>
              </a:solidFill>
              <a:latin typeface="Montserrat"/>
              <a:ea typeface="Montserrat"/>
              <a:cs typeface="Montserrat"/>
              <a:sym typeface="Montserrat"/>
            </a:endParaRPr>
          </a:p>
        </p:txBody>
      </p:sp>
      <p:pic>
        <p:nvPicPr>
          <p:cNvPr id="75" name="Google Shape;75;p13"/>
          <p:cNvPicPr preferRelativeResize="0"/>
          <p:nvPr/>
        </p:nvPicPr>
        <p:blipFill rotWithShape="1">
          <a:blip r:embed="rId5">
            <a:alphaModFix/>
          </a:blip>
          <a:srcRect b="0" l="0" r="0" t="0"/>
          <a:stretch/>
        </p:blipFill>
        <p:spPr>
          <a:xfrm>
            <a:off x="511425" y="5275613"/>
            <a:ext cx="180000" cy="180000"/>
          </a:xfrm>
          <a:prstGeom prst="rect">
            <a:avLst/>
          </a:prstGeom>
          <a:noFill/>
          <a:ln>
            <a:noFill/>
          </a:ln>
        </p:spPr>
      </p:pic>
      <p:sp>
        <p:nvSpPr>
          <p:cNvPr id="76" name="Google Shape;76;p13"/>
          <p:cNvSpPr txBox="1"/>
          <p:nvPr/>
        </p:nvSpPr>
        <p:spPr>
          <a:xfrm>
            <a:off x="3633800" y="5246400"/>
            <a:ext cx="1046400" cy="323100"/>
          </a:xfrm>
          <a:prstGeom prst="rect">
            <a:avLst/>
          </a:prstGeom>
          <a:noFill/>
          <a:ln>
            <a:noFill/>
          </a:ln>
        </p:spPr>
        <p:txBody>
          <a:bodyPr anchorCtr="0" anchor="t" bIns="91425" lIns="91425" spcFirstLastPara="1" rIns="91425" wrap="square" tIns="91425">
            <a:spAutoFit/>
          </a:bodyPr>
          <a:lstStyle/>
          <a:p>
            <a:pPr indent="0" lvl="0" marL="0" rtl="0" algn="r">
              <a:lnSpc>
                <a:spcPct val="115000"/>
              </a:lnSpc>
              <a:spcBef>
                <a:spcPts val="0"/>
              </a:spcBef>
              <a:spcAft>
                <a:spcPts val="0"/>
              </a:spcAft>
              <a:buNone/>
            </a:pPr>
            <a:r>
              <a:rPr lang="ru" sz="900">
                <a:solidFill>
                  <a:srgbClr val="666666"/>
                </a:solidFill>
                <a:latin typeface="Montserrat"/>
                <a:ea typeface="Montserrat"/>
                <a:cs typeface="Montserrat"/>
                <a:sym typeface="Montserrat"/>
              </a:rPr>
              <a:t>2019 - Present</a:t>
            </a:r>
            <a:endParaRPr sz="900">
              <a:solidFill>
                <a:srgbClr val="666666"/>
              </a:solidFill>
              <a:latin typeface="Montserrat"/>
              <a:ea typeface="Montserrat"/>
              <a:cs typeface="Montserrat"/>
              <a:sym typeface="Montserrat"/>
            </a:endParaRPr>
          </a:p>
        </p:txBody>
      </p:sp>
      <p:pic>
        <p:nvPicPr>
          <p:cNvPr id="77" name="Google Shape;77;p13"/>
          <p:cNvPicPr preferRelativeResize="0"/>
          <p:nvPr/>
        </p:nvPicPr>
        <p:blipFill rotWithShape="1">
          <a:blip r:embed="rId4">
            <a:alphaModFix/>
          </a:blip>
          <a:srcRect b="0" l="0" r="0" t="0"/>
          <a:stretch/>
        </p:blipFill>
        <p:spPr>
          <a:xfrm>
            <a:off x="3570938" y="5304188"/>
            <a:ext cx="144000" cy="144000"/>
          </a:xfrm>
          <a:prstGeom prst="rect">
            <a:avLst/>
          </a:prstGeom>
          <a:noFill/>
          <a:ln>
            <a:noFill/>
          </a:ln>
        </p:spPr>
      </p:pic>
      <p:cxnSp>
        <p:nvCxnSpPr>
          <p:cNvPr id="78" name="Google Shape;78;p13"/>
          <p:cNvCxnSpPr/>
          <p:nvPr/>
        </p:nvCxnSpPr>
        <p:spPr>
          <a:xfrm>
            <a:off x="547700" y="5753775"/>
            <a:ext cx="4134000" cy="0"/>
          </a:xfrm>
          <a:prstGeom prst="straightConnector1">
            <a:avLst/>
          </a:prstGeom>
          <a:noFill/>
          <a:ln cap="flat" cmpd="sng" w="9525">
            <a:solidFill>
              <a:srgbClr val="D9D9D9"/>
            </a:solidFill>
            <a:prstDash val="solid"/>
            <a:round/>
            <a:headEnd len="med" w="med" type="none"/>
            <a:tailEnd len="med" w="med" type="none"/>
          </a:ln>
        </p:spPr>
      </p:cxnSp>
      <p:sp>
        <p:nvSpPr>
          <p:cNvPr id="79" name="Google Shape;79;p13"/>
          <p:cNvSpPr txBox="1"/>
          <p:nvPr/>
        </p:nvSpPr>
        <p:spPr>
          <a:xfrm>
            <a:off x="425700" y="5829975"/>
            <a:ext cx="2429700" cy="40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a:solidFill>
                  <a:srgbClr val="2A2245"/>
                </a:solidFill>
                <a:latin typeface="Montserrat Medium"/>
                <a:ea typeface="Montserrat Medium"/>
                <a:cs typeface="Montserrat Medium"/>
                <a:sym typeface="Montserrat Medium"/>
              </a:rPr>
              <a:t>Junior Web Designer</a:t>
            </a:r>
            <a:endParaRPr>
              <a:solidFill>
                <a:srgbClr val="2A2245"/>
              </a:solidFill>
              <a:latin typeface="Montserrat Medium"/>
              <a:ea typeface="Montserrat Medium"/>
              <a:cs typeface="Montserrat Medium"/>
              <a:sym typeface="Montserrat Medium"/>
            </a:endParaRPr>
          </a:p>
        </p:txBody>
      </p:sp>
      <p:sp>
        <p:nvSpPr>
          <p:cNvPr id="80" name="Google Shape;80;p13"/>
          <p:cNvSpPr txBox="1"/>
          <p:nvPr/>
        </p:nvSpPr>
        <p:spPr>
          <a:xfrm>
            <a:off x="661800" y="6213825"/>
            <a:ext cx="1595700" cy="323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900">
                <a:solidFill>
                  <a:srgbClr val="666666"/>
                </a:solidFill>
                <a:latin typeface="Montserrat"/>
                <a:ea typeface="Montserrat"/>
                <a:cs typeface="Montserrat"/>
                <a:sym typeface="Montserrat"/>
              </a:rPr>
              <a:t>Kyobi Graphic Sketch</a:t>
            </a:r>
            <a:endParaRPr sz="900">
              <a:solidFill>
                <a:srgbClr val="666666"/>
              </a:solidFill>
              <a:latin typeface="Montserrat"/>
              <a:ea typeface="Montserrat"/>
              <a:cs typeface="Montserrat"/>
              <a:sym typeface="Montserrat"/>
            </a:endParaRPr>
          </a:p>
        </p:txBody>
      </p:sp>
      <p:pic>
        <p:nvPicPr>
          <p:cNvPr id="81" name="Google Shape;81;p13"/>
          <p:cNvPicPr preferRelativeResize="0"/>
          <p:nvPr/>
        </p:nvPicPr>
        <p:blipFill rotWithShape="1">
          <a:blip r:embed="rId5">
            <a:alphaModFix/>
          </a:blip>
          <a:srcRect b="0" l="0" r="0" t="0"/>
          <a:stretch/>
        </p:blipFill>
        <p:spPr>
          <a:xfrm>
            <a:off x="511425" y="6252000"/>
            <a:ext cx="180000" cy="180000"/>
          </a:xfrm>
          <a:prstGeom prst="rect">
            <a:avLst/>
          </a:prstGeom>
          <a:noFill/>
          <a:ln>
            <a:noFill/>
          </a:ln>
        </p:spPr>
      </p:pic>
      <p:sp>
        <p:nvSpPr>
          <p:cNvPr id="82" name="Google Shape;82;p13"/>
          <p:cNvSpPr txBox="1"/>
          <p:nvPr/>
        </p:nvSpPr>
        <p:spPr>
          <a:xfrm>
            <a:off x="3852875" y="6213825"/>
            <a:ext cx="827100" cy="323100"/>
          </a:xfrm>
          <a:prstGeom prst="rect">
            <a:avLst/>
          </a:prstGeom>
          <a:noFill/>
          <a:ln>
            <a:noFill/>
          </a:ln>
        </p:spPr>
        <p:txBody>
          <a:bodyPr anchorCtr="0" anchor="t" bIns="91425" lIns="91425" spcFirstLastPara="1" rIns="91425" wrap="square" tIns="91425">
            <a:spAutoFit/>
          </a:bodyPr>
          <a:lstStyle/>
          <a:p>
            <a:pPr indent="0" lvl="0" marL="0" rtl="0" algn="r">
              <a:lnSpc>
                <a:spcPct val="115000"/>
              </a:lnSpc>
              <a:spcBef>
                <a:spcPts val="0"/>
              </a:spcBef>
              <a:spcAft>
                <a:spcPts val="0"/>
              </a:spcAft>
              <a:buNone/>
            </a:pPr>
            <a:r>
              <a:rPr lang="ru" sz="900">
                <a:solidFill>
                  <a:srgbClr val="666666"/>
                </a:solidFill>
                <a:latin typeface="Montserrat"/>
                <a:ea typeface="Montserrat"/>
                <a:cs typeface="Montserrat"/>
                <a:sym typeface="Montserrat"/>
              </a:rPr>
              <a:t>2017 - 2019</a:t>
            </a:r>
            <a:endParaRPr sz="900">
              <a:solidFill>
                <a:srgbClr val="666666"/>
              </a:solidFill>
              <a:latin typeface="Montserrat"/>
              <a:ea typeface="Montserrat"/>
              <a:cs typeface="Montserrat"/>
              <a:sym typeface="Montserrat"/>
            </a:endParaRPr>
          </a:p>
        </p:txBody>
      </p:sp>
      <p:pic>
        <p:nvPicPr>
          <p:cNvPr id="83" name="Google Shape;83;p13"/>
          <p:cNvPicPr preferRelativeResize="0"/>
          <p:nvPr/>
        </p:nvPicPr>
        <p:blipFill rotWithShape="1">
          <a:blip r:embed="rId4">
            <a:alphaModFix/>
          </a:blip>
          <a:srcRect b="0" l="0" r="0" t="0"/>
          <a:stretch/>
        </p:blipFill>
        <p:spPr>
          <a:xfrm>
            <a:off x="3785250" y="6270000"/>
            <a:ext cx="144000" cy="144000"/>
          </a:xfrm>
          <a:prstGeom prst="rect">
            <a:avLst/>
          </a:prstGeom>
          <a:noFill/>
          <a:ln>
            <a:noFill/>
          </a:ln>
        </p:spPr>
      </p:pic>
      <p:cxnSp>
        <p:nvCxnSpPr>
          <p:cNvPr id="84" name="Google Shape;84;p13"/>
          <p:cNvCxnSpPr/>
          <p:nvPr/>
        </p:nvCxnSpPr>
        <p:spPr>
          <a:xfrm>
            <a:off x="547700" y="6718800"/>
            <a:ext cx="4134000" cy="0"/>
          </a:xfrm>
          <a:prstGeom prst="straightConnector1">
            <a:avLst/>
          </a:prstGeom>
          <a:noFill/>
          <a:ln cap="flat" cmpd="sng" w="9525">
            <a:solidFill>
              <a:srgbClr val="D9D9D9"/>
            </a:solidFill>
            <a:prstDash val="solid"/>
            <a:round/>
            <a:headEnd len="med" w="med" type="none"/>
            <a:tailEnd len="med" w="med" type="none"/>
          </a:ln>
        </p:spPr>
      </p:cxnSp>
      <p:sp>
        <p:nvSpPr>
          <p:cNvPr id="85" name="Google Shape;85;p13"/>
          <p:cNvSpPr txBox="1"/>
          <p:nvPr/>
        </p:nvSpPr>
        <p:spPr>
          <a:xfrm>
            <a:off x="2392700" y="5246400"/>
            <a:ext cx="912600" cy="323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900">
                <a:solidFill>
                  <a:srgbClr val="666666"/>
                </a:solidFill>
                <a:latin typeface="Montserrat"/>
                <a:ea typeface="Montserrat"/>
                <a:cs typeface="Montserrat"/>
                <a:sym typeface="Montserrat"/>
              </a:rPr>
              <a:t>New York</a:t>
            </a:r>
            <a:endParaRPr sz="900">
              <a:solidFill>
                <a:srgbClr val="666666"/>
              </a:solidFill>
              <a:latin typeface="Montserrat"/>
              <a:ea typeface="Montserrat"/>
              <a:cs typeface="Montserrat"/>
              <a:sym typeface="Montserrat"/>
            </a:endParaRPr>
          </a:p>
        </p:txBody>
      </p:sp>
      <p:pic>
        <p:nvPicPr>
          <p:cNvPr id="86" name="Google Shape;86;p13"/>
          <p:cNvPicPr preferRelativeResize="0"/>
          <p:nvPr/>
        </p:nvPicPr>
        <p:blipFill rotWithShape="1">
          <a:blip r:embed="rId6">
            <a:alphaModFix/>
          </a:blip>
          <a:srcRect b="0" l="0" r="0" t="0"/>
          <a:stretch/>
        </p:blipFill>
        <p:spPr>
          <a:xfrm>
            <a:off x="2237563" y="5275613"/>
            <a:ext cx="180000" cy="180000"/>
          </a:xfrm>
          <a:prstGeom prst="rect">
            <a:avLst/>
          </a:prstGeom>
          <a:noFill/>
          <a:ln>
            <a:noFill/>
          </a:ln>
        </p:spPr>
      </p:pic>
      <p:sp>
        <p:nvSpPr>
          <p:cNvPr id="87" name="Google Shape;87;p13"/>
          <p:cNvSpPr txBox="1"/>
          <p:nvPr/>
        </p:nvSpPr>
        <p:spPr>
          <a:xfrm>
            <a:off x="3786200" y="4884750"/>
            <a:ext cx="1046400" cy="3231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ru" sz="900">
                <a:solidFill>
                  <a:srgbClr val="2A2245"/>
                </a:solidFill>
                <a:latin typeface="Montserrat Medium"/>
                <a:ea typeface="Montserrat Medium"/>
                <a:cs typeface="Montserrat Medium"/>
                <a:sym typeface="Montserrat Medium"/>
              </a:rPr>
              <a:t>Full-time</a:t>
            </a:r>
            <a:endParaRPr sz="900">
              <a:solidFill>
                <a:srgbClr val="2A2245"/>
              </a:solidFill>
              <a:latin typeface="Montserrat Medium"/>
              <a:ea typeface="Montserrat Medium"/>
              <a:cs typeface="Montserrat Medium"/>
              <a:sym typeface="Montserrat Medium"/>
            </a:endParaRPr>
          </a:p>
        </p:txBody>
      </p:sp>
      <p:sp>
        <p:nvSpPr>
          <p:cNvPr id="88" name="Google Shape;88;p13"/>
          <p:cNvSpPr txBox="1"/>
          <p:nvPr/>
        </p:nvSpPr>
        <p:spPr>
          <a:xfrm>
            <a:off x="2392700" y="6218575"/>
            <a:ext cx="912600" cy="323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900">
                <a:solidFill>
                  <a:srgbClr val="666666"/>
                </a:solidFill>
                <a:latin typeface="Montserrat"/>
                <a:ea typeface="Montserrat"/>
                <a:cs typeface="Montserrat"/>
                <a:sym typeface="Montserrat"/>
              </a:rPr>
              <a:t>Manhattan</a:t>
            </a:r>
            <a:endParaRPr sz="900">
              <a:solidFill>
                <a:srgbClr val="666666"/>
              </a:solidFill>
              <a:latin typeface="Montserrat"/>
              <a:ea typeface="Montserrat"/>
              <a:cs typeface="Montserrat"/>
              <a:sym typeface="Montserrat"/>
            </a:endParaRPr>
          </a:p>
        </p:txBody>
      </p:sp>
      <p:pic>
        <p:nvPicPr>
          <p:cNvPr id="89" name="Google Shape;89;p13"/>
          <p:cNvPicPr preferRelativeResize="0"/>
          <p:nvPr/>
        </p:nvPicPr>
        <p:blipFill rotWithShape="1">
          <a:blip r:embed="rId6">
            <a:alphaModFix/>
          </a:blip>
          <a:srcRect b="0" l="0" r="0" t="0"/>
          <a:stretch/>
        </p:blipFill>
        <p:spPr>
          <a:xfrm>
            <a:off x="2237563" y="6247788"/>
            <a:ext cx="180000" cy="180000"/>
          </a:xfrm>
          <a:prstGeom prst="rect">
            <a:avLst/>
          </a:prstGeom>
          <a:noFill/>
          <a:ln>
            <a:noFill/>
          </a:ln>
        </p:spPr>
      </p:pic>
      <p:sp>
        <p:nvSpPr>
          <p:cNvPr id="90" name="Google Shape;90;p13"/>
          <p:cNvSpPr/>
          <p:nvPr/>
        </p:nvSpPr>
        <p:spPr>
          <a:xfrm>
            <a:off x="3952875" y="5936363"/>
            <a:ext cx="719100" cy="180000"/>
          </a:xfrm>
          <a:prstGeom prst="roundRect">
            <a:avLst>
              <a:gd fmla="val 50000" name="adj"/>
            </a:avLst>
          </a:prstGeom>
          <a:solidFill>
            <a:srgbClr val="F5D9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3"/>
          <p:cNvSpPr txBox="1"/>
          <p:nvPr/>
        </p:nvSpPr>
        <p:spPr>
          <a:xfrm>
            <a:off x="3786200" y="5865263"/>
            <a:ext cx="1046400" cy="3231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ru" sz="900">
                <a:solidFill>
                  <a:srgbClr val="2A2245"/>
                </a:solidFill>
                <a:latin typeface="Montserrat Medium"/>
                <a:ea typeface="Montserrat Medium"/>
                <a:cs typeface="Montserrat Medium"/>
                <a:sym typeface="Montserrat Medium"/>
              </a:rPr>
              <a:t>Full-time</a:t>
            </a:r>
            <a:endParaRPr sz="900">
              <a:solidFill>
                <a:srgbClr val="2A2245"/>
              </a:solidFill>
              <a:latin typeface="Montserrat Medium"/>
              <a:ea typeface="Montserrat Medium"/>
              <a:cs typeface="Montserrat Medium"/>
              <a:sym typeface="Montserrat Medium"/>
            </a:endParaRPr>
          </a:p>
        </p:txBody>
      </p:sp>
      <p:sp>
        <p:nvSpPr>
          <p:cNvPr id="92" name="Google Shape;92;p13"/>
          <p:cNvSpPr txBox="1"/>
          <p:nvPr/>
        </p:nvSpPr>
        <p:spPr>
          <a:xfrm>
            <a:off x="425700" y="6871200"/>
            <a:ext cx="2429700" cy="40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a:solidFill>
                  <a:srgbClr val="2A2245"/>
                </a:solidFill>
                <a:latin typeface="Montserrat Medium"/>
                <a:ea typeface="Montserrat Medium"/>
                <a:cs typeface="Montserrat Medium"/>
                <a:sym typeface="Montserrat Medium"/>
              </a:rPr>
              <a:t>Intern Web Designer</a:t>
            </a:r>
            <a:endParaRPr>
              <a:solidFill>
                <a:srgbClr val="2A2245"/>
              </a:solidFill>
              <a:latin typeface="Montserrat Medium"/>
              <a:ea typeface="Montserrat Medium"/>
              <a:cs typeface="Montserrat Medium"/>
              <a:sym typeface="Montserrat Medium"/>
            </a:endParaRPr>
          </a:p>
        </p:txBody>
      </p:sp>
      <p:sp>
        <p:nvSpPr>
          <p:cNvPr id="93" name="Google Shape;93;p13"/>
          <p:cNvSpPr txBox="1"/>
          <p:nvPr/>
        </p:nvSpPr>
        <p:spPr>
          <a:xfrm>
            <a:off x="661800" y="7255050"/>
            <a:ext cx="1595700" cy="323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900">
                <a:solidFill>
                  <a:srgbClr val="666666"/>
                </a:solidFill>
                <a:latin typeface="Montserrat"/>
                <a:ea typeface="Montserrat"/>
                <a:cs typeface="Montserrat"/>
                <a:sym typeface="Montserrat"/>
              </a:rPr>
              <a:t>Kyobi Graphic Sketch</a:t>
            </a:r>
            <a:endParaRPr sz="900">
              <a:solidFill>
                <a:srgbClr val="666666"/>
              </a:solidFill>
              <a:latin typeface="Montserrat"/>
              <a:ea typeface="Montserrat"/>
              <a:cs typeface="Montserrat"/>
              <a:sym typeface="Montserrat"/>
            </a:endParaRPr>
          </a:p>
        </p:txBody>
      </p:sp>
      <p:pic>
        <p:nvPicPr>
          <p:cNvPr id="94" name="Google Shape;94;p13"/>
          <p:cNvPicPr preferRelativeResize="0"/>
          <p:nvPr/>
        </p:nvPicPr>
        <p:blipFill rotWithShape="1">
          <a:blip r:embed="rId5">
            <a:alphaModFix/>
          </a:blip>
          <a:srcRect b="0" l="0" r="0" t="0"/>
          <a:stretch/>
        </p:blipFill>
        <p:spPr>
          <a:xfrm>
            <a:off x="511425" y="7293225"/>
            <a:ext cx="180000" cy="180000"/>
          </a:xfrm>
          <a:prstGeom prst="rect">
            <a:avLst/>
          </a:prstGeom>
          <a:noFill/>
          <a:ln>
            <a:noFill/>
          </a:ln>
        </p:spPr>
      </p:pic>
      <p:sp>
        <p:nvSpPr>
          <p:cNvPr id="95" name="Google Shape;95;p13"/>
          <p:cNvSpPr txBox="1"/>
          <p:nvPr/>
        </p:nvSpPr>
        <p:spPr>
          <a:xfrm>
            <a:off x="3852875" y="7255050"/>
            <a:ext cx="827100" cy="323100"/>
          </a:xfrm>
          <a:prstGeom prst="rect">
            <a:avLst/>
          </a:prstGeom>
          <a:noFill/>
          <a:ln>
            <a:noFill/>
          </a:ln>
        </p:spPr>
        <p:txBody>
          <a:bodyPr anchorCtr="0" anchor="t" bIns="91425" lIns="91425" spcFirstLastPara="1" rIns="91425" wrap="square" tIns="91425">
            <a:spAutoFit/>
          </a:bodyPr>
          <a:lstStyle/>
          <a:p>
            <a:pPr indent="0" lvl="0" marL="0" rtl="0" algn="r">
              <a:lnSpc>
                <a:spcPct val="115000"/>
              </a:lnSpc>
              <a:spcBef>
                <a:spcPts val="0"/>
              </a:spcBef>
              <a:spcAft>
                <a:spcPts val="0"/>
              </a:spcAft>
              <a:buNone/>
            </a:pPr>
            <a:r>
              <a:rPr lang="ru" sz="900">
                <a:solidFill>
                  <a:srgbClr val="666666"/>
                </a:solidFill>
                <a:latin typeface="Montserrat"/>
                <a:ea typeface="Montserrat"/>
                <a:cs typeface="Montserrat"/>
                <a:sym typeface="Montserrat"/>
              </a:rPr>
              <a:t>2016 - 2017</a:t>
            </a:r>
            <a:endParaRPr sz="900">
              <a:solidFill>
                <a:srgbClr val="666666"/>
              </a:solidFill>
              <a:latin typeface="Montserrat"/>
              <a:ea typeface="Montserrat"/>
              <a:cs typeface="Montserrat"/>
              <a:sym typeface="Montserrat"/>
            </a:endParaRPr>
          </a:p>
        </p:txBody>
      </p:sp>
      <p:pic>
        <p:nvPicPr>
          <p:cNvPr id="96" name="Google Shape;96;p13"/>
          <p:cNvPicPr preferRelativeResize="0"/>
          <p:nvPr/>
        </p:nvPicPr>
        <p:blipFill rotWithShape="1">
          <a:blip r:embed="rId4">
            <a:alphaModFix/>
          </a:blip>
          <a:srcRect b="0" l="0" r="0" t="0"/>
          <a:stretch/>
        </p:blipFill>
        <p:spPr>
          <a:xfrm>
            <a:off x="3785250" y="7311225"/>
            <a:ext cx="144000" cy="144000"/>
          </a:xfrm>
          <a:prstGeom prst="rect">
            <a:avLst/>
          </a:prstGeom>
          <a:noFill/>
          <a:ln>
            <a:noFill/>
          </a:ln>
        </p:spPr>
      </p:pic>
      <p:cxnSp>
        <p:nvCxnSpPr>
          <p:cNvPr id="97" name="Google Shape;97;p13"/>
          <p:cNvCxnSpPr/>
          <p:nvPr/>
        </p:nvCxnSpPr>
        <p:spPr>
          <a:xfrm>
            <a:off x="547700" y="7760025"/>
            <a:ext cx="4134000" cy="0"/>
          </a:xfrm>
          <a:prstGeom prst="straightConnector1">
            <a:avLst/>
          </a:prstGeom>
          <a:noFill/>
          <a:ln cap="flat" cmpd="sng" w="9525">
            <a:solidFill>
              <a:srgbClr val="D9D9D9"/>
            </a:solidFill>
            <a:prstDash val="solid"/>
            <a:round/>
            <a:headEnd len="med" w="med" type="none"/>
            <a:tailEnd len="med" w="med" type="none"/>
          </a:ln>
        </p:spPr>
      </p:cxnSp>
      <p:sp>
        <p:nvSpPr>
          <p:cNvPr id="98" name="Google Shape;98;p13"/>
          <p:cNvSpPr txBox="1"/>
          <p:nvPr/>
        </p:nvSpPr>
        <p:spPr>
          <a:xfrm>
            <a:off x="2392700" y="7259800"/>
            <a:ext cx="912600" cy="323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900">
                <a:solidFill>
                  <a:srgbClr val="666666"/>
                </a:solidFill>
                <a:latin typeface="Montserrat"/>
                <a:ea typeface="Montserrat"/>
                <a:cs typeface="Montserrat"/>
                <a:sym typeface="Montserrat"/>
              </a:rPr>
              <a:t>Manhattan</a:t>
            </a:r>
            <a:endParaRPr sz="900">
              <a:solidFill>
                <a:srgbClr val="666666"/>
              </a:solidFill>
              <a:latin typeface="Montserrat"/>
              <a:ea typeface="Montserrat"/>
              <a:cs typeface="Montserrat"/>
              <a:sym typeface="Montserrat"/>
            </a:endParaRPr>
          </a:p>
        </p:txBody>
      </p:sp>
      <p:pic>
        <p:nvPicPr>
          <p:cNvPr id="99" name="Google Shape;99;p13"/>
          <p:cNvPicPr preferRelativeResize="0"/>
          <p:nvPr/>
        </p:nvPicPr>
        <p:blipFill rotWithShape="1">
          <a:blip r:embed="rId6">
            <a:alphaModFix/>
          </a:blip>
          <a:srcRect b="0" l="0" r="0" t="0"/>
          <a:stretch/>
        </p:blipFill>
        <p:spPr>
          <a:xfrm>
            <a:off x="2237563" y="7289013"/>
            <a:ext cx="180000" cy="180000"/>
          </a:xfrm>
          <a:prstGeom prst="rect">
            <a:avLst/>
          </a:prstGeom>
          <a:noFill/>
          <a:ln>
            <a:noFill/>
          </a:ln>
        </p:spPr>
      </p:pic>
      <p:sp>
        <p:nvSpPr>
          <p:cNvPr id="100" name="Google Shape;100;p13"/>
          <p:cNvSpPr/>
          <p:nvPr/>
        </p:nvSpPr>
        <p:spPr>
          <a:xfrm>
            <a:off x="3952875" y="6977588"/>
            <a:ext cx="719100" cy="180000"/>
          </a:xfrm>
          <a:prstGeom prst="roundRect">
            <a:avLst>
              <a:gd fmla="val 50000" name="adj"/>
            </a:avLst>
          </a:prstGeom>
          <a:solidFill>
            <a:srgbClr val="F0C9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3"/>
          <p:cNvSpPr txBox="1"/>
          <p:nvPr/>
        </p:nvSpPr>
        <p:spPr>
          <a:xfrm>
            <a:off x="3786200" y="6906488"/>
            <a:ext cx="1046400" cy="3231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ru" sz="900">
                <a:solidFill>
                  <a:srgbClr val="2A2245"/>
                </a:solidFill>
                <a:latin typeface="Montserrat Medium"/>
                <a:ea typeface="Montserrat Medium"/>
                <a:cs typeface="Montserrat Medium"/>
                <a:sym typeface="Montserrat Medium"/>
              </a:rPr>
              <a:t>Part-time</a:t>
            </a:r>
            <a:endParaRPr sz="900">
              <a:solidFill>
                <a:srgbClr val="2A2245"/>
              </a:solidFill>
              <a:latin typeface="Montserrat Medium"/>
              <a:ea typeface="Montserrat Medium"/>
              <a:cs typeface="Montserrat Medium"/>
              <a:sym typeface="Montserrat Medium"/>
            </a:endParaRPr>
          </a:p>
        </p:txBody>
      </p:sp>
      <p:sp>
        <p:nvSpPr>
          <p:cNvPr id="102" name="Google Shape;102;p13"/>
          <p:cNvSpPr txBox="1"/>
          <p:nvPr/>
        </p:nvSpPr>
        <p:spPr>
          <a:xfrm>
            <a:off x="425700" y="7912425"/>
            <a:ext cx="31743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800">
                <a:solidFill>
                  <a:srgbClr val="2A2245"/>
                </a:solidFill>
                <a:latin typeface="Open Sans"/>
                <a:ea typeface="Open Sans"/>
                <a:cs typeface="Open Sans"/>
                <a:sym typeface="Open Sans"/>
              </a:rPr>
              <a:t>Education Highlights</a:t>
            </a:r>
            <a:endParaRPr b="1" sz="1800">
              <a:solidFill>
                <a:srgbClr val="2A2245"/>
              </a:solidFill>
              <a:latin typeface="Open Sans"/>
              <a:ea typeface="Open Sans"/>
              <a:cs typeface="Open Sans"/>
              <a:sym typeface="Open Sans"/>
            </a:endParaRPr>
          </a:p>
        </p:txBody>
      </p:sp>
      <p:sp>
        <p:nvSpPr>
          <p:cNvPr id="103" name="Google Shape;103;p13"/>
          <p:cNvSpPr txBox="1"/>
          <p:nvPr/>
        </p:nvSpPr>
        <p:spPr>
          <a:xfrm>
            <a:off x="425700" y="8374113"/>
            <a:ext cx="2429700" cy="40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a:solidFill>
                  <a:srgbClr val="2A2245"/>
                </a:solidFill>
                <a:latin typeface="Montserrat Medium"/>
                <a:ea typeface="Montserrat Medium"/>
                <a:cs typeface="Montserrat Medium"/>
                <a:sym typeface="Montserrat Medium"/>
              </a:rPr>
              <a:t>Good Design Awards</a:t>
            </a:r>
            <a:endParaRPr>
              <a:solidFill>
                <a:srgbClr val="2A2245"/>
              </a:solidFill>
              <a:latin typeface="Montserrat Medium"/>
              <a:ea typeface="Montserrat Medium"/>
              <a:cs typeface="Montserrat Medium"/>
              <a:sym typeface="Montserrat Medium"/>
            </a:endParaRPr>
          </a:p>
        </p:txBody>
      </p:sp>
      <p:sp>
        <p:nvSpPr>
          <p:cNvPr id="104" name="Google Shape;104;p13"/>
          <p:cNvSpPr txBox="1"/>
          <p:nvPr/>
        </p:nvSpPr>
        <p:spPr>
          <a:xfrm>
            <a:off x="718950" y="8774313"/>
            <a:ext cx="2136600" cy="323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900">
                <a:solidFill>
                  <a:srgbClr val="666666"/>
                </a:solidFill>
                <a:latin typeface="Montserrat"/>
                <a:ea typeface="Montserrat"/>
                <a:cs typeface="Montserrat"/>
                <a:sym typeface="Montserrat"/>
              </a:rPr>
              <a:t>Best Web Designer</a:t>
            </a:r>
            <a:endParaRPr sz="900">
              <a:solidFill>
                <a:srgbClr val="666666"/>
              </a:solidFill>
              <a:latin typeface="Montserrat"/>
              <a:ea typeface="Montserrat"/>
              <a:cs typeface="Montserrat"/>
              <a:sym typeface="Montserrat"/>
            </a:endParaRPr>
          </a:p>
        </p:txBody>
      </p:sp>
      <p:pic>
        <p:nvPicPr>
          <p:cNvPr id="105" name="Google Shape;105;p13"/>
          <p:cNvPicPr preferRelativeResize="0"/>
          <p:nvPr/>
        </p:nvPicPr>
        <p:blipFill rotWithShape="1">
          <a:blip r:embed="rId7">
            <a:alphaModFix/>
          </a:blip>
          <a:srcRect b="0" l="0" r="0" t="0"/>
          <a:stretch/>
        </p:blipFill>
        <p:spPr>
          <a:xfrm>
            <a:off x="540000" y="8803525"/>
            <a:ext cx="180000" cy="180000"/>
          </a:xfrm>
          <a:prstGeom prst="rect">
            <a:avLst/>
          </a:prstGeom>
          <a:noFill/>
          <a:ln>
            <a:noFill/>
          </a:ln>
        </p:spPr>
      </p:pic>
      <p:sp>
        <p:nvSpPr>
          <p:cNvPr id="106" name="Google Shape;106;p13"/>
          <p:cNvSpPr txBox="1"/>
          <p:nvPr/>
        </p:nvSpPr>
        <p:spPr>
          <a:xfrm>
            <a:off x="3824300" y="8774325"/>
            <a:ext cx="855600" cy="323100"/>
          </a:xfrm>
          <a:prstGeom prst="rect">
            <a:avLst/>
          </a:prstGeom>
          <a:noFill/>
          <a:ln>
            <a:noFill/>
          </a:ln>
        </p:spPr>
        <p:txBody>
          <a:bodyPr anchorCtr="0" anchor="t" bIns="91425" lIns="91425" spcFirstLastPara="1" rIns="91425" wrap="square" tIns="91425">
            <a:spAutoFit/>
          </a:bodyPr>
          <a:lstStyle/>
          <a:p>
            <a:pPr indent="0" lvl="0" marL="0" rtl="0" algn="r">
              <a:lnSpc>
                <a:spcPct val="115000"/>
              </a:lnSpc>
              <a:spcBef>
                <a:spcPts val="0"/>
              </a:spcBef>
              <a:spcAft>
                <a:spcPts val="0"/>
              </a:spcAft>
              <a:buNone/>
            </a:pPr>
            <a:r>
              <a:rPr lang="ru" sz="900">
                <a:solidFill>
                  <a:srgbClr val="666666"/>
                </a:solidFill>
                <a:latin typeface="Montserrat"/>
                <a:ea typeface="Montserrat"/>
                <a:cs typeface="Montserrat"/>
                <a:sym typeface="Montserrat"/>
              </a:rPr>
              <a:t>2020 </a:t>
            </a:r>
            <a:r>
              <a:rPr lang="ru" sz="900">
                <a:solidFill>
                  <a:srgbClr val="666666"/>
                </a:solidFill>
                <a:latin typeface="Montserrat"/>
                <a:ea typeface="Montserrat"/>
                <a:cs typeface="Montserrat"/>
                <a:sym typeface="Montserrat"/>
              </a:rPr>
              <a:t>- </a:t>
            </a:r>
            <a:r>
              <a:rPr lang="ru" sz="900">
                <a:solidFill>
                  <a:srgbClr val="666666"/>
                </a:solidFill>
                <a:latin typeface="Montserrat"/>
                <a:ea typeface="Montserrat"/>
                <a:cs typeface="Montserrat"/>
                <a:sym typeface="Montserrat"/>
              </a:rPr>
              <a:t>2020</a:t>
            </a:r>
            <a:endParaRPr sz="900">
              <a:solidFill>
                <a:srgbClr val="666666"/>
              </a:solidFill>
              <a:latin typeface="Montserrat"/>
              <a:ea typeface="Montserrat"/>
              <a:cs typeface="Montserrat"/>
              <a:sym typeface="Montserrat"/>
            </a:endParaRPr>
          </a:p>
        </p:txBody>
      </p:sp>
      <p:pic>
        <p:nvPicPr>
          <p:cNvPr id="107" name="Google Shape;107;p13"/>
          <p:cNvPicPr preferRelativeResize="0"/>
          <p:nvPr/>
        </p:nvPicPr>
        <p:blipFill rotWithShape="1">
          <a:blip r:embed="rId4">
            <a:alphaModFix/>
          </a:blip>
          <a:srcRect b="0" l="0" r="0" t="0"/>
          <a:stretch/>
        </p:blipFill>
        <p:spPr>
          <a:xfrm>
            <a:off x="3694763" y="8832100"/>
            <a:ext cx="144000" cy="144000"/>
          </a:xfrm>
          <a:prstGeom prst="rect">
            <a:avLst/>
          </a:prstGeom>
          <a:noFill/>
          <a:ln>
            <a:noFill/>
          </a:ln>
        </p:spPr>
      </p:pic>
      <p:cxnSp>
        <p:nvCxnSpPr>
          <p:cNvPr id="108" name="Google Shape;108;p13"/>
          <p:cNvCxnSpPr/>
          <p:nvPr/>
        </p:nvCxnSpPr>
        <p:spPr>
          <a:xfrm>
            <a:off x="547700" y="9281688"/>
            <a:ext cx="4134000" cy="0"/>
          </a:xfrm>
          <a:prstGeom prst="straightConnector1">
            <a:avLst/>
          </a:prstGeom>
          <a:noFill/>
          <a:ln cap="flat" cmpd="sng" w="9525">
            <a:solidFill>
              <a:srgbClr val="D9D9D9"/>
            </a:solidFill>
            <a:prstDash val="solid"/>
            <a:round/>
            <a:headEnd len="med" w="med" type="none"/>
            <a:tailEnd len="med" w="med" type="none"/>
          </a:ln>
        </p:spPr>
      </p:cxnSp>
      <p:sp>
        <p:nvSpPr>
          <p:cNvPr id="109" name="Google Shape;109;p13"/>
          <p:cNvSpPr txBox="1"/>
          <p:nvPr/>
        </p:nvSpPr>
        <p:spPr>
          <a:xfrm>
            <a:off x="425700" y="9349388"/>
            <a:ext cx="2429700" cy="40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a:solidFill>
                  <a:srgbClr val="2A2245"/>
                </a:solidFill>
                <a:latin typeface="Montserrat Medium"/>
                <a:ea typeface="Montserrat Medium"/>
                <a:cs typeface="Montserrat Medium"/>
                <a:sym typeface="Montserrat Medium"/>
              </a:rPr>
              <a:t>A' Design Award</a:t>
            </a:r>
            <a:endParaRPr>
              <a:solidFill>
                <a:srgbClr val="2A2245"/>
              </a:solidFill>
              <a:latin typeface="Montserrat Medium"/>
              <a:ea typeface="Montserrat Medium"/>
              <a:cs typeface="Montserrat Medium"/>
              <a:sym typeface="Montserrat Medium"/>
            </a:endParaRPr>
          </a:p>
        </p:txBody>
      </p:sp>
      <p:sp>
        <p:nvSpPr>
          <p:cNvPr id="110" name="Google Shape;110;p13"/>
          <p:cNvSpPr txBox="1"/>
          <p:nvPr/>
        </p:nvSpPr>
        <p:spPr>
          <a:xfrm>
            <a:off x="718950" y="9749588"/>
            <a:ext cx="2136600" cy="323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900">
                <a:solidFill>
                  <a:srgbClr val="666666"/>
                </a:solidFill>
                <a:latin typeface="Montserrat"/>
                <a:ea typeface="Montserrat"/>
                <a:cs typeface="Montserrat"/>
                <a:sym typeface="Montserrat"/>
              </a:rPr>
              <a:t>Most Innovative Web Design</a:t>
            </a:r>
            <a:endParaRPr sz="900">
              <a:solidFill>
                <a:srgbClr val="666666"/>
              </a:solidFill>
              <a:latin typeface="Montserrat"/>
              <a:ea typeface="Montserrat"/>
              <a:cs typeface="Montserrat"/>
              <a:sym typeface="Montserrat"/>
            </a:endParaRPr>
          </a:p>
        </p:txBody>
      </p:sp>
      <p:pic>
        <p:nvPicPr>
          <p:cNvPr id="111" name="Google Shape;111;p13"/>
          <p:cNvPicPr preferRelativeResize="0"/>
          <p:nvPr/>
        </p:nvPicPr>
        <p:blipFill rotWithShape="1">
          <a:blip r:embed="rId7">
            <a:alphaModFix/>
          </a:blip>
          <a:srcRect b="0" l="0" r="0" t="0"/>
          <a:stretch/>
        </p:blipFill>
        <p:spPr>
          <a:xfrm>
            <a:off x="540000" y="9778800"/>
            <a:ext cx="180000" cy="180000"/>
          </a:xfrm>
          <a:prstGeom prst="rect">
            <a:avLst/>
          </a:prstGeom>
          <a:noFill/>
          <a:ln>
            <a:noFill/>
          </a:ln>
        </p:spPr>
      </p:pic>
      <p:sp>
        <p:nvSpPr>
          <p:cNvPr id="112" name="Google Shape;112;p13"/>
          <p:cNvSpPr txBox="1"/>
          <p:nvPr/>
        </p:nvSpPr>
        <p:spPr>
          <a:xfrm>
            <a:off x="3852875" y="9749588"/>
            <a:ext cx="827100" cy="323100"/>
          </a:xfrm>
          <a:prstGeom prst="rect">
            <a:avLst/>
          </a:prstGeom>
          <a:noFill/>
          <a:ln>
            <a:noFill/>
          </a:ln>
        </p:spPr>
        <p:txBody>
          <a:bodyPr anchorCtr="0" anchor="t" bIns="91425" lIns="91425" spcFirstLastPara="1" rIns="91425" wrap="square" tIns="91425">
            <a:spAutoFit/>
          </a:bodyPr>
          <a:lstStyle/>
          <a:p>
            <a:pPr indent="0" lvl="0" marL="0" rtl="0" algn="r">
              <a:lnSpc>
                <a:spcPct val="115000"/>
              </a:lnSpc>
              <a:spcBef>
                <a:spcPts val="0"/>
              </a:spcBef>
              <a:spcAft>
                <a:spcPts val="0"/>
              </a:spcAft>
              <a:buNone/>
            </a:pPr>
            <a:r>
              <a:rPr lang="ru" sz="900">
                <a:solidFill>
                  <a:srgbClr val="666666"/>
                </a:solidFill>
                <a:latin typeface="Montserrat"/>
                <a:ea typeface="Montserrat"/>
                <a:cs typeface="Montserrat"/>
                <a:sym typeface="Montserrat"/>
              </a:rPr>
              <a:t>2018 </a:t>
            </a:r>
            <a:r>
              <a:rPr lang="ru" sz="900">
                <a:solidFill>
                  <a:srgbClr val="666666"/>
                </a:solidFill>
                <a:latin typeface="Montserrat"/>
                <a:ea typeface="Montserrat"/>
                <a:cs typeface="Montserrat"/>
                <a:sym typeface="Montserrat"/>
              </a:rPr>
              <a:t>- </a:t>
            </a:r>
            <a:r>
              <a:rPr lang="ru" sz="900">
                <a:solidFill>
                  <a:srgbClr val="666666"/>
                </a:solidFill>
                <a:latin typeface="Montserrat"/>
                <a:ea typeface="Montserrat"/>
                <a:cs typeface="Montserrat"/>
                <a:sym typeface="Montserrat"/>
              </a:rPr>
              <a:t>2019</a:t>
            </a:r>
            <a:endParaRPr sz="900">
              <a:solidFill>
                <a:srgbClr val="666666"/>
              </a:solidFill>
              <a:latin typeface="Montserrat"/>
              <a:ea typeface="Montserrat"/>
              <a:cs typeface="Montserrat"/>
              <a:sym typeface="Montserrat"/>
            </a:endParaRPr>
          </a:p>
        </p:txBody>
      </p:sp>
      <p:pic>
        <p:nvPicPr>
          <p:cNvPr id="113" name="Google Shape;113;p13"/>
          <p:cNvPicPr preferRelativeResize="0"/>
          <p:nvPr/>
        </p:nvPicPr>
        <p:blipFill rotWithShape="1">
          <a:blip r:embed="rId4">
            <a:alphaModFix/>
          </a:blip>
          <a:srcRect b="0" l="0" r="0" t="0"/>
          <a:stretch/>
        </p:blipFill>
        <p:spPr>
          <a:xfrm>
            <a:off x="3718575" y="9807375"/>
            <a:ext cx="144000" cy="144000"/>
          </a:xfrm>
          <a:prstGeom prst="rect">
            <a:avLst/>
          </a:prstGeom>
          <a:noFill/>
          <a:ln>
            <a:noFill/>
          </a:ln>
        </p:spPr>
      </p:pic>
      <p:sp>
        <p:nvSpPr>
          <p:cNvPr id="114" name="Google Shape;114;p13"/>
          <p:cNvSpPr/>
          <p:nvPr/>
        </p:nvSpPr>
        <p:spPr>
          <a:xfrm>
            <a:off x="5231675" y="583988"/>
            <a:ext cx="1548000" cy="1548000"/>
          </a:xfrm>
          <a:prstGeom prst="ellipse">
            <a:avLst/>
          </a:prstGeom>
          <a:solidFill>
            <a:srgbClr val="F5D9C5">
              <a:alpha val="401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5" name="Google Shape;115;p13"/>
          <p:cNvPicPr preferRelativeResize="0"/>
          <p:nvPr/>
        </p:nvPicPr>
        <p:blipFill>
          <a:blip r:embed="rId8">
            <a:alphaModFix/>
          </a:blip>
          <a:stretch>
            <a:fillRect/>
          </a:stretch>
        </p:blipFill>
        <p:spPr>
          <a:xfrm>
            <a:off x="5038488" y="450150"/>
            <a:ext cx="1548000" cy="1540931"/>
          </a:xfrm>
          <a:prstGeom prst="rect">
            <a:avLst/>
          </a:prstGeom>
          <a:noFill/>
          <a:ln>
            <a:noFill/>
          </a:ln>
        </p:spPr>
      </p:pic>
      <p:sp>
        <p:nvSpPr>
          <p:cNvPr id="116" name="Google Shape;116;p13"/>
          <p:cNvSpPr txBox="1"/>
          <p:nvPr/>
        </p:nvSpPr>
        <p:spPr>
          <a:xfrm>
            <a:off x="4927850" y="2085113"/>
            <a:ext cx="2136600" cy="985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2600">
                <a:solidFill>
                  <a:srgbClr val="2A2245"/>
                </a:solidFill>
                <a:latin typeface="Open Sans"/>
                <a:ea typeface="Open Sans"/>
                <a:cs typeface="Open Sans"/>
                <a:sym typeface="Open Sans"/>
              </a:rPr>
              <a:t>Maxie</a:t>
            </a:r>
            <a:endParaRPr b="1" sz="2600">
              <a:solidFill>
                <a:srgbClr val="2A2245"/>
              </a:solidFill>
              <a:latin typeface="Open Sans"/>
              <a:ea typeface="Open Sans"/>
              <a:cs typeface="Open Sans"/>
              <a:sym typeface="Open Sans"/>
            </a:endParaRPr>
          </a:p>
          <a:p>
            <a:pPr indent="0" lvl="0" marL="0" rtl="0" algn="l">
              <a:spcBef>
                <a:spcPts val="0"/>
              </a:spcBef>
              <a:spcAft>
                <a:spcPts val="0"/>
              </a:spcAft>
              <a:buNone/>
            </a:pPr>
            <a:r>
              <a:rPr b="1" lang="ru" sz="2600">
                <a:solidFill>
                  <a:srgbClr val="2A2245"/>
                </a:solidFill>
                <a:latin typeface="Open Sans"/>
                <a:ea typeface="Open Sans"/>
                <a:cs typeface="Open Sans"/>
                <a:sym typeface="Open Sans"/>
              </a:rPr>
              <a:t>Nienow</a:t>
            </a:r>
            <a:endParaRPr b="1" sz="2600">
              <a:solidFill>
                <a:srgbClr val="2A2245"/>
              </a:solidFill>
              <a:latin typeface="Open Sans"/>
              <a:ea typeface="Open Sans"/>
              <a:cs typeface="Open Sans"/>
              <a:sym typeface="Open Sans"/>
            </a:endParaRPr>
          </a:p>
        </p:txBody>
      </p:sp>
      <p:sp>
        <p:nvSpPr>
          <p:cNvPr id="117" name="Google Shape;117;p13"/>
          <p:cNvSpPr txBox="1"/>
          <p:nvPr/>
        </p:nvSpPr>
        <p:spPr>
          <a:xfrm>
            <a:off x="4937375" y="2964863"/>
            <a:ext cx="21543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800">
                <a:solidFill>
                  <a:srgbClr val="2A2245"/>
                </a:solidFill>
                <a:latin typeface="Montserrat"/>
                <a:ea typeface="Montserrat"/>
                <a:cs typeface="Montserrat"/>
                <a:sym typeface="Montserrat"/>
              </a:rPr>
              <a:t>Web Designer</a:t>
            </a:r>
            <a:endParaRPr sz="1800">
              <a:solidFill>
                <a:srgbClr val="2A2245"/>
              </a:solidFill>
              <a:latin typeface="Montserrat"/>
              <a:ea typeface="Montserrat"/>
              <a:cs typeface="Montserrat"/>
              <a:sym typeface="Montserrat"/>
            </a:endParaRPr>
          </a:p>
        </p:txBody>
      </p:sp>
      <p:sp>
        <p:nvSpPr>
          <p:cNvPr id="118" name="Google Shape;118;p13"/>
          <p:cNvSpPr txBox="1"/>
          <p:nvPr/>
        </p:nvSpPr>
        <p:spPr>
          <a:xfrm>
            <a:off x="4937375" y="3552825"/>
            <a:ext cx="21366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800">
                <a:solidFill>
                  <a:srgbClr val="2A2245"/>
                </a:solidFill>
                <a:latin typeface="Open Sans"/>
                <a:ea typeface="Open Sans"/>
                <a:cs typeface="Open Sans"/>
                <a:sym typeface="Open Sans"/>
              </a:rPr>
              <a:t>Contact</a:t>
            </a:r>
            <a:endParaRPr b="1" sz="1800">
              <a:solidFill>
                <a:srgbClr val="2A2245"/>
              </a:solidFill>
              <a:latin typeface="Open Sans"/>
              <a:ea typeface="Open Sans"/>
              <a:cs typeface="Open Sans"/>
              <a:sym typeface="Open Sans"/>
            </a:endParaRPr>
          </a:p>
        </p:txBody>
      </p:sp>
      <p:sp>
        <p:nvSpPr>
          <p:cNvPr id="119" name="Google Shape;119;p13"/>
          <p:cNvSpPr txBox="1"/>
          <p:nvPr/>
        </p:nvSpPr>
        <p:spPr>
          <a:xfrm>
            <a:off x="5183850" y="4031025"/>
            <a:ext cx="1836300" cy="35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100">
                <a:solidFill>
                  <a:srgbClr val="666666"/>
                </a:solidFill>
                <a:latin typeface="Montserrat"/>
                <a:ea typeface="Montserrat"/>
                <a:cs typeface="Montserrat"/>
                <a:sym typeface="Montserrat"/>
              </a:rPr>
              <a:t>New York, JS.</a:t>
            </a:r>
            <a:endParaRPr sz="1100">
              <a:solidFill>
                <a:srgbClr val="666666"/>
              </a:solidFill>
              <a:latin typeface="Montserrat"/>
              <a:ea typeface="Montserrat"/>
              <a:cs typeface="Montserrat"/>
              <a:sym typeface="Montserrat"/>
            </a:endParaRPr>
          </a:p>
        </p:txBody>
      </p:sp>
      <p:pic>
        <p:nvPicPr>
          <p:cNvPr id="120" name="Google Shape;120;p13"/>
          <p:cNvPicPr preferRelativeResize="0"/>
          <p:nvPr/>
        </p:nvPicPr>
        <p:blipFill rotWithShape="1">
          <a:blip r:embed="rId6">
            <a:alphaModFix/>
          </a:blip>
          <a:srcRect b="0" l="0" r="0" t="0"/>
          <a:stretch/>
        </p:blipFill>
        <p:spPr>
          <a:xfrm>
            <a:off x="5040625" y="4136025"/>
            <a:ext cx="144000" cy="144000"/>
          </a:xfrm>
          <a:prstGeom prst="rect">
            <a:avLst/>
          </a:prstGeom>
          <a:noFill/>
          <a:ln>
            <a:noFill/>
          </a:ln>
        </p:spPr>
      </p:pic>
      <p:cxnSp>
        <p:nvCxnSpPr>
          <p:cNvPr id="121" name="Google Shape;121;p13"/>
          <p:cNvCxnSpPr/>
          <p:nvPr/>
        </p:nvCxnSpPr>
        <p:spPr>
          <a:xfrm>
            <a:off x="5038725" y="4403850"/>
            <a:ext cx="1981200" cy="0"/>
          </a:xfrm>
          <a:prstGeom prst="straightConnector1">
            <a:avLst/>
          </a:prstGeom>
          <a:noFill/>
          <a:ln cap="flat" cmpd="sng" w="9525">
            <a:solidFill>
              <a:srgbClr val="D9D9D9"/>
            </a:solidFill>
            <a:prstDash val="solid"/>
            <a:round/>
            <a:headEnd len="med" w="med" type="none"/>
            <a:tailEnd len="med" w="med" type="none"/>
          </a:ln>
        </p:spPr>
      </p:cxnSp>
      <p:sp>
        <p:nvSpPr>
          <p:cNvPr id="122" name="Google Shape;122;p13"/>
          <p:cNvSpPr txBox="1"/>
          <p:nvPr/>
        </p:nvSpPr>
        <p:spPr>
          <a:xfrm>
            <a:off x="5183850" y="4480050"/>
            <a:ext cx="1836300" cy="35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100">
                <a:solidFill>
                  <a:srgbClr val="666666"/>
                </a:solidFill>
                <a:latin typeface="Montserrat"/>
                <a:ea typeface="Montserrat"/>
                <a:cs typeface="Montserrat"/>
                <a:sym typeface="Montserrat"/>
              </a:rPr>
              <a:t>(123) 456-7890</a:t>
            </a:r>
            <a:endParaRPr sz="1100">
              <a:solidFill>
                <a:srgbClr val="666666"/>
              </a:solidFill>
              <a:latin typeface="Montserrat"/>
              <a:ea typeface="Montserrat"/>
              <a:cs typeface="Montserrat"/>
              <a:sym typeface="Montserrat"/>
            </a:endParaRPr>
          </a:p>
        </p:txBody>
      </p:sp>
      <p:pic>
        <p:nvPicPr>
          <p:cNvPr id="123" name="Google Shape;123;p13"/>
          <p:cNvPicPr preferRelativeResize="0"/>
          <p:nvPr/>
        </p:nvPicPr>
        <p:blipFill rotWithShape="1">
          <a:blip r:embed="rId9">
            <a:alphaModFix/>
          </a:blip>
          <a:srcRect b="0" l="0" r="0" t="0"/>
          <a:stretch/>
        </p:blipFill>
        <p:spPr>
          <a:xfrm>
            <a:off x="5040625" y="4585050"/>
            <a:ext cx="144000" cy="144000"/>
          </a:xfrm>
          <a:prstGeom prst="rect">
            <a:avLst/>
          </a:prstGeom>
          <a:noFill/>
          <a:ln>
            <a:noFill/>
          </a:ln>
        </p:spPr>
      </p:pic>
      <p:cxnSp>
        <p:nvCxnSpPr>
          <p:cNvPr id="124" name="Google Shape;124;p13"/>
          <p:cNvCxnSpPr/>
          <p:nvPr/>
        </p:nvCxnSpPr>
        <p:spPr>
          <a:xfrm>
            <a:off x="5038725" y="4852875"/>
            <a:ext cx="1981200" cy="0"/>
          </a:xfrm>
          <a:prstGeom prst="straightConnector1">
            <a:avLst/>
          </a:prstGeom>
          <a:noFill/>
          <a:ln cap="flat" cmpd="sng" w="9525">
            <a:solidFill>
              <a:srgbClr val="D9D9D9"/>
            </a:solidFill>
            <a:prstDash val="solid"/>
            <a:round/>
            <a:headEnd len="med" w="med" type="none"/>
            <a:tailEnd len="med" w="med" type="none"/>
          </a:ln>
        </p:spPr>
      </p:cxnSp>
      <p:sp>
        <p:nvSpPr>
          <p:cNvPr id="125" name="Google Shape;125;p13"/>
          <p:cNvSpPr txBox="1"/>
          <p:nvPr/>
        </p:nvSpPr>
        <p:spPr>
          <a:xfrm>
            <a:off x="5183850" y="4929075"/>
            <a:ext cx="1836300" cy="35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100">
                <a:solidFill>
                  <a:srgbClr val="666666"/>
                </a:solidFill>
                <a:latin typeface="Montserrat"/>
                <a:ea typeface="Montserrat"/>
                <a:cs typeface="Montserrat"/>
                <a:sym typeface="Montserrat"/>
              </a:rPr>
              <a:t>mail@domain.ltd</a:t>
            </a:r>
            <a:endParaRPr sz="1100">
              <a:solidFill>
                <a:srgbClr val="666666"/>
              </a:solidFill>
              <a:latin typeface="Montserrat"/>
              <a:ea typeface="Montserrat"/>
              <a:cs typeface="Montserrat"/>
              <a:sym typeface="Montserrat"/>
            </a:endParaRPr>
          </a:p>
        </p:txBody>
      </p:sp>
      <p:pic>
        <p:nvPicPr>
          <p:cNvPr id="126" name="Google Shape;126;p13"/>
          <p:cNvPicPr preferRelativeResize="0"/>
          <p:nvPr/>
        </p:nvPicPr>
        <p:blipFill rotWithShape="1">
          <a:blip r:embed="rId10">
            <a:alphaModFix/>
          </a:blip>
          <a:srcRect b="0" l="0" r="0" t="0"/>
          <a:stretch/>
        </p:blipFill>
        <p:spPr>
          <a:xfrm>
            <a:off x="5040625" y="5034075"/>
            <a:ext cx="144000" cy="144000"/>
          </a:xfrm>
          <a:prstGeom prst="rect">
            <a:avLst/>
          </a:prstGeom>
          <a:noFill/>
          <a:ln>
            <a:noFill/>
          </a:ln>
        </p:spPr>
      </p:pic>
      <p:cxnSp>
        <p:nvCxnSpPr>
          <p:cNvPr id="127" name="Google Shape;127;p13"/>
          <p:cNvCxnSpPr/>
          <p:nvPr/>
        </p:nvCxnSpPr>
        <p:spPr>
          <a:xfrm>
            <a:off x="5038725" y="5301900"/>
            <a:ext cx="1981200" cy="0"/>
          </a:xfrm>
          <a:prstGeom prst="straightConnector1">
            <a:avLst/>
          </a:prstGeom>
          <a:noFill/>
          <a:ln cap="flat" cmpd="sng" w="9525">
            <a:solidFill>
              <a:srgbClr val="D9D9D9"/>
            </a:solidFill>
            <a:prstDash val="solid"/>
            <a:round/>
            <a:headEnd len="med" w="med" type="none"/>
            <a:tailEnd len="med" w="med" type="none"/>
          </a:ln>
        </p:spPr>
      </p:cxnSp>
      <p:sp>
        <p:nvSpPr>
          <p:cNvPr id="128" name="Google Shape;128;p13"/>
          <p:cNvSpPr txBox="1"/>
          <p:nvPr/>
        </p:nvSpPr>
        <p:spPr>
          <a:xfrm>
            <a:off x="5183850" y="5378100"/>
            <a:ext cx="1836300" cy="35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100">
                <a:solidFill>
                  <a:srgbClr val="666666"/>
                </a:solidFill>
                <a:latin typeface="Montserrat"/>
                <a:ea typeface="Montserrat"/>
                <a:cs typeface="Montserrat"/>
                <a:sym typeface="Montserrat"/>
              </a:rPr>
              <a:t>domain.ltd</a:t>
            </a:r>
            <a:endParaRPr sz="1100">
              <a:solidFill>
                <a:srgbClr val="666666"/>
              </a:solidFill>
              <a:latin typeface="Montserrat"/>
              <a:ea typeface="Montserrat"/>
              <a:cs typeface="Montserrat"/>
              <a:sym typeface="Montserrat"/>
            </a:endParaRPr>
          </a:p>
        </p:txBody>
      </p:sp>
      <p:pic>
        <p:nvPicPr>
          <p:cNvPr id="129" name="Google Shape;129;p13"/>
          <p:cNvPicPr preferRelativeResize="0"/>
          <p:nvPr/>
        </p:nvPicPr>
        <p:blipFill rotWithShape="1">
          <a:blip r:embed="rId11">
            <a:alphaModFix/>
          </a:blip>
          <a:srcRect b="0" l="0" r="0" t="0"/>
          <a:stretch/>
        </p:blipFill>
        <p:spPr>
          <a:xfrm>
            <a:off x="5040625" y="5483100"/>
            <a:ext cx="144000" cy="144000"/>
          </a:xfrm>
          <a:prstGeom prst="rect">
            <a:avLst/>
          </a:prstGeom>
          <a:noFill/>
          <a:ln>
            <a:noFill/>
          </a:ln>
        </p:spPr>
      </p:pic>
      <p:cxnSp>
        <p:nvCxnSpPr>
          <p:cNvPr id="130" name="Google Shape;130;p13"/>
          <p:cNvCxnSpPr/>
          <p:nvPr/>
        </p:nvCxnSpPr>
        <p:spPr>
          <a:xfrm>
            <a:off x="5038725" y="5750925"/>
            <a:ext cx="1981200" cy="0"/>
          </a:xfrm>
          <a:prstGeom prst="straightConnector1">
            <a:avLst/>
          </a:prstGeom>
          <a:noFill/>
          <a:ln cap="flat" cmpd="sng" w="9525">
            <a:solidFill>
              <a:srgbClr val="D9D9D9"/>
            </a:solidFill>
            <a:prstDash val="solid"/>
            <a:round/>
            <a:headEnd len="med" w="med" type="none"/>
            <a:tailEnd len="med" w="med" type="none"/>
          </a:ln>
        </p:spPr>
      </p:cxnSp>
      <p:sp>
        <p:nvSpPr>
          <p:cNvPr id="131" name="Google Shape;131;p13"/>
          <p:cNvSpPr txBox="1"/>
          <p:nvPr/>
        </p:nvSpPr>
        <p:spPr>
          <a:xfrm>
            <a:off x="4937375" y="5874750"/>
            <a:ext cx="21366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800">
                <a:solidFill>
                  <a:srgbClr val="2A2245"/>
                </a:solidFill>
                <a:latin typeface="Open Sans"/>
                <a:ea typeface="Open Sans"/>
                <a:cs typeface="Open Sans"/>
                <a:sym typeface="Open Sans"/>
              </a:rPr>
              <a:t>Skills</a:t>
            </a:r>
            <a:endParaRPr b="1" sz="1800">
              <a:solidFill>
                <a:srgbClr val="2A2245"/>
              </a:solidFill>
              <a:latin typeface="Open Sans"/>
              <a:ea typeface="Open Sans"/>
              <a:cs typeface="Open Sans"/>
              <a:sym typeface="Open Sans"/>
            </a:endParaRPr>
          </a:p>
        </p:txBody>
      </p:sp>
      <p:sp>
        <p:nvSpPr>
          <p:cNvPr id="132" name="Google Shape;132;p13"/>
          <p:cNvSpPr txBox="1"/>
          <p:nvPr/>
        </p:nvSpPr>
        <p:spPr>
          <a:xfrm>
            <a:off x="4937375" y="6342825"/>
            <a:ext cx="2429700" cy="40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a:solidFill>
                  <a:srgbClr val="2A2245"/>
                </a:solidFill>
                <a:latin typeface="Montserrat Medium"/>
                <a:ea typeface="Montserrat Medium"/>
                <a:cs typeface="Montserrat Medium"/>
                <a:sym typeface="Montserrat Medium"/>
              </a:rPr>
              <a:t>Print</a:t>
            </a:r>
            <a:endParaRPr>
              <a:solidFill>
                <a:srgbClr val="2A2245"/>
              </a:solidFill>
              <a:latin typeface="Montserrat Medium"/>
              <a:ea typeface="Montserrat Medium"/>
              <a:cs typeface="Montserrat Medium"/>
              <a:sym typeface="Montserrat Medium"/>
            </a:endParaRPr>
          </a:p>
        </p:txBody>
      </p:sp>
      <p:sp>
        <p:nvSpPr>
          <p:cNvPr id="133" name="Google Shape;133;p13"/>
          <p:cNvSpPr txBox="1"/>
          <p:nvPr/>
        </p:nvSpPr>
        <p:spPr>
          <a:xfrm>
            <a:off x="4937375" y="6749400"/>
            <a:ext cx="20700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100">
                <a:solidFill>
                  <a:srgbClr val="666666"/>
                </a:solidFill>
                <a:latin typeface="Montserrat"/>
                <a:ea typeface="Montserrat"/>
                <a:cs typeface="Montserrat"/>
                <a:sym typeface="Montserrat"/>
              </a:rPr>
              <a:t>Brochures &amp; Newsletters</a:t>
            </a:r>
            <a:endParaRPr sz="1100">
              <a:solidFill>
                <a:srgbClr val="666666"/>
              </a:solidFill>
              <a:latin typeface="Montserrat"/>
              <a:ea typeface="Montserrat"/>
              <a:cs typeface="Montserrat"/>
              <a:sym typeface="Montserrat"/>
            </a:endParaRPr>
          </a:p>
        </p:txBody>
      </p:sp>
      <p:grpSp>
        <p:nvGrpSpPr>
          <p:cNvPr id="134" name="Google Shape;134;p13"/>
          <p:cNvGrpSpPr/>
          <p:nvPr/>
        </p:nvGrpSpPr>
        <p:grpSpPr>
          <a:xfrm>
            <a:off x="5048250" y="7048500"/>
            <a:ext cx="1981200" cy="90600"/>
            <a:chOff x="5048250" y="7048500"/>
            <a:chExt cx="1981200" cy="90600"/>
          </a:xfrm>
        </p:grpSpPr>
        <p:sp>
          <p:nvSpPr>
            <p:cNvPr id="135" name="Google Shape;135;p13"/>
            <p:cNvSpPr/>
            <p:nvPr/>
          </p:nvSpPr>
          <p:spPr>
            <a:xfrm>
              <a:off x="5048250" y="7067550"/>
              <a:ext cx="1981200" cy="52500"/>
            </a:xfrm>
            <a:prstGeom prst="roundRect">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3"/>
            <p:cNvSpPr/>
            <p:nvPr/>
          </p:nvSpPr>
          <p:spPr>
            <a:xfrm>
              <a:off x="5048250" y="7048500"/>
              <a:ext cx="1826400" cy="90600"/>
            </a:xfrm>
            <a:prstGeom prst="roundRect">
              <a:avLst>
                <a:gd fmla="val 50000" name="adj"/>
              </a:avLst>
            </a:prstGeom>
            <a:gradFill>
              <a:gsLst>
                <a:gs pos="0">
                  <a:srgbClr val="F8E7CE"/>
                </a:gs>
                <a:gs pos="100000">
                  <a:srgbClr val="E6BFB3"/>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7" name="Google Shape;137;p13"/>
          <p:cNvSpPr txBox="1"/>
          <p:nvPr/>
        </p:nvSpPr>
        <p:spPr>
          <a:xfrm>
            <a:off x="4937375" y="7215300"/>
            <a:ext cx="20700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100">
                <a:solidFill>
                  <a:srgbClr val="666666"/>
                </a:solidFill>
                <a:latin typeface="Montserrat"/>
                <a:ea typeface="Montserrat"/>
                <a:cs typeface="Montserrat"/>
                <a:sym typeface="Montserrat"/>
              </a:rPr>
              <a:t>Logos &amp; Business Cards</a:t>
            </a:r>
            <a:endParaRPr sz="1100">
              <a:solidFill>
                <a:srgbClr val="666666"/>
              </a:solidFill>
              <a:latin typeface="Montserrat"/>
              <a:ea typeface="Montserrat"/>
              <a:cs typeface="Montserrat"/>
              <a:sym typeface="Montserrat"/>
            </a:endParaRPr>
          </a:p>
        </p:txBody>
      </p:sp>
      <p:grpSp>
        <p:nvGrpSpPr>
          <p:cNvPr id="138" name="Google Shape;138;p13"/>
          <p:cNvGrpSpPr/>
          <p:nvPr/>
        </p:nvGrpSpPr>
        <p:grpSpPr>
          <a:xfrm>
            <a:off x="5048250" y="7514400"/>
            <a:ext cx="1981200" cy="90600"/>
            <a:chOff x="5048250" y="7514400"/>
            <a:chExt cx="1981200" cy="90600"/>
          </a:xfrm>
        </p:grpSpPr>
        <p:sp>
          <p:nvSpPr>
            <p:cNvPr id="139" name="Google Shape;139;p13"/>
            <p:cNvSpPr/>
            <p:nvPr/>
          </p:nvSpPr>
          <p:spPr>
            <a:xfrm>
              <a:off x="5048250" y="7533450"/>
              <a:ext cx="1981200" cy="52500"/>
            </a:xfrm>
            <a:prstGeom prst="roundRect">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3"/>
            <p:cNvSpPr/>
            <p:nvPr/>
          </p:nvSpPr>
          <p:spPr>
            <a:xfrm>
              <a:off x="5048250" y="7514400"/>
              <a:ext cx="1505100" cy="90600"/>
            </a:xfrm>
            <a:prstGeom prst="roundRect">
              <a:avLst>
                <a:gd fmla="val 50000" name="adj"/>
              </a:avLst>
            </a:prstGeom>
            <a:gradFill>
              <a:gsLst>
                <a:gs pos="0">
                  <a:srgbClr val="F8E7CE"/>
                </a:gs>
                <a:gs pos="100000">
                  <a:srgbClr val="E6BFB3"/>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1" name="Google Shape;141;p13"/>
          <p:cNvSpPr txBox="1"/>
          <p:nvPr/>
        </p:nvSpPr>
        <p:spPr>
          <a:xfrm>
            <a:off x="4937375" y="7681200"/>
            <a:ext cx="20700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100">
                <a:solidFill>
                  <a:srgbClr val="666666"/>
                </a:solidFill>
                <a:latin typeface="Montserrat"/>
                <a:ea typeface="Montserrat"/>
                <a:cs typeface="Montserrat"/>
                <a:sym typeface="Montserrat"/>
              </a:rPr>
              <a:t>Posters &amp; Post Cards</a:t>
            </a:r>
            <a:endParaRPr sz="1100">
              <a:solidFill>
                <a:srgbClr val="666666"/>
              </a:solidFill>
              <a:latin typeface="Montserrat"/>
              <a:ea typeface="Montserrat"/>
              <a:cs typeface="Montserrat"/>
              <a:sym typeface="Montserrat"/>
            </a:endParaRPr>
          </a:p>
        </p:txBody>
      </p:sp>
      <p:grpSp>
        <p:nvGrpSpPr>
          <p:cNvPr id="142" name="Google Shape;142;p13"/>
          <p:cNvGrpSpPr/>
          <p:nvPr/>
        </p:nvGrpSpPr>
        <p:grpSpPr>
          <a:xfrm>
            <a:off x="5048250" y="7980300"/>
            <a:ext cx="1981200" cy="90600"/>
            <a:chOff x="5048250" y="7980300"/>
            <a:chExt cx="1981200" cy="90600"/>
          </a:xfrm>
        </p:grpSpPr>
        <p:sp>
          <p:nvSpPr>
            <p:cNvPr id="143" name="Google Shape;143;p13"/>
            <p:cNvSpPr/>
            <p:nvPr/>
          </p:nvSpPr>
          <p:spPr>
            <a:xfrm>
              <a:off x="5048250" y="7999350"/>
              <a:ext cx="1981200" cy="52500"/>
            </a:xfrm>
            <a:prstGeom prst="roundRect">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3"/>
            <p:cNvSpPr/>
            <p:nvPr/>
          </p:nvSpPr>
          <p:spPr>
            <a:xfrm>
              <a:off x="5048250" y="7980300"/>
              <a:ext cx="1721100" cy="90600"/>
            </a:xfrm>
            <a:prstGeom prst="roundRect">
              <a:avLst>
                <a:gd fmla="val 50000" name="adj"/>
              </a:avLst>
            </a:prstGeom>
            <a:gradFill>
              <a:gsLst>
                <a:gs pos="0">
                  <a:srgbClr val="F8E7CE"/>
                </a:gs>
                <a:gs pos="100000">
                  <a:srgbClr val="E6BFB3"/>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cxnSp>
        <p:nvCxnSpPr>
          <p:cNvPr id="145" name="Google Shape;145;p13"/>
          <p:cNvCxnSpPr/>
          <p:nvPr/>
        </p:nvCxnSpPr>
        <p:spPr>
          <a:xfrm>
            <a:off x="5038725" y="8307450"/>
            <a:ext cx="1981200" cy="0"/>
          </a:xfrm>
          <a:prstGeom prst="straightConnector1">
            <a:avLst/>
          </a:prstGeom>
          <a:noFill/>
          <a:ln cap="flat" cmpd="sng" w="9525">
            <a:solidFill>
              <a:srgbClr val="D9D9D9"/>
            </a:solidFill>
            <a:prstDash val="solid"/>
            <a:round/>
            <a:headEnd len="med" w="med" type="none"/>
            <a:tailEnd len="med" w="med" type="none"/>
          </a:ln>
        </p:spPr>
      </p:cxnSp>
      <p:sp>
        <p:nvSpPr>
          <p:cNvPr id="146" name="Google Shape;146;p13"/>
          <p:cNvSpPr txBox="1"/>
          <p:nvPr/>
        </p:nvSpPr>
        <p:spPr>
          <a:xfrm>
            <a:off x="4937375" y="8383650"/>
            <a:ext cx="2429700" cy="40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a:solidFill>
                  <a:srgbClr val="2A2245"/>
                </a:solidFill>
                <a:latin typeface="Montserrat Medium"/>
                <a:ea typeface="Montserrat Medium"/>
                <a:cs typeface="Montserrat Medium"/>
                <a:sym typeface="Montserrat Medium"/>
              </a:rPr>
              <a:t>Web &amp; Multimedia</a:t>
            </a:r>
            <a:endParaRPr>
              <a:solidFill>
                <a:srgbClr val="2A2245"/>
              </a:solidFill>
              <a:latin typeface="Montserrat Medium"/>
              <a:ea typeface="Montserrat Medium"/>
              <a:cs typeface="Montserrat Medium"/>
              <a:sym typeface="Montserrat Medium"/>
            </a:endParaRPr>
          </a:p>
        </p:txBody>
      </p:sp>
      <p:sp>
        <p:nvSpPr>
          <p:cNvPr id="147" name="Google Shape;147;p13"/>
          <p:cNvSpPr txBox="1"/>
          <p:nvPr/>
        </p:nvSpPr>
        <p:spPr>
          <a:xfrm>
            <a:off x="4937375" y="8790225"/>
            <a:ext cx="20700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100">
                <a:solidFill>
                  <a:srgbClr val="666666"/>
                </a:solidFill>
                <a:latin typeface="Montserrat"/>
                <a:ea typeface="Montserrat"/>
                <a:cs typeface="Montserrat"/>
                <a:sym typeface="Montserrat"/>
              </a:rPr>
              <a:t>Website Design</a:t>
            </a:r>
            <a:endParaRPr sz="1100">
              <a:solidFill>
                <a:srgbClr val="666666"/>
              </a:solidFill>
              <a:latin typeface="Montserrat"/>
              <a:ea typeface="Montserrat"/>
              <a:cs typeface="Montserrat"/>
              <a:sym typeface="Montserrat"/>
            </a:endParaRPr>
          </a:p>
        </p:txBody>
      </p:sp>
      <p:grpSp>
        <p:nvGrpSpPr>
          <p:cNvPr id="148" name="Google Shape;148;p13"/>
          <p:cNvGrpSpPr/>
          <p:nvPr/>
        </p:nvGrpSpPr>
        <p:grpSpPr>
          <a:xfrm>
            <a:off x="5048250" y="9089325"/>
            <a:ext cx="1981200" cy="90600"/>
            <a:chOff x="5048250" y="9089325"/>
            <a:chExt cx="1981200" cy="90600"/>
          </a:xfrm>
        </p:grpSpPr>
        <p:sp>
          <p:nvSpPr>
            <p:cNvPr id="149" name="Google Shape;149;p13"/>
            <p:cNvSpPr/>
            <p:nvPr/>
          </p:nvSpPr>
          <p:spPr>
            <a:xfrm>
              <a:off x="5048250" y="9108375"/>
              <a:ext cx="1981200" cy="52500"/>
            </a:xfrm>
            <a:prstGeom prst="roundRect">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3"/>
            <p:cNvSpPr/>
            <p:nvPr/>
          </p:nvSpPr>
          <p:spPr>
            <a:xfrm>
              <a:off x="5048250" y="9089325"/>
              <a:ext cx="1762200" cy="90600"/>
            </a:xfrm>
            <a:prstGeom prst="roundRect">
              <a:avLst>
                <a:gd fmla="val 50000" name="adj"/>
              </a:avLst>
            </a:prstGeom>
            <a:gradFill>
              <a:gsLst>
                <a:gs pos="0">
                  <a:srgbClr val="F8E7CE"/>
                </a:gs>
                <a:gs pos="100000">
                  <a:srgbClr val="E6BFB3"/>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1" name="Google Shape;151;p13"/>
          <p:cNvSpPr txBox="1"/>
          <p:nvPr/>
        </p:nvSpPr>
        <p:spPr>
          <a:xfrm>
            <a:off x="4937375" y="9256125"/>
            <a:ext cx="20700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100">
                <a:solidFill>
                  <a:srgbClr val="666666"/>
                </a:solidFill>
                <a:latin typeface="Montserrat"/>
                <a:ea typeface="Montserrat"/>
                <a:cs typeface="Montserrat"/>
                <a:sym typeface="Montserrat"/>
              </a:rPr>
              <a:t>Video Editing</a:t>
            </a:r>
            <a:endParaRPr sz="1100">
              <a:solidFill>
                <a:srgbClr val="666666"/>
              </a:solidFill>
              <a:latin typeface="Montserrat"/>
              <a:ea typeface="Montserrat"/>
              <a:cs typeface="Montserrat"/>
              <a:sym typeface="Montserrat"/>
            </a:endParaRPr>
          </a:p>
        </p:txBody>
      </p:sp>
      <p:grpSp>
        <p:nvGrpSpPr>
          <p:cNvPr id="152" name="Google Shape;152;p13"/>
          <p:cNvGrpSpPr/>
          <p:nvPr/>
        </p:nvGrpSpPr>
        <p:grpSpPr>
          <a:xfrm>
            <a:off x="5048250" y="9555225"/>
            <a:ext cx="1981200" cy="90600"/>
            <a:chOff x="5048250" y="9555225"/>
            <a:chExt cx="1981200" cy="90600"/>
          </a:xfrm>
        </p:grpSpPr>
        <p:sp>
          <p:nvSpPr>
            <p:cNvPr id="153" name="Google Shape;153;p13"/>
            <p:cNvSpPr/>
            <p:nvPr/>
          </p:nvSpPr>
          <p:spPr>
            <a:xfrm>
              <a:off x="5048250" y="9574275"/>
              <a:ext cx="1981200" cy="52500"/>
            </a:xfrm>
            <a:prstGeom prst="roundRect">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3"/>
            <p:cNvSpPr/>
            <p:nvPr/>
          </p:nvSpPr>
          <p:spPr>
            <a:xfrm>
              <a:off x="5048250" y="9555225"/>
              <a:ext cx="1366800" cy="90600"/>
            </a:xfrm>
            <a:prstGeom prst="roundRect">
              <a:avLst>
                <a:gd fmla="val 50000" name="adj"/>
              </a:avLst>
            </a:prstGeom>
            <a:gradFill>
              <a:gsLst>
                <a:gs pos="0">
                  <a:srgbClr val="F8E7CE"/>
                </a:gs>
                <a:gs pos="100000">
                  <a:srgbClr val="E6BFB3"/>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5" name="Google Shape;155;p13"/>
          <p:cNvSpPr txBox="1"/>
          <p:nvPr/>
        </p:nvSpPr>
        <p:spPr>
          <a:xfrm>
            <a:off x="4937375" y="9722025"/>
            <a:ext cx="20700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100">
                <a:solidFill>
                  <a:srgbClr val="666666"/>
                </a:solidFill>
                <a:latin typeface="Montserrat"/>
                <a:ea typeface="Montserrat"/>
                <a:cs typeface="Montserrat"/>
                <a:sym typeface="Montserrat"/>
              </a:rPr>
              <a:t>Mobile App Design</a:t>
            </a:r>
            <a:endParaRPr sz="1100">
              <a:solidFill>
                <a:srgbClr val="666666"/>
              </a:solidFill>
              <a:latin typeface="Montserrat"/>
              <a:ea typeface="Montserrat"/>
              <a:cs typeface="Montserrat"/>
              <a:sym typeface="Montserrat"/>
            </a:endParaRPr>
          </a:p>
        </p:txBody>
      </p:sp>
      <p:grpSp>
        <p:nvGrpSpPr>
          <p:cNvPr id="156" name="Google Shape;156;p13"/>
          <p:cNvGrpSpPr/>
          <p:nvPr/>
        </p:nvGrpSpPr>
        <p:grpSpPr>
          <a:xfrm>
            <a:off x="5048250" y="10021125"/>
            <a:ext cx="1981200" cy="90600"/>
            <a:chOff x="5048250" y="10021125"/>
            <a:chExt cx="1981200" cy="90600"/>
          </a:xfrm>
        </p:grpSpPr>
        <p:sp>
          <p:nvSpPr>
            <p:cNvPr id="157" name="Google Shape;157;p13"/>
            <p:cNvSpPr/>
            <p:nvPr/>
          </p:nvSpPr>
          <p:spPr>
            <a:xfrm>
              <a:off x="5048250" y="10040175"/>
              <a:ext cx="1981200" cy="52500"/>
            </a:xfrm>
            <a:prstGeom prst="roundRect">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3"/>
            <p:cNvSpPr/>
            <p:nvPr/>
          </p:nvSpPr>
          <p:spPr>
            <a:xfrm>
              <a:off x="5048250" y="10021125"/>
              <a:ext cx="1466700" cy="90600"/>
            </a:xfrm>
            <a:prstGeom prst="roundRect">
              <a:avLst>
                <a:gd fmla="val 50000" name="adj"/>
              </a:avLst>
            </a:prstGeom>
            <a:gradFill>
              <a:gsLst>
                <a:gs pos="0">
                  <a:srgbClr val="F8E7CE"/>
                </a:gs>
                <a:gs pos="100000">
                  <a:srgbClr val="E6BFB3"/>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