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Poppins Light"/>
      <p:regular r:id="rId11"/>
      <p:bold r:id="rId12"/>
      <p:italic r:id="rId13"/>
      <p:boldItalic r:id="rId14"/>
    </p:embeddedFont>
    <p:embeddedFont>
      <p:font typeface="Poppins Medium"/>
      <p:regular r:id="rId15"/>
      <p:bold r:id="rId16"/>
      <p:italic r:id="rId17"/>
      <p:boldItalic r:id="rId18"/>
    </p:embeddedFont>
    <p:embeddedFont>
      <p:font typeface="Poppins SemiBold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5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bold.fntdata"/><Relationship Id="rId11" Type="http://schemas.openxmlformats.org/officeDocument/2006/relationships/font" Target="fonts/PoppinsLight-regular.fntdata"/><Relationship Id="rId22" Type="http://schemas.openxmlformats.org/officeDocument/2006/relationships/font" Target="fonts/PoppinsSemiBold-boldItalic.fntdata"/><Relationship Id="rId10" Type="http://schemas.openxmlformats.org/officeDocument/2006/relationships/font" Target="fonts/Poppins-boldItalic.fntdata"/><Relationship Id="rId21" Type="http://schemas.openxmlformats.org/officeDocument/2006/relationships/font" Target="fonts/PoppinsSemiBold-italic.fntdata"/><Relationship Id="rId13" Type="http://schemas.openxmlformats.org/officeDocument/2006/relationships/font" Target="fonts/PoppinsLight-italic.fntdata"/><Relationship Id="rId24" Type="http://schemas.openxmlformats.org/officeDocument/2006/relationships/font" Target="fonts/Oswald-bold.fntdata"/><Relationship Id="rId12" Type="http://schemas.openxmlformats.org/officeDocument/2006/relationships/font" Target="fonts/PoppinsLight-bold.fntdata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5" Type="http://schemas.openxmlformats.org/officeDocument/2006/relationships/font" Target="fonts/PoppinsMedium-regular.fntdata"/><Relationship Id="rId14" Type="http://schemas.openxmlformats.org/officeDocument/2006/relationships/font" Target="fonts/PoppinsLight-boldItalic.fntdata"/><Relationship Id="rId17" Type="http://schemas.openxmlformats.org/officeDocument/2006/relationships/font" Target="fonts/PoppinsMedium-italic.fntdata"/><Relationship Id="rId16" Type="http://schemas.openxmlformats.org/officeDocument/2006/relationships/font" Target="fonts/PoppinsMedium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oppinsSemiBold-regular.fntdata"/><Relationship Id="rId6" Type="http://schemas.openxmlformats.org/officeDocument/2006/relationships/slide" Target="slides/slide1.xml"/><Relationship Id="rId18" Type="http://schemas.openxmlformats.org/officeDocument/2006/relationships/font" Target="fonts/PoppinsMedium-boldItalic.fntdata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0" y="1518900"/>
            <a:ext cx="7568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5" name="Google Shape;55;p13"/>
          <p:cNvGrpSpPr/>
          <p:nvPr/>
        </p:nvGrpSpPr>
        <p:grpSpPr>
          <a:xfrm>
            <a:off x="559076" y="490175"/>
            <a:ext cx="6404925" cy="569400"/>
            <a:chOff x="559076" y="490175"/>
            <a:chExt cx="6404925" cy="56940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559076" y="490175"/>
              <a:ext cx="3764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700">
                  <a:solidFill>
                    <a:schemeClr val="dk1"/>
                  </a:solidFill>
                  <a:latin typeface="Oswald"/>
                  <a:ea typeface="Oswald"/>
                  <a:cs typeface="Oswald"/>
                  <a:sym typeface="Oswald"/>
                </a:rPr>
                <a:t>SOPHIA BENNETT</a:t>
              </a:r>
              <a:endParaRPr sz="3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4513600" y="739802"/>
              <a:ext cx="2450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Marketing Manager</a:t>
              </a:r>
              <a:endPara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545938" y="1881492"/>
            <a:ext cx="6384021" cy="1068459"/>
            <a:chOff x="545938" y="1881492"/>
            <a:chExt cx="6384021" cy="1068459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545938" y="1881492"/>
              <a:ext cx="3764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PROFESSIONAL SUMMARY</a:t>
              </a:r>
              <a:endParaRPr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545958" y="2229651"/>
              <a:ext cx="6384000" cy="72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Dynamic and creative professional with over five years of experience in digital marketing and content strategy. Adept at managing multi-channel marketing campaigns, driving engagement, and boosting brand visibility through innovative solutions. Excellent communicator with strong project management skills, proven leadership abilities, and a passion for delivering results in fast-paced environments.</a:t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1" name="Google Shape;61;p13"/>
          <p:cNvGrpSpPr/>
          <p:nvPr/>
        </p:nvGrpSpPr>
        <p:grpSpPr>
          <a:xfrm>
            <a:off x="0" y="3360400"/>
            <a:ext cx="7568100" cy="7328700"/>
            <a:chOff x="0" y="3360400"/>
            <a:chExt cx="7568100" cy="7328700"/>
          </a:xfrm>
        </p:grpSpPr>
        <p:cxnSp>
          <p:nvCxnSpPr>
            <p:cNvPr id="62" name="Google Shape;62;p13"/>
            <p:cNvCxnSpPr/>
            <p:nvPr/>
          </p:nvCxnSpPr>
          <p:spPr>
            <a:xfrm>
              <a:off x="0" y="3364775"/>
              <a:ext cx="75681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2733431" y="3360400"/>
              <a:ext cx="0" cy="73287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4" name="Google Shape;64;p13"/>
          <p:cNvGrpSpPr/>
          <p:nvPr/>
        </p:nvGrpSpPr>
        <p:grpSpPr>
          <a:xfrm>
            <a:off x="559075" y="3789780"/>
            <a:ext cx="2028600" cy="2043603"/>
            <a:chOff x="559075" y="3789780"/>
            <a:chExt cx="2028600" cy="2043603"/>
          </a:xfrm>
        </p:grpSpPr>
        <p:grpSp>
          <p:nvGrpSpPr>
            <p:cNvPr id="65" name="Google Shape;65;p13"/>
            <p:cNvGrpSpPr/>
            <p:nvPr/>
          </p:nvGrpSpPr>
          <p:grpSpPr>
            <a:xfrm>
              <a:off x="559075" y="3789780"/>
              <a:ext cx="2028600" cy="327003"/>
              <a:chOff x="586625" y="3789780"/>
              <a:chExt cx="2028600" cy="327003"/>
            </a:xfrm>
          </p:grpSpPr>
          <p:grpSp>
            <p:nvGrpSpPr>
              <p:cNvPr id="66" name="Google Shape;66;p13"/>
              <p:cNvGrpSpPr/>
              <p:nvPr/>
            </p:nvGrpSpPr>
            <p:grpSpPr>
              <a:xfrm>
                <a:off x="907325" y="3789780"/>
                <a:ext cx="1707900" cy="327003"/>
                <a:chOff x="907325" y="3789780"/>
                <a:chExt cx="1707900" cy="327003"/>
              </a:xfrm>
            </p:grpSpPr>
            <p:sp>
              <p:nvSpPr>
                <p:cNvPr id="67" name="Google Shape;67;p13"/>
                <p:cNvSpPr txBox="1"/>
                <p:nvPr/>
              </p:nvSpPr>
              <p:spPr>
                <a:xfrm>
                  <a:off x="907325" y="3789780"/>
                  <a:ext cx="17079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 Medium"/>
                      <a:ea typeface="Poppins Medium"/>
                      <a:cs typeface="Poppins Medium"/>
                      <a:sym typeface="Poppins Medium"/>
                    </a:rPr>
                    <a:t>Address</a:t>
                  </a:r>
                  <a:endParaRPr sz="900">
                    <a:solidFill>
                      <a:schemeClr val="dk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endParaRPr>
                </a:p>
              </p:txBody>
            </p:sp>
            <p:sp>
              <p:nvSpPr>
                <p:cNvPr id="68" name="Google Shape;68;p13"/>
                <p:cNvSpPr txBox="1"/>
                <p:nvPr/>
              </p:nvSpPr>
              <p:spPr>
                <a:xfrm>
                  <a:off x="907325" y="3978183"/>
                  <a:ext cx="17079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1234 Elm Street, Cityville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grpSp>
            <p:nvGrpSpPr>
              <p:cNvPr id="69" name="Google Shape;69;p13"/>
              <p:cNvGrpSpPr/>
              <p:nvPr/>
            </p:nvGrpSpPr>
            <p:grpSpPr>
              <a:xfrm>
                <a:off x="586625" y="3852031"/>
                <a:ext cx="202500" cy="202500"/>
                <a:chOff x="586625" y="3867550"/>
                <a:chExt cx="202500" cy="202500"/>
              </a:xfrm>
            </p:grpSpPr>
            <p:sp>
              <p:nvSpPr>
                <p:cNvPr id="70" name="Google Shape;70;p13"/>
                <p:cNvSpPr/>
                <p:nvPr/>
              </p:nvSpPr>
              <p:spPr>
                <a:xfrm>
                  <a:off x="586625" y="3867550"/>
                  <a:ext cx="202500" cy="2025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71" name="Google Shape;71;p13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637900" y="3901550"/>
                  <a:ext cx="99975" cy="1344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2" name="Google Shape;72;p13"/>
            <p:cNvGrpSpPr/>
            <p:nvPr/>
          </p:nvGrpSpPr>
          <p:grpSpPr>
            <a:xfrm>
              <a:off x="559075" y="4361980"/>
              <a:ext cx="2028600" cy="327003"/>
              <a:chOff x="586625" y="4361980"/>
              <a:chExt cx="2028600" cy="327003"/>
            </a:xfrm>
          </p:grpSpPr>
          <p:grpSp>
            <p:nvGrpSpPr>
              <p:cNvPr id="73" name="Google Shape;73;p13"/>
              <p:cNvGrpSpPr/>
              <p:nvPr/>
            </p:nvGrpSpPr>
            <p:grpSpPr>
              <a:xfrm>
                <a:off x="907325" y="4361980"/>
                <a:ext cx="1707900" cy="327003"/>
                <a:chOff x="907325" y="3789780"/>
                <a:chExt cx="1707900" cy="327003"/>
              </a:xfrm>
            </p:grpSpPr>
            <p:sp>
              <p:nvSpPr>
                <p:cNvPr id="74" name="Google Shape;74;p13"/>
                <p:cNvSpPr txBox="1"/>
                <p:nvPr/>
              </p:nvSpPr>
              <p:spPr>
                <a:xfrm>
                  <a:off x="907325" y="3789780"/>
                  <a:ext cx="17079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 Medium"/>
                      <a:ea typeface="Poppins Medium"/>
                      <a:cs typeface="Poppins Medium"/>
                      <a:sym typeface="Poppins Medium"/>
                    </a:rPr>
                    <a:t>Phone</a:t>
                  </a:r>
                  <a:endParaRPr sz="900">
                    <a:solidFill>
                      <a:schemeClr val="dk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endParaRPr>
                </a:p>
              </p:txBody>
            </p:sp>
            <p:sp>
              <p:nvSpPr>
                <p:cNvPr id="75" name="Google Shape;75;p13"/>
                <p:cNvSpPr txBox="1"/>
                <p:nvPr/>
              </p:nvSpPr>
              <p:spPr>
                <a:xfrm>
                  <a:off x="907325" y="3978183"/>
                  <a:ext cx="17079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(</a:t>
                  </a: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555</a:t>
                  </a: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) 123-4567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grpSp>
            <p:nvGrpSpPr>
              <p:cNvPr id="76" name="Google Shape;76;p13"/>
              <p:cNvGrpSpPr/>
              <p:nvPr/>
            </p:nvGrpSpPr>
            <p:grpSpPr>
              <a:xfrm>
                <a:off x="586625" y="4424231"/>
                <a:ext cx="202500" cy="202500"/>
                <a:chOff x="586625" y="4439750"/>
                <a:chExt cx="202500" cy="202500"/>
              </a:xfrm>
            </p:grpSpPr>
            <p:sp>
              <p:nvSpPr>
                <p:cNvPr id="77" name="Google Shape;77;p13"/>
                <p:cNvSpPr/>
                <p:nvPr/>
              </p:nvSpPr>
              <p:spPr>
                <a:xfrm>
                  <a:off x="586625" y="4439750"/>
                  <a:ext cx="202500" cy="2025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78" name="Google Shape;78;p13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22549" y="4481274"/>
                  <a:ext cx="130650" cy="1194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9" name="Google Shape;79;p13"/>
            <p:cNvGrpSpPr/>
            <p:nvPr/>
          </p:nvGrpSpPr>
          <p:grpSpPr>
            <a:xfrm>
              <a:off x="559075" y="5506380"/>
              <a:ext cx="2028600" cy="327003"/>
              <a:chOff x="586625" y="5506380"/>
              <a:chExt cx="2028600" cy="327003"/>
            </a:xfrm>
          </p:grpSpPr>
          <p:grpSp>
            <p:nvGrpSpPr>
              <p:cNvPr id="80" name="Google Shape;80;p13"/>
              <p:cNvGrpSpPr/>
              <p:nvPr/>
            </p:nvGrpSpPr>
            <p:grpSpPr>
              <a:xfrm>
                <a:off x="907325" y="5506380"/>
                <a:ext cx="1707900" cy="327003"/>
                <a:chOff x="907325" y="3789780"/>
                <a:chExt cx="1707900" cy="327003"/>
              </a:xfrm>
            </p:grpSpPr>
            <p:sp>
              <p:nvSpPr>
                <p:cNvPr id="81" name="Google Shape;81;p13"/>
                <p:cNvSpPr txBox="1"/>
                <p:nvPr/>
              </p:nvSpPr>
              <p:spPr>
                <a:xfrm>
                  <a:off x="907325" y="3789780"/>
                  <a:ext cx="17079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 Medium"/>
                      <a:ea typeface="Poppins Medium"/>
                      <a:cs typeface="Poppins Medium"/>
                      <a:sym typeface="Poppins Medium"/>
                    </a:rPr>
                    <a:t>LinkedIn</a:t>
                  </a:r>
                  <a:endParaRPr sz="900">
                    <a:solidFill>
                      <a:schemeClr val="dk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endParaRPr>
                </a:p>
              </p:txBody>
            </p:sp>
            <p:sp>
              <p:nvSpPr>
                <p:cNvPr id="82" name="Google Shape;82;p13"/>
                <p:cNvSpPr txBox="1"/>
                <p:nvPr/>
              </p:nvSpPr>
              <p:spPr>
                <a:xfrm>
                  <a:off x="907325" y="3978183"/>
                  <a:ext cx="17079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linkedin.com/in/sopbennett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grpSp>
            <p:nvGrpSpPr>
              <p:cNvPr id="83" name="Google Shape;83;p13"/>
              <p:cNvGrpSpPr/>
              <p:nvPr/>
            </p:nvGrpSpPr>
            <p:grpSpPr>
              <a:xfrm>
                <a:off x="586625" y="5568631"/>
                <a:ext cx="202500" cy="202500"/>
                <a:chOff x="586625" y="5584150"/>
                <a:chExt cx="202500" cy="202500"/>
              </a:xfrm>
            </p:grpSpPr>
            <p:sp>
              <p:nvSpPr>
                <p:cNvPr id="84" name="Google Shape;84;p13"/>
                <p:cNvSpPr/>
                <p:nvPr/>
              </p:nvSpPr>
              <p:spPr>
                <a:xfrm>
                  <a:off x="586625" y="5584150"/>
                  <a:ext cx="202500" cy="2025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85" name="Google Shape;85;p13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632373" y="5629898"/>
                  <a:ext cx="111025" cy="1110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86" name="Google Shape;86;p13"/>
            <p:cNvGrpSpPr/>
            <p:nvPr/>
          </p:nvGrpSpPr>
          <p:grpSpPr>
            <a:xfrm>
              <a:off x="559075" y="4934180"/>
              <a:ext cx="2028600" cy="327003"/>
              <a:chOff x="586625" y="4934180"/>
              <a:chExt cx="2028600" cy="327003"/>
            </a:xfrm>
          </p:grpSpPr>
          <p:grpSp>
            <p:nvGrpSpPr>
              <p:cNvPr id="87" name="Google Shape;87;p13"/>
              <p:cNvGrpSpPr/>
              <p:nvPr/>
            </p:nvGrpSpPr>
            <p:grpSpPr>
              <a:xfrm>
                <a:off x="907325" y="4934180"/>
                <a:ext cx="1707900" cy="327003"/>
                <a:chOff x="907325" y="3789780"/>
                <a:chExt cx="1707900" cy="327003"/>
              </a:xfrm>
            </p:grpSpPr>
            <p:sp>
              <p:nvSpPr>
                <p:cNvPr id="88" name="Google Shape;88;p13"/>
                <p:cNvSpPr txBox="1"/>
                <p:nvPr/>
              </p:nvSpPr>
              <p:spPr>
                <a:xfrm>
                  <a:off x="907325" y="3789780"/>
                  <a:ext cx="17079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 Medium"/>
                      <a:ea typeface="Poppins Medium"/>
                      <a:cs typeface="Poppins Medium"/>
                      <a:sym typeface="Poppins Medium"/>
                    </a:rPr>
                    <a:t>Email</a:t>
                  </a:r>
                  <a:endParaRPr sz="900">
                    <a:solidFill>
                      <a:schemeClr val="dk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endParaRPr>
                </a:p>
              </p:txBody>
            </p:sp>
            <p:sp>
              <p:nvSpPr>
                <p:cNvPr id="89" name="Google Shape;89;p13"/>
                <p:cNvSpPr txBox="1"/>
                <p:nvPr/>
              </p:nvSpPr>
              <p:spPr>
                <a:xfrm>
                  <a:off x="907325" y="3978183"/>
                  <a:ext cx="1707900" cy="13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sbennett@email.com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</p:grpSp>
          <p:grpSp>
            <p:nvGrpSpPr>
              <p:cNvPr id="90" name="Google Shape;90;p13"/>
              <p:cNvGrpSpPr/>
              <p:nvPr/>
            </p:nvGrpSpPr>
            <p:grpSpPr>
              <a:xfrm>
                <a:off x="586625" y="4996431"/>
                <a:ext cx="202500" cy="202500"/>
                <a:chOff x="586625" y="5011950"/>
                <a:chExt cx="202500" cy="202500"/>
              </a:xfrm>
            </p:grpSpPr>
            <p:sp>
              <p:nvSpPr>
                <p:cNvPr id="91" name="Google Shape;91;p13"/>
                <p:cNvSpPr/>
                <p:nvPr/>
              </p:nvSpPr>
              <p:spPr>
                <a:xfrm>
                  <a:off x="586625" y="5011950"/>
                  <a:ext cx="202500" cy="2025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92" name="Google Shape;92;p13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622027" y="5069298"/>
                  <a:ext cx="131675" cy="87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93" name="Google Shape;93;p13"/>
          <p:cNvGrpSpPr/>
          <p:nvPr/>
        </p:nvGrpSpPr>
        <p:grpSpPr>
          <a:xfrm>
            <a:off x="3199900" y="3747075"/>
            <a:ext cx="4006600" cy="6604400"/>
            <a:chOff x="3199900" y="3747075"/>
            <a:chExt cx="4006600" cy="6604400"/>
          </a:xfrm>
        </p:grpSpPr>
        <p:sp>
          <p:nvSpPr>
            <p:cNvPr id="94" name="Google Shape;94;p13"/>
            <p:cNvSpPr txBox="1"/>
            <p:nvPr/>
          </p:nvSpPr>
          <p:spPr>
            <a:xfrm>
              <a:off x="3199900" y="3747075"/>
              <a:ext cx="3730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PROFESSIONAL EXPERIENCE</a:t>
              </a:r>
              <a:endParaRPr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grpSp>
          <p:nvGrpSpPr>
            <p:cNvPr id="95" name="Google Shape;95;p13"/>
            <p:cNvGrpSpPr/>
            <p:nvPr/>
          </p:nvGrpSpPr>
          <p:grpSpPr>
            <a:xfrm>
              <a:off x="3199900" y="4109400"/>
              <a:ext cx="4006600" cy="2817325"/>
              <a:chOff x="3199900" y="4109400"/>
              <a:chExt cx="4006600" cy="2817325"/>
            </a:xfrm>
          </p:grpSpPr>
          <p:sp>
            <p:nvSpPr>
              <p:cNvPr id="96" name="Google Shape;96;p13"/>
              <p:cNvSpPr txBox="1"/>
              <p:nvPr/>
            </p:nvSpPr>
            <p:spPr>
              <a:xfrm>
                <a:off x="3199900" y="4109400"/>
                <a:ext cx="24504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chemeClr val="dk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Marketing Manager</a:t>
                </a:r>
                <a:endParaRPr sz="9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97" name="Google Shape;97;p13"/>
              <p:cNvSpPr txBox="1"/>
              <p:nvPr/>
            </p:nvSpPr>
            <p:spPr>
              <a:xfrm>
                <a:off x="3199900" y="4494125"/>
                <a:ext cx="2229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Bright Ideas Media, Cityville </a:t>
                </a:r>
                <a:endParaRPr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8" name="Google Shape;98;p13"/>
              <p:cNvSpPr txBox="1"/>
              <p:nvPr/>
            </p:nvSpPr>
            <p:spPr>
              <a:xfrm>
                <a:off x="5515775" y="4494125"/>
                <a:ext cx="1527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chemeClr val="dk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June 2021 – Present</a:t>
                </a:r>
                <a:endParaRPr sz="9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grpSp>
            <p:nvGrpSpPr>
              <p:cNvPr id="99" name="Google Shape;99;p13"/>
              <p:cNvGrpSpPr/>
              <p:nvPr/>
            </p:nvGrpSpPr>
            <p:grpSpPr>
              <a:xfrm>
                <a:off x="3199900" y="4878850"/>
                <a:ext cx="4006600" cy="526500"/>
                <a:chOff x="3199900" y="4878850"/>
                <a:chExt cx="4006600" cy="526500"/>
              </a:xfrm>
            </p:grpSpPr>
            <p:sp>
              <p:nvSpPr>
                <p:cNvPr id="100" name="Google Shape;100;p13"/>
                <p:cNvSpPr txBox="1"/>
                <p:nvPr/>
              </p:nvSpPr>
              <p:spPr>
                <a:xfrm>
                  <a:off x="3476300" y="4878850"/>
                  <a:ext cx="3730200" cy="526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Led a cross-functional team in developing and executing 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digital marketing strategies that increased website traffic by    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40% and social media engagement by 60% within a year.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1" name="Google Shape;101;p13"/>
                <p:cNvSpPr/>
                <p:nvPr/>
              </p:nvSpPr>
              <p:spPr>
                <a:xfrm>
                  <a:off x="3199900" y="4916850"/>
                  <a:ext cx="63600" cy="63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2" name="Google Shape;102;p13"/>
              <p:cNvGrpSpPr/>
              <p:nvPr/>
            </p:nvGrpSpPr>
            <p:grpSpPr>
              <a:xfrm>
                <a:off x="3199900" y="5450675"/>
                <a:ext cx="4006600" cy="526500"/>
                <a:chOff x="3199900" y="4878851"/>
                <a:chExt cx="4006600" cy="526500"/>
              </a:xfrm>
            </p:grpSpPr>
            <p:sp>
              <p:nvSpPr>
                <p:cNvPr id="103" name="Google Shape;103;p13"/>
                <p:cNvSpPr txBox="1"/>
                <p:nvPr/>
              </p:nvSpPr>
              <p:spPr>
                <a:xfrm>
                  <a:off x="3476300" y="4878851"/>
                  <a:ext cx="3730200" cy="526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Managed $500K annual marketing budget, optimizing spend across PPC, SEO, social media, and content marketing to 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achieve maximum ROI.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4" name="Google Shape;104;p13"/>
                <p:cNvSpPr/>
                <p:nvPr/>
              </p:nvSpPr>
              <p:spPr>
                <a:xfrm>
                  <a:off x="3199900" y="4916850"/>
                  <a:ext cx="63600" cy="63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5" name="Google Shape;105;p13"/>
              <p:cNvGrpSpPr/>
              <p:nvPr/>
            </p:nvGrpSpPr>
            <p:grpSpPr>
              <a:xfrm>
                <a:off x="3199900" y="6022500"/>
                <a:ext cx="4006600" cy="526500"/>
                <a:chOff x="3199900" y="4878852"/>
                <a:chExt cx="4006600" cy="526500"/>
              </a:xfrm>
            </p:grpSpPr>
            <p:sp>
              <p:nvSpPr>
                <p:cNvPr id="106" name="Google Shape;106;p13"/>
                <p:cNvSpPr txBox="1"/>
                <p:nvPr/>
              </p:nvSpPr>
              <p:spPr>
                <a:xfrm>
                  <a:off x="3476300" y="4878852"/>
                  <a:ext cx="3730200" cy="526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Collaborated with product development and sales teams to 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design and implement campaigns that drove a 25%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increase in new customer acquisition.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07" name="Google Shape;107;p13"/>
                <p:cNvSpPr/>
                <p:nvPr/>
              </p:nvSpPr>
              <p:spPr>
                <a:xfrm>
                  <a:off x="3199900" y="4916850"/>
                  <a:ext cx="63600" cy="63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8" name="Google Shape;108;p13"/>
              <p:cNvGrpSpPr/>
              <p:nvPr/>
            </p:nvGrpSpPr>
            <p:grpSpPr>
              <a:xfrm>
                <a:off x="3199900" y="6594325"/>
                <a:ext cx="4006600" cy="332400"/>
                <a:chOff x="3199900" y="4878853"/>
                <a:chExt cx="4006600" cy="332400"/>
              </a:xfrm>
            </p:grpSpPr>
            <p:sp>
              <p:nvSpPr>
                <p:cNvPr id="109" name="Google Shape;109;p13"/>
                <p:cNvSpPr txBox="1"/>
                <p:nvPr/>
              </p:nvSpPr>
              <p:spPr>
                <a:xfrm>
                  <a:off x="3476300" y="4878853"/>
                  <a:ext cx="3730200" cy="33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Oversaw the creation of content strategies that led to a 35%   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increase in lead generation.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10" name="Google Shape;110;p13"/>
                <p:cNvSpPr/>
                <p:nvPr/>
              </p:nvSpPr>
              <p:spPr>
                <a:xfrm>
                  <a:off x="3199900" y="4916850"/>
                  <a:ext cx="63600" cy="63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11" name="Google Shape;111;p13"/>
            <p:cNvGrpSpPr/>
            <p:nvPr/>
          </p:nvGrpSpPr>
          <p:grpSpPr>
            <a:xfrm>
              <a:off x="3199900" y="7343384"/>
              <a:ext cx="4006600" cy="3008091"/>
              <a:chOff x="3199900" y="4109400"/>
              <a:chExt cx="4006600" cy="3008091"/>
            </a:xfrm>
          </p:grpSpPr>
          <p:sp>
            <p:nvSpPr>
              <p:cNvPr id="112" name="Google Shape;112;p13"/>
              <p:cNvSpPr txBox="1"/>
              <p:nvPr/>
            </p:nvSpPr>
            <p:spPr>
              <a:xfrm>
                <a:off x="3199900" y="4109400"/>
                <a:ext cx="24504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chemeClr val="dk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Digital Marketing Specialist</a:t>
                </a:r>
                <a:endParaRPr sz="9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113" name="Google Shape;113;p13"/>
              <p:cNvSpPr txBox="1"/>
              <p:nvPr/>
            </p:nvSpPr>
            <p:spPr>
              <a:xfrm>
                <a:off x="3199900" y="4494125"/>
                <a:ext cx="2229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Creative Solutions Agency, Cityville   </a:t>
                </a:r>
                <a:endParaRPr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14" name="Google Shape;114;p13"/>
              <p:cNvSpPr txBox="1"/>
              <p:nvPr/>
            </p:nvSpPr>
            <p:spPr>
              <a:xfrm>
                <a:off x="5515775" y="4494116"/>
                <a:ext cx="1527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chemeClr val="dk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January 2018 – May 2021</a:t>
                </a:r>
                <a:endParaRPr sz="9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  <p:grpSp>
            <p:nvGrpSpPr>
              <p:cNvPr id="115" name="Google Shape;115;p13"/>
              <p:cNvGrpSpPr/>
              <p:nvPr/>
            </p:nvGrpSpPr>
            <p:grpSpPr>
              <a:xfrm>
                <a:off x="3199900" y="4878841"/>
                <a:ext cx="4006600" cy="526500"/>
                <a:chOff x="3199900" y="4878841"/>
                <a:chExt cx="4006600" cy="526500"/>
              </a:xfrm>
            </p:grpSpPr>
            <p:sp>
              <p:nvSpPr>
                <p:cNvPr id="116" name="Google Shape;116;p13"/>
                <p:cNvSpPr txBox="1"/>
                <p:nvPr/>
              </p:nvSpPr>
              <p:spPr>
                <a:xfrm>
                  <a:off x="3476300" y="4878841"/>
                  <a:ext cx="3730200" cy="526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Developed and implemented SEO and SEM strategies that   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improved client website rankings and increased organic 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search traffic by 50%.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17" name="Google Shape;117;p13"/>
                <p:cNvSpPr/>
                <p:nvPr/>
              </p:nvSpPr>
              <p:spPr>
                <a:xfrm>
                  <a:off x="3199900" y="4916850"/>
                  <a:ext cx="63600" cy="63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8" name="Google Shape;118;p13"/>
              <p:cNvGrpSpPr/>
              <p:nvPr/>
            </p:nvGrpSpPr>
            <p:grpSpPr>
              <a:xfrm>
                <a:off x="3199900" y="5450666"/>
                <a:ext cx="4006600" cy="526500"/>
                <a:chOff x="3199900" y="4878842"/>
                <a:chExt cx="4006600" cy="526500"/>
              </a:xfrm>
            </p:grpSpPr>
            <p:sp>
              <p:nvSpPr>
                <p:cNvPr id="119" name="Google Shape;119;p13"/>
                <p:cNvSpPr txBox="1"/>
                <p:nvPr/>
              </p:nvSpPr>
              <p:spPr>
                <a:xfrm>
                  <a:off x="3476300" y="4878842"/>
                  <a:ext cx="3730200" cy="526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Coordinated and executed social media campaigns across 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Facebook, Instagram, and LinkedIn, boosting follower counts 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by an average of 30%.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20" name="Google Shape;120;p13"/>
                <p:cNvSpPr/>
                <p:nvPr/>
              </p:nvSpPr>
              <p:spPr>
                <a:xfrm>
                  <a:off x="3199900" y="4916850"/>
                  <a:ext cx="63600" cy="63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1" name="Google Shape;121;p13"/>
              <p:cNvGrpSpPr/>
              <p:nvPr/>
            </p:nvGrpSpPr>
            <p:grpSpPr>
              <a:xfrm>
                <a:off x="3199900" y="6022491"/>
                <a:ext cx="4006600" cy="332400"/>
                <a:chOff x="3199900" y="4878843"/>
                <a:chExt cx="4006600" cy="332400"/>
              </a:xfrm>
            </p:grpSpPr>
            <p:sp>
              <p:nvSpPr>
                <p:cNvPr id="122" name="Google Shape;122;p13"/>
                <p:cNvSpPr txBox="1"/>
                <p:nvPr/>
              </p:nvSpPr>
              <p:spPr>
                <a:xfrm>
                  <a:off x="3476300" y="4878843"/>
                  <a:ext cx="3730200" cy="332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Worked with clients to develop email marketing campaigns 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with an average open rate of 20% and a click-through of 5%.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23" name="Google Shape;123;p13"/>
                <p:cNvSpPr/>
                <p:nvPr/>
              </p:nvSpPr>
              <p:spPr>
                <a:xfrm>
                  <a:off x="3199900" y="4916850"/>
                  <a:ext cx="63600" cy="63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4" name="Google Shape;124;p13"/>
              <p:cNvGrpSpPr/>
              <p:nvPr/>
            </p:nvGrpSpPr>
            <p:grpSpPr>
              <a:xfrm>
                <a:off x="3199900" y="6397191"/>
                <a:ext cx="4006600" cy="720300"/>
                <a:chOff x="3199900" y="4681719"/>
                <a:chExt cx="4006600" cy="720300"/>
              </a:xfrm>
            </p:grpSpPr>
            <p:sp>
              <p:nvSpPr>
                <p:cNvPr id="125" name="Google Shape;125;p13"/>
                <p:cNvSpPr txBox="1"/>
                <p:nvPr/>
              </p:nvSpPr>
              <p:spPr>
                <a:xfrm>
                  <a:off x="3476300" y="4681719"/>
                  <a:ext cx="3730200" cy="720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Analyzed campaign performance using Google Analytics 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and other tools, providing actionable insights to optimize   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900">
                      <a:solidFill>
                        <a:schemeClr val="dk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future marketing efforts.</a:t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4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126" name="Google Shape;126;p13"/>
                <p:cNvSpPr/>
                <p:nvPr/>
              </p:nvSpPr>
              <p:spPr>
                <a:xfrm>
                  <a:off x="3199900" y="4719717"/>
                  <a:ext cx="63600" cy="63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27" name="Google Shape;127;p13"/>
          <p:cNvGrpSpPr/>
          <p:nvPr/>
        </p:nvGrpSpPr>
        <p:grpSpPr>
          <a:xfrm>
            <a:off x="551694" y="6202875"/>
            <a:ext cx="2035981" cy="2377600"/>
            <a:chOff x="551694" y="6202875"/>
            <a:chExt cx="2035981" cy="2377600"/>
          </a:xfrm>
        </p:grpSpPr>
        <p:sp>
          <p:nvSpPr>
            <p:cNvPr id="128" name="Google Shape;128;p13"/>
            <p:cNvSpPr txBox="1"/>
            <p:nvPr/>
          </p:nvSpPr>
          <p:spPr>
            <a:xfrm>
              <a:off x="551694" y="6202875"/>
              <a:ext cx="2028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EDUCATION</a:t>
              </a:r>
              <a:endParaRPr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29" name="Google Shape;129;p13"/>
            <p:cNvSpPr txBox="1"/>
            <p:nvPr/>
          </p:nvSpPr>
          <p:spPr>
            <a:xfrm>
              <a:off x="555340" y="6570225"/>
              <a:ext cx="2028600" cy="31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Bachelor of Science in </a:t>
              </a:r>
              <a:endParaRPr sz="9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Marketing</a:t>
              </a:r>
              <a:endParaRPr sz="9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grpSp>
          <p:nvGrpSpPr>
            <p:cNvPr id="130" name="Google Shape;130;p13"/>
            <p:cNvGrpSpPr/>
            <p:nvPr/>
          </p:nvGrpSpPr>
          <p:grpSpPr>
            <a:xfrm>
              <a:off x="559075" y="7137529"/>
              <a:ext cx="2028600" cy="518163"/>
              <a:chOff x="559075" y="7137529"/>
              <a:chExt cx="2028600" cy="518163"/>
            </a:xfrm>
          </p:grpSpPr>
          <p:sp>
            <p:nvSpPr>
              <p:cNvPr id="131" name="Google Shape;131;p13"/>
              <p:cNvSpPr txBox="1"/>
              <p:nvPr/>
            </p:nvSpPr>
            <p:spPr>
              <a:xfrm>
                <a:off x="559075" y="7137529"/>
                <a:ext cx="2028600" cy="31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chemeClr val="dk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Cityville University, Cityville,</a:t>
                </a:r>
                <a:endParaRPr sz="9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chemeClr val="dk1"/>
                    </a:solidFill>
                    <a:latin typeface="Poppins SemiBold"/>
                    <a:ea typeface="Poppins SemiBold"/>
                    <a:cs typeface="Poppins SemiBold"/>
                    <a:sym typeface="Poppins SemiBold"/>
                  </a:rPr>
                  <a:t>State</a:t>
                </a:r>
                <a:endParaRPr sz="900">
                  <a:solidFill>
                    <a:schemeClr val="dk1"/>
                  </a:solidFill>
                  <a:latin typeface="Poppins SemiBold"/>
                  <a:ea typeface="Poppins SemiBold"/>
                  <a:cs typeface="Poppins SemiBold"/>
                  <a:sym typeface="Poppins SemiBold"/>
                </a:endParaRPr>
              </a:p>
            </p:txBody>
          </p:sp>
          <p:sp>
            <p:nvSpPr>
              <p:cNvPr id="132" name="Google Shape;132;p13"/>
              <p:cNvSpPr txBox="1"/>
              <p:nvPr/>
            </p:nvSpPr>
            <p:spPr>
              <a:xfrm>
                <a:off x="559075" y="7517092"/>
                <a:ext cx="2028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ru" sz="900">
                    <a:solidFill>
                      <a:schemeClr val="dk1"/>
                    </a:solidFill>
                    <a:latin typeface="Poppins Light"/>
                    <a:ea typeface="Poppins Light"/>
                    <a:cs typeface="Poppins Light"/>
                    <a:sym typeface="Poppins Light"/>
                  </a:rPr>
                  <a:t>Graduated May 2017</a:t>
                </a:r>
                <a:endParaRPr i="1" sz="9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endParaRPr>
              </a:p>
            </p:txBody>
          </p:sp>
        </p:grpSp>
        <p:sp>
          <p:nvSpPr>
            <p:cNvPr id="133" name="Google Shape;133;p13"/>
            <p:cNvSpPr txBox="1"/>
            <p:nvPr/>
          </p:nvSpPr>
          <p:spPr>
            <a:xfrm>
              <a:off x="559075" y="7901575"/>
              <a:ext cx="2028600" cy="67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Relevant Coursework: Digital Marketing, Consumer Behavior, Market Research, Brand Management</a:t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34" name="Google Shape;134;p13"/>
          <p:cNvGrpSpPr/>
          <p:nvPr/>
        </p:nvGrpSpPr>
        <p:grpSpPr>
          <a:xfrm>
            <a:off x="547959" y="8944909"/>
            <a:ext cx="2039716" cy="1226250"/>
            <a:chOff x="547959" y="8944909"/>
            <a:chExt cx="2039716" cy="1226250"/>
          </a:xfrm>
        </p:grpSpPr>
        <p:sp>
          <p:nvSpPr>
            <p:cNvPr id="135" name="Google Shape;135;p13"/>
            <p:cNvSpPr txBox="1"/>
            <p:nvPr/>
          </p:nvSpPr>
          <p:spPr>
            <a:xfrm>
              <a:off x="547959" y="8944909"/>
              <a:ext cx="2028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SKILLS</a:t>
              </a:r>
              <a:endParaRPr sz="12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36" name="Google Shape;136;p13"/>
            <p:cNvSpPr txBox="1"/>
            <p:nvPr/>
          </p:nvSpPr>
          <p:spPr>
            <a:xfrm>
              <a:off x="559075" y="9312259"/>
              <a:ext cx="2028600" cy="8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Digital Marketing Strategy</a:t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SEO/SEM Optimization</a:t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Content Creation &amp; Strategy</a:t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Social Media Management</a:t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Email Marketing Campaigns</a:t>
              </a:r>
              <a:endParaRPr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