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iterata"/>
      <p:regular r:id="rId7"/>
      <p:bold r:id="rId8"/>
      <p:italic r:id="rId9"/>
      <p:boldItalic r:id="rId10"/>
    </p:embeddedFont>
    <p:embeddedFont>
      <p:font typeface="Abril Fatfac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brilFatface-regular.fntdata"/><Relationship Id="rId10" Type="http://schemas.openxmlformats.org/officeDocument/2006/relationships/font" Target="fonts/Literata-boldItalic.fntdata"/><Relationship Id="rId9" Type="http://schemas.openxmlformats.org/officeDocument/2006/relationships/font" Target="fonts/Literat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terata-regular.fntdata"/><Relationship Id="rId8" Type="http://schemas.openxmlformats.org/officeDocument/2006/relationships/font" Target="fonts/Literat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30650" y="3584807"/>
            <a:ext cx="48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3F3D"/>
                </a:solidFill>
                <a:latin typeface="Literata"/>
                <a:ea typeface="Literata"/>
                <a:cs typeface="Literata"/>
                <a:sym typeface="Literata"/>
              </a:rPr>
              <a:t>Hosted by:</a:t>
            </a:r>
            <a:endParaRPr sz="2100">
              <a:solidFill>
                <a:srgbClr val="433F3D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330650" y="3918532"/>
            <a:ext cx="489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7853A"/>
                </a:solidFill>
                <a:latin typeface="Literata"/>
                <a:ea typeface="Literata"/>
                <a:cs typeface="Literata"/>
                <a:sym typeface="Literata"/>
              </a:rPr>
              <a:t>the Harrison Family</a:t>
            </a:r>
            <a:endParaRPr b="1" sz="2400">
              <a:solidFill>
                <a:srgbClr val="17853A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pic>
        <p:nvPicPr>
          <p:cNvPr id="56" name="Google Shape;56;p13" title="Ресурс 1@2x.png"/>
          <p:cNvPicPr preferRelativeResize="0"/>
          <p:nvPr/>
        </p:nvPicPr>
        <p:blipFill rotWithShape="1">
          <a:blip r:embed="rId3">
            <a:alphaModFix/>
          </a:blip>
          <a:srcRect b="0" l="1182" r="1172" t="0"/>
          <a:stretch/>
        </p:blipFill>
        <p:spPr>
          <a:xfrm>
            <a:off x="0" y="121950"/>
            <a:ext cx="7560001" cy="8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Ресурс 2@2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00" y="3335607"/>
            <a:ext cx="1106525" cy="1064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Ресурс 3@2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225" y="3019625"/>
            <a:ext cx="642122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Ресурс 4@2x.png"/>
          <p:cNvPicPr preferRelativeResize="0"/>
          <p:nvPr/>
        </p:nvPicPr>
        <p:blipFill rotWithShape="1">
          <a:blip r:embed="rId6">
            <a:alphaModFix/>
          </a:blip>
          <a:srcRect b="0" l="9428" r="0" t="0"/>
          <a:stretch/>
        </p:blipFill>
        <p:spPr>
          <a:xfrm>
            <a:off x="451975" y="4146050"/>
            <a:ext cx="6656050" cy="308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Ресурс 5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525" y="7553425"/>
            <a:ext cx="1021211" cy="2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Ресурс 6@2x.png"/>
          <p:cNvPicPr preferRelativeResize="0"/>
          <p:nvPr/>
        </p:nvPicPr>
        <p:blipFill rotWithShape="1">
          <a:blip r:embed="rId8">
            <a:alphaModFix/>
          </a:blip>
          <a:srcRect b="0" l="29048" r="0" t="0"/>
          <a:stretch/>
        </p:blipFill>
        <p:spPr>
          <a:xfrm>
            <a:off x="6035225" y="7553430"/>
            <a:ext cx="1193575" cy="266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Ресурс 7@2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4025" y="9000289"/>
            <a:ext cx="934150" cy="5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Ресурс 8@2x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32425" y="9015564"/>
            <a:ext cx="838609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330650" y="7297987"/>
            <a:ext cx="4898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33F3D"/>
                </a:solidFill>
                <a:latin typeface="Literata"/>
                <a:ea typeface="Literata"/>
                <a:cs typeface="Literata"/>
                <a:sym typeface="Literata"/>
              </a:rPr>
              <a:t>Saturday, July 25</a:t>
            </a:r>
            <a:endParaRPr sz="3100">
              <a:solidFill>
                <a:srgbClr val="433F3D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30650" y="7846612"/>
            <a:ext cx="4898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433F3D"/>
                </a:solidFill>
                <a:latin typeface="Abril Fatface"/>
                <a:ea typeface="Abril Fatface"/>
                <a:cs typeface="Abril Fatface"/>
                <a:sym typeface="Abril Fatface"/>
              </a:rPr>
              <a:t>2:00 PM – 7:00 PM</a:t>
            </a:r>
            <a:endParaRPr sz="4100">
              <a:solidFill>
                <a:srgbClr val="433F3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330650" y="8549137"/>
            <a:ext cx="4898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6231E"/>
                </a:solidFill>
                <a:latin typeface="Literata"/>
                <a:ea typeface="Literata"/>
                <a:cs typeface="Literata"/>
                <a:sym typeface="Literata"/>
              </a:rPr>
              <a:t>Tropical drinks   •   Music   •   Games</a:t>
            </a:r>
            <a:endParaRPr sz="1600">
              <a:solidFill>
                <a:srgbClr val="D6231E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180475" y="9053975"/>
            <a:ext cx="3199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3F3D"/>
                </a:solidFill>
                <a:latin typeface="Literata"/>
                <a:ea typeface="Literata"/>
                <a:cs typeface="Literata"/>
                <a:sym typeface="Literata"/>
              </a:rPr>
              <a:t>RSVP: (123) 456-7890</a:t>
            </a:r>
            <a:endParaRPr sz="1600">
              <a:solidFill>
                <a:srgbClr val="433F3D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317975" y="9711225"/>
            <a:ext cx="49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3F3D"/>
                </a:solidFill>
                <a:latin typeface="Literata"/>
                <a:ea typeface="Literata"/>
                <a:cs typeface="Literata"/>
                <a:sym typeface="Literata"/>
              </a:rPr>
              <a:t>458 Palm Grove Avenue, Santa Monica, CA 90402</a:t>
            </a:r>
            <a:endParaRPr>
              <a:solidFill>
                <a:srgbClr val="433F3D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30650" y="950463"/>
            <a:ext cx="489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3F3D"/>
                </a:solidFill>
                <a:latin typeface="Literata"/>
                <a:ea typeface="Literata"/>
                <a:cs typeface="Literata"/>
                <a:sym typeface="Literata"/>
              </a:rPr>
              <a:t>Sun, sand… and Santa?</a:t>
            </a:r>
            <a:endParaRPr sz="2100">
              <a:solidFill>
                <a:srgbClr val="433F3D"/>
              </a:solidFill>
              <a:latin typeface="Literata"/>
              <a:ea typeface="Literata"/>
              <a:cs typeface="Literata"/>
              <a:sym typeface="Literata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331200" y="1280447"/>
            <a:ext cx="6897600" cy="2276172"/>
            <a:chOff x="331200" y="1180435"/>
            <a:chExt cx="6897600" cy="2276172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331200" y="1180435"/>
              <a:ext cx="68976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100">
                  <a:solidFill>
                    <a:srgbClr val="D6231E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</a:t>
              </a:r>
              <a:r>
                <a:rPr lang="en" sz="8100">
                  <a:solidFill>
                    <a:srgbClr val="17853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HR</a:t>
              </a:r>
              <a:r>
                <a:rPr lang="en" sz="8100">
                  <a:solidFill>
                    <a:srgbClr val="D6231E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IST</a:t>
              </a:r>
              <a:r>
                <a:rPr lang="en" sz="8100">
                  <a:solidFill>
                    <a:srgbClr val="17853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MA</a:t>
              </a:r>
              <a:r>
                <a:rPr lang="en" sz="8100">
                  <a:solidFill>
                    <a:srgbClr val="D6231E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S</a:t>
              </a:r>
              <a:endParaRPr sz="8100">
                <a:solidFill>
                  <a:srgbClr val="D6231E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31200" y="2209807"/>
              <a:ext cx="68976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100">
                  <a:solidFill>
                    <a:srgbClr val="D6231E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IN </a:t>
              </a:r>
              <a:r>
                <a:rPr lang="en" sz="8100">
                  <a:solidFill>
                    <a:srgbClr val="17853A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JU</a:t>
              </a:r>
              <a:r>
                <a:rPr lang="en" sz="8100">
                  <a:solidFill>
                    <a:srgbClr val="D6231E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LY</a:t>
              </a:r>
              <a:endParaRPr sz="8100">
                <a:solidFill>
                  <a:srgbClr val="D6231E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