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Oswald Light"/>
      <p:regular r:id="rId7"/>
      <p:bold r:id="rId8"/>
    </p:embeddedFont>
    <p:embeddedFont>
      <p:font typeface="EB Garamond"/>
      <p:regular r:id="rId9"/>
      <p:bold r:id="rId10"/>
      <p:italic r:id="rId11"/>
      <p:boldItalic r:id="rId12"/>
    </p:embeddedFont>
    <p:embeddedFont>
      <p:font typeface="UnifrakturMaguntia"/>
      <p:regular r:id="rId13"/>
    </p:embeddedFont>
    <p:embeddedFont>
      <p:font typeface="Condiment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-italic.fntdata"/><Relationship Id="rId10" Type="http://schemas.openxmlformats.org/officeDocument/2006/relationships/font" Target="fonts/EBGaramond-bold.fntdata"/><Relationship Id="rId13" Type="http://schemas.openxmlformats.org/officeDocument/2006/relationships/font" Target="fonts/UnifrakturMaguntia-regular.fntdata"/><Relationship Id="rId12" Type="http://schemas.openxmlformats.org/officeDocument/2006/relationships/font" Target="fonts/EBGaramon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EBGaramond-regular.fntdata"/><Relationship Id="rId14" Type="http://schemas.openxmlformats.org/officeDocument/2006/relationships/font" Target="fonts/Condimen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OswaldLight-regular.fntdata"/><Relationship Id="rId8" Type="http://schemas.openxmlformats.org/officeDocument/2006/relationships/font" Target="fonts/Oswald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Background.png"/>
          <p:cNvPicPr preferRelativeResize="0"/>
          <p:nvPr/>
        </p:nvPicPr>
        <p:blipFill rotWithShape="1">
          <a:blip r:embed="rId3">
            <a:alphaModFix/>
          </a:blip>
          <a:srcRect b="288" l="298" r="288" t="298"/>
          <a:stretch/>
        </p:blipFill>
        <p:spPr>
          <a:xfrm>
            <a:off x="211" y="0"/>
            <a:ext cx="7559577" cy="106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christmas-flyer-template.png"/>
          <p:cNvPicPr preferRelativeResize="0"/>
          <p:nvPr/>
        </p:nvPicPr>
        <p:blipFill rotWithShape="1">
          <a:blip r:embed="rId4">
            <a:alphaModFix amt="30000"/>
          </a:blip>
          <a:srcRect b="278" l="288" r="278" t="288"/>
          <a:stretch/>
        </p:blipFill>
        <p:spPr>
          <a:xfrm>
            <a:off x="211" y="0"/>
            <a:ext cx="7559577" cy="106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Star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9640" y="385825"/>
            <a:ext cx="4860150" cy="82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Tre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08111" y="1253700"/>
            <a:ext cx="1287000" cy="2032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3"/>
          <p:cNvGrpSpPr/>
          <p:nvPr/>
        </p:nvGrpSpPr>
        <p:grpSpPr>
          <a:xfrm>
            <a:off x="619650" y="2128287"/>
            <a:ext cx="6091800" cy="5729564"/>
            <a:chOff x="619650" y="2128287"/>
            <a:chExt cx="6091800" cy="5729564"/>
          </a:xfrm>
        </p:grpSpPr>
        <p:sp>
          <p:nvSpPr>
            <p:cNvPr id="59" name="Google Shape;59;p13"/>
            <p:cNvSpPr txBox="1"/>
            <p:nvPr/>
          </p:nvSpPr>
          <p:spPr>
            <a:xfrm rot="-1148666">
              <a:off x="1501185" y="2797241"/>
              <a:ext cx="4328699" cy="14775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600">
                  <a:solidFill>
                    <a:schemeClr val="lt1"/>
                  </a:solidFill>
                  <a:latin typeface="Condiment"/>
                  <a:ea typeface="Condiment"/>
                  <a:cs typeface="Condiment"/>
                  <a:sym typeface="Condiment"/>
                </a:rPr>
                <a:t>Merry</a:t>
              </a:r>
              <a:endParaRPr sz="9600">
                <a:solidFill>
                  <a:schemeClr val="lt1"/>
                </a:solidFill>
                <a:latin typeface="Condiment"/>
                <a:ea typeface="Condiment"/>
                <a:cs typeface="Condiment"/>
                <a:sym typeface="Condiment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 rot="-1148736">
              <a:off x="697746" y="4282234"/>
              <a:ext cx="5935609" cy="14775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600">
                  <a:solidFill>
                    <a:schemeClr val="lt1"/>
                  </a:solidFill>
                  <a:latin typeface="Condiment"/>
                  <a:ea typeface="Condiment"/>
                  <a:cs typeface="Condiment"/>
                  <a:sym typeface="Condiment"/>
                </a:rPr>
                <a:t>Christmas</a:t>
              </a:r>
              <a:endParaRPr sz="9600">
                <a:solidFill>
                  <a:schemeClr val="lt1"/>
                </a:solidFill>
                <a:latin typeface="Condiment"/>
                <a:ea typeface="Condiment"/>
                <a:cs typeface="Condiment"/>
                <a:sym typeface="Condiment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 rot="-1148612">
              <a:off x="969189" y="5536855"/>
              <a:ext cx="5392823" cy="14775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600">
                  <a:solidFill>
                    <a:schemeClr val="lt1"/>
                  </a:solidFill>
                  <a:latin typeface="Condiment"/>
                  <a:ea typeface="Condiment"/>
                  <a:cs typeface="Condiment"/>
                  <a:sym typeface="Condiment"/>
                </a:rPr>
                <a:t>Party</a:t>
              </a:r>
              <a:endParaRPr sz="9600">
                <a:solidFill>
                  <a:schemeClr val="lt1"/>
                </a:solidFill>
                <a:latin typeface="Condiment"/>
                <a:ea typeface="Condiment"/>
                <a:cs typeface="Condiment"/>
                <a:sym typeface="Condiment"/>
              </a:endParaRPr>
            </a:p>
          </p:txBody>
        </p:sp>
      </p:grpSp>
      <p:sp>
        <p:nvSpPr>
          <p:cNvPr id="62" name="Google Shape;62;p13"/>
          <p:cNvSpPr txBox="1"/>
          <p:nvPr/>
        </p:nvSpPr>
        <p:spPr>
          <a:xfrm rot="-238">
            <a:off x="1615650" y="7391883"/>
            <a:ext cx="4328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DEC</a:t>
            </a:r>
            <a:r>
              <a:rPr lang="en" sz="42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 </a:t>
            </a:r>
            <a:r>
              <a:rPr lang="en" sz="40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|</a:t>
            </a:r>
            <a:r>
              <a:rPr lang="en" sz="42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 </a:t>
            </a:r>
            <a:r>
              <a:rPr lang="en" sz="4300">
                <a:solidFill>
                  <a:schemeClr val="lt1"/>
                </a:solidFill>
                <a:latin typeface="UnifrakturMaguntia"/>
                <a:ea typeface="UnifrakturMaguntia"/>
                <a:cs typeface="UnifrakturMaguntia"/>
                <a:sym typeface="UnifrakturMaguntia"/>
              </a:rPr>
              <a:t>25</a:t>
            </a:r>
            <a:r>
              <a:rPr lang="en" sz="42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 </a:t>
            </a:r>
            <a:r>
              <a:rPr lang="en" sz="40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|</a:t>
            </a:r>
            <a:r>
              <a:rPr lang="en" sz="42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 </a:t>
            </a:r>
            <a:r>
              <a:rPr lang="en" sz="36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2025</a:t>
            </a:r>
            <a:endParaRPr sz="36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63" name="Google Shape;63;p13"/>
          <p:cNvSpPr txBox="1"/>
          <p:nvPr/>
        </p:nvSpPr>
        <p:spPr>
          <a:xfrm rot="-238">
            <a:off x="1615650" y="8108508"/>
            <a:ext cx="432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6:30 PM</a:t>
            </a:r>
            <a:endParaRPr sz="26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4" name="Google Shape;64;p13"/>
          <p:cNvSpPr txBox="1"/>
          <p:nvPr/>
        </p:nvSpPr>
        <p:spPr>
          <a:xfrm rot="-238">
            <a:off x="1615650" y="8689062"/>
            <a:ext cx="432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Willow Hall Event Space</a:t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1540 Brighton Street, London, UK</a:t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5" name="Google Shape;65;p13"/>
          <p:cNvSpPr txBox="1"/>
          <p:nvPr/>
        </p:nvSpPr>
        <p:spPr>
          <a:xfrm rot="-238">
            <a:off x="1615650" y="9524751"/>
            <a:ext cx="4328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ondiment"/>
                <a:ea typeface="Condiment"/>
                <a:cs typeface="Condiment"/>
                <a:sym typeface="Condiment"/>
              </a:rPr>
              <a:t>We’re excited to celebrate together!</a:t>
            </a:r>
            <a:endParaRPr sz="2000">
              <a:solidFill>
                <a:schemeClr val="lt1"/>
              </a:solidFill>
              <a:latin typeface="Condiment"/>
              <a:ea typeface="Condiment"/>
              <a:cs typeface="Condiment"/>
              <a:sym typeface="Condiment"/>
            </a:endParaRPr>
          </a:p>
        </p:txBody>
      </p:sp>
      <p:pic>
        <p:nvPicPr>
          <p:cNvPr id="66" name="Google Shape;66;p13" title="Join us for a magical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71575" y="520267"/>
            <a:ext cx="3216850" cy="123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