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okie"/>
      <p:regular r:id="rId7"/>
    </p:embeddedFont>
    <p:embeddedFont>
      <p:font typeface="Alegreya Medium"/>
      <p:regular r:id="rId8"/>
      <p:bold r:id="rId9"/>
      <p:italic r:id="rId10"/>
      <p:boldItalic r:id="rId11"/>
    </p:embeddedFont>
    <p:embeddedFont>
      <p:font typeface="Alegrey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Medium-boldItalic.fntdata"/><Relationship Id="rId10" Type="http://schemas.openxmlformats.org/officeDocument/2006/relationships/font" Target="fonts/AlegreyaMedium-italic.fntdata"/><Relationship Id="rId13" Type="http://schemas.openxmlformats.org/officeDocument/2006/relationships/font" Target="fonts/Alegreya-bold.fntdata"/><Relationship Id="rId12" Type="http://schemas.openxmlformats.org/officeDocument/2006/relationships/font" Target="fonts/Alegrey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legreyaMedium-bold.fntdata"/><Relationship Id="rId15" Type="http://schemas.openxmlformats.org/officeDocument/2006/relationships/font" Target="fonts/Alegreya-boldItalic.fntdata"/><Relationship Id="rId14" Type="http://schemas.openxmlformats.org/officeDocument/2006/relationships/font" Target="fonts/Alegrey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okie-regular.fntdata"/><Relationship Id="rId8" Type="http://schemas.openxmlformats.org/officeDocument/2006/relationships/font" Target="fonts/Alegreya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27" l="2472" r="4217" t="208"/>
          <a:stretch/>
        </p:blipFill>
        <p:spPr>
          <a:xfrm>
            <a:off x="0" y="1"/>
            <a:ext cx="7560000" cy="106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92500" y="2665304"/>
            <a:ext cx="577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8100">
                <a:solidFill>
                  <a:srgbClr val="DC1D15"/>
                </a:solidFill>
                <a:latin typeface="Cookie"/>
                <a:ea typeface="Cookie"/>
                <a:cs typeface="Cookie"/>
                <a:sym typeface="Cookie"/>
              </a:rPr>
              <a:t>Christmas</a:t>
            </a:r>
            <a:r>
              <a:rPr i="1" lang="ru" sz="8100">
                <a:solidFill>
                  <a:srgbClr val="DC1D15"/>
                </a:solidFill>
                <a:latin typeface="Cookie"/>
                <a:ea typeface="Cookie"/>
                <a:cs typeface="Cookie"/>
                <a:sym typeface="Cookie"/>
              </a:rPr>
              <a:t> Party</a:t>
            </a:r>
            <a:endParaRPr i="1" sz="8100">
              <a:solidFill>
                <a:srgbClr val="DC1D15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80000" y="2564365"/>
            <a:ext cx="300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Alegreya Medium"/>
                <a:ea typeface="Alegreya Medium"/>
                <a:cs typeface="Alegreya Medium"/>
                <a:sym typeface="Alegreya Medium"/>
              </a:rPr>
              <a:t>Please join us for a </a:t>
            </a:r>
            <a:endParaRPr sz="18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76250" y="5546786"/>
            <a:ext cx="4207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Alegreya Medium"/>
                <a:ea typeface="Alegreya Medium"/>
                <a:cs typeface="Alegreya Medium"/>
                <a:sym typeface="Alegreya Medium"/>
              </a:rPr>
              <a:t>545 Flora Lane </a:t>
            </a:r>
            <a:r>
              <a:rPr lang="ru" sz="1600">
                <a:latin typeface="Alegreya Medium"/>
                <a:ea typeface="Alegreya Medium"/>
                <a:cs typeface="Alegreya Medium"/>
                <a:sym typeface="Alegreya Medium"/>
              </a:rPr>
              <a:t>-</a:t>
            </a:r>
            <a:r>
              <a:rPr lang="ru" sz="1600">
                <a:latin typeface="Alegreya Medium"/>
                <a:ea typeface="Alegreya Medium"/>
                <a:cs typeface="Alegreya Medium"/>
                <a:sym typeface="Alegreya Medium"/>
              </a:rPr>
              <a:t> Santa Barbara, CA </a:t>
            </a:r>
            <a:endParaRPr sz="16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676250" y="5217336"/>
            <a:ext cx="4207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Alegreya Medium"/>
                <a:ea typeface="Alegreya Medium"/>
                <a:cs typeface="Alegreya Medium"/>
                <a:sym typeface="Alegreya Medium"/>
              </a:rPr>
              <a:t>The Dean’s Residence</a:t>
            </a:r>
            <a:endParaRPr sz="16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676250" y="5876236"/>
            <a:ext cx="4207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Alegreya Medium"/>
                <a:ea typeface="Alegreya Medium"/>
                <a:cs typeface="Alegreya Medium"/>
                <a:sym typeface="Alegreya Medium"/>
              </a:rPr>
              <a:t>RSVP to Jen by 12.01 at 831.555.1234</a:t>
            </a:r>
            <a:endParaRPr sz="1600"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1701450" y="4292029"/>
            <a:ext cx="4157100" cy="594997"/>
            <a:chOff x="1701450" y="4368229"/>
            <a:chExt cx="4157100" cy="594997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3100" y="4371825"/>
              <a:ext cx="1013800" cy="591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" name="Google Shape;62;p13"/>
            <p:cNvGrpSpPr/>
            <p:nvPr/>
          </p:nvGrpSpPr>
          <p:grpSpPr>
            <a:xfrm>
              <a:off x="1925798" y="4368229"/>
              <a:ext cx="3708404" cy="400200"/>
              <a:chOff x="2020100" y="4368229"/>
              <a:chExt cx="3708404" cy="400200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2020100" y="4368229"/>
                <a:ext cx="863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latin typeface="Alegreya"/>
                    <a:ea typeface="Alegreya"/>
                    <a:cs typeface="Alegreya"/>
                    <a:sym typeface="Alegreya"/>
                  </a:rPr>
                  <a:t>DEC </a:t>
                </a:r>
                <a:r>
                  <a:rPr lang="ru" sz="2600">
                    <a:latin typeface="Alegreya"/>
                    <a:ea typeface="Alegreya"/>
                    <a:cs typeface="Alegreya"/>
                    <a:sym typeface="Alegreya"/>
                  </a:rPr>
                  <a:t>15</a:t>
                </a:r>
                <a:endParaRPr sz="2600"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4549804" y="4368229"/>
                <a:ext cx="1178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latin typeface="Alegreya"/>
                    <a:ea typeface="Alegreya"/>
                    <a:cs typeface="Alegreya"/>
                    <a:sym typeface="Alegreya"/>
                  </a:rPr>
                  <a:t>5:00</a:t>
                </a:r>
                <a:r>
                  <a:rPr lang="ru" sz="2100">
                    <a:latin typeface="Alegreya"/>
                    <a:ea typeface="Alegreya"/>
                    <a:cs typeface="Alegreya"/>
                    <a:sym typeface="Alegreya"/>
                  </a:rPr>
                  <a:t> PM</a:t>
                </a:r>
                <a:endParaRPr sz="2600"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</p:grpSp>
        <p:cxnSp>
          <p:nvCxnSpPr>
            <p:cNvPr id="65" name="Google Shape;65;p13"/>
            <p:cNvCxnSpPr/>
            <p:nvPr/>
          </p:nvCxnSpPr>
          <p:spPr>
            <a:xfrm>
              <a:off x="1701450" y="4884975"/>
              <a:ext cx="4157100" cy="0"/>
            </a:xfrm>
            <a:prstGeom prst="straightConnector1">
              <a:avLst/>
            </a:prstGeom>
            <a:noFill/>
            <a:ln cap="flat" cmpd="sng" w="19050">
              <a:solidFill>
                <a:srgbClr val="DC1D1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