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Cormorant Garamond SemiBold"/>
      <p:regular r:id="rId8"/>
      <p:bold r:id="rId9"/>
      <p:italic r:id="rId10"/>
      <p:boldItalic r:id="rId11"/>
    </p:embeddedFont>
    <p:embeddedFont>
      <p:font typeface="Beau Rivage"/>
      <p:regular r:id="rId12"/>
    </p:embeddedFont>
    <p:embeddedFont>
      <p:font typeface="Cinzel Decorative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SemiBold-boldItalic.fntdata"/><Relationship Id="rId10" Type="http://schemas.openxmlformats.org/officeDocument/2006/relationships/font" Target="fonts/CormorantGaramondSemiBold-italic.fntdata"/><Relationship Id="rId13" Type="http://schemas.openxmlformats.org/officeDocument/2006/relationships/font" Target="fonts/CinzelDecorative-regular.fntdata"/><Relationship Id="rId12" Type="http://schemas.openxmlformats.org/officeDocument/2006/relationships/font" Target="fonts/BeauRivag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SemiBold-bold.fntdata"/><Relationship Id="rId14" Type="http://schemas.openxmlformats.org/officeDocument/2006/relationships/font" Target="fonts/CinzelDecorativ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rmorantGaramond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dac8bcb7b_0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dac8bcb7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37" l="347" r="337" t="347"/>
          <a:stretch/>
        </p:blipFill>
        <p:spPr>
          <a:xfrm>
            <a:off x="5116705" y="0"/>
            <a:ext cx="2443289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73280" y="64600"/>
            <a:ext cx="5001600" cy="1995242"/>
            <a:chOff x="173280" y="64600"/>
            <a:chExt cx="5001600" cy="1995242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73280" y="64600"/>
              <a:ext cx="5001600" cy="18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900">
                  <a:solidFill>
                    <a:srgbClr val="DF3636"/>
                  </a:solidFill>
                  <a:latin typeface="Beau Rivage"/>
                  <a:ea typeface="Beau Rivage"/>
                  <a:cs typeface="Beau Rivage"/>
                  <a:sym typeface="Beau Rivage"/>
                </a:rPr>
                <a:t>Christmas</a:t>
              </a:r>
              <a:endParaRPr sz="11900">
                <a:solidFill>
                  <a:srgbClr val="DF3636"/>
                </a:solidFill>
                <a:latin typeface="Beau Rivage"/>
                <a:ea typeface="Beau Rivage"/>
                <a:cs typeface="Beau Rivage"/>
                <a:sym typeface="Beau Rivage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73280" y="1613442"/>
              <a:ext cx="5001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900">
                  <a:solidFill>
                    <a:srgbClr val="38101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weekend Itinerary</a:t>
              </a:r>
              <a:endParaRPr sz="2900">
                <a:solidFill>
                  <a:srgbClr val="381014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485300" y="2549375"/>
            <a:ext cx="4377600" cy="1943440"/>
            <a:chOff x="485300" y="2549375"/>
            <a:chExt cx="4377600" cy="194344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92450" y="2549375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Dec 20 Friday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85300" y="3120890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3:00 pm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Check-in at Snowfall Resort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456 Winter Lane, Breckenridge, CO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85300" y="3938715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8:00 pm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Dinner at Alpine Grill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456 Winter Lane, Colorado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485300" y="4984478"/>
            <a:ext cx="4377600" cy="2761265"/>
            <a:chOff x="485300" y="4984478"/>
            <a:chExt cx="4377600" cy="2761265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692450" y="4984478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Dec 21 Saturday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485300" y="5555993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1:00 pm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Snowboarding adventure 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Crystal Peaks Resort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485300" y="6373818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7:00 pm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Cocktails at Summit Lounge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Crystal Peaks Lodge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85300" y="7191643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8:00 pm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Dinner at Frosty Bistro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789 Summit Drive, Breckenridge, CO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485300" y="8214991"/>
            <a:ext cx="4377600" cy="1943440"/>
            <a:chOff x="485300" y="8214991"/>
            <a:chExt cx="4377600" cy="194344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692450" y="8214991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Dec 22 Sunday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85300" y="8786507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7:00 am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Morning nature walk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Pine Creek Trail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485300" y="9604332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4B1418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9:00 am – </a:t>
              </a: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Brunch at Cozy Cravings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123 Winter Street, Breckenridge, CO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337" l="347" r="337" t="347"/>
          <a:stretch/>
        </p:blipFill>
        <p:spPr>
          <a:xfrm>
            <a:off x="5116705" y="0"/>
            <a:ext cx="2443289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173280" y="64600"/>
            <a:ext cx="5001600" cy="1995242"/>
            <a:chOff x="173280" y="64600"/>
            <a:chExt cx="5001600" cy="1995242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173280" y="64600"/>
              <a:ext cx="5001600" cy="18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900">
                  <a:solidFill>
                    <a:srgbClr val="DF3636"/>
                  </a:solidFill>
                  <a:latin typeface="Beau Rivage"/>
                  <a:ea typeface="Beau Rivage"/>
                  <a:cs typeface="Beau Rivage"/>
                  <a:sym typeface="Beau Rivage"/>
                </a:rPr>
                <a:t>Details</a:t>
              </a:r>
              <a:endParaRPr sz="11900">
                <a:solidFill>
                  <a:srgbClr val="DF3636"/>
                </a:solidFill>
                <a:latin typeface="Beau Rivage"/>
                <a:ea typeface="Beau Rivage"/>
                <a:cs typeface="Beau Rivage"/>
                <a:sym typeface="Beau Rivage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173280" y="1613442"/>
              <a:ext cx="5001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900">
                  <a:solidFill>
                    <a:srgbClr val="38101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weekend Itinerary</a:t>
              </a:r>
              <a:endParaRPr sz="2900">
                <a:solidFill>
                  <a:srgbClr val="381014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485300" y="4598489"/>
            <a:ext cx="4377600" cy="1930515"/>
            <a:chOff x="485300" y="4560395"/>
            <a:chExt cx="4377600" cy="1930515"/>
          </a:xfrm>
        </p:grpSpPr>
        <p:sp>
          <p:nvSpPr>
            <p:cNvPr id="80" name="Google Shape;80;p14"/>
            <p:cNvSpPr txBox="1"/>
            <p:nvPr/>
          </p:nvSpPr>
          <p:spPr>
            <a:xfrm>
              <a:off x="692450" y="4560395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Local favorites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grpSp>
          <p:nvGrpSpPr>
            <p:cNvPr id="81" name="Google Shape;81;p14"/>
            <p:cNvGrpSpPr/>
            <p:nvPr/>
          </p:nvGrpSpPr>
          <p:grpSpPr>
            <a:xfrm>
              <a:off x="485300" y="5131910"/>
              <a:ext cx="4377600" cy="1359000"/>
              <a:chOff x="485300" y="5131910"/>
              <a:chExt cx="4377600" cy="1359000"/>
            </a:xfrm>
          </p:grpSpPr>
          <p:sp>
            <p:nvSpPr>
              <p:cNvPr id="82" name="Google Shape;82;p14"/>
              <p:cNvSpPr txBox="1"/>
              <p:nvPr/>
            </p:nvSpPr>
            <p:spPr>
              <a:xfrm>
                <a:off x="485300" y="513191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Mountain Café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 – Pancakes 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485300" y="540236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Alpine Grill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Top steak and soups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485300" y="567281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Summit Lounge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Amazing views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485300" y="594326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Frosty Bistro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Fresh seafood delights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485300" y="621371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Cozy Cravings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Famous cinnamon rolls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</p:grpSp>
      </p:grpSp>
      <p:grpSp>
        <p:nvGrpSpPr>
          <p:cNvPr id="87" name="Google Shape;87;p14"/>
          <p:cNvGrpSpPr/>
          <p:nvPr/>
        </p:nvGrpSpPr>
        <p:grpSpPr>
          <a:xfrm>
            <a:off x="485300" y="6779620"/>
            <a:ext cx="4377600" cy="1660065"/>
            <a:chOff x="485300" y="4560395"/>
            <a:chExt cx="4377600" cy="1660065"/>
          </a:xfrm>
        </p:grpSpPr>
        <p:sp>
          <p:nvSpPr>
            <p:cNvPr id="88" name="Google Shape;88;p14"/>
            <p:cNvSpPr txBox="1"/>
            <p:nvPr/>
          </p:nvSpPr>
          <p:spPr>
            <a:xfrm>
              <a:off x="692450" y="4560395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Saturday adventures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grpSp>
          <p:nvGrpSpPr>
            <p:cNvPr id="89" name="Google Shape;89;p14"/>
            <p:cNvGrpSpPr/>
            <p:nvPr/>
          </p:nvGrpSpPr>
          <p:grpSpPr>
            <a:xfrm>
              <a:off x="485300" y="5131910"/>
              <a:ext cx="4377600" cy="1088550"/>
              <a:chOff x="485300" y="5131910"/>
              <a:chExt cx="4377600" cy="1088550"/>
            </a:xfrm>
          </p:grpSpPr>
          <p:sp>
            <p:nvSpPr>
              <p:cNvPr id="90" name="Google Shape;90;p14"/>
              <p:cNvSpPr txBox="1"/>
              <p:nvPr/>
            </p:nvSpPr>
            <p:spPr>
              <a:xfrm>
                <a:off x="485300" y="513191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Evergreen Bunny Hill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Beginner’s ski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1" name="Google Shape;91;p14"/>
              <p:cNvSpPr txBox="1"/>
              <p:nvPr/>
            </p:nvSpPr>
            <p:spPr>
              <a:xfrm>
                <a:off x="485300" y="540236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Ski museum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Explore the history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2" name="Google Shape;92;p14"/>
              <p:cNvSpPr txBox="1"/>
              <p:nvPr/>
            </p:nvSpPr>
            <p:spPr>
              <a:xfrm>
                <a:off x="485300" y="567281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Crystal hike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Trail to stunning peaks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3" name="Google Shape;93;p14"/>
              <p:cNvSpPr txBox="1"/>
              <p:nvPr/>
            </p:nvSpPr>
            <p:spPr>
              <a:xfrm>
                <a:off x="485300" y="5943260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DF363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Ice skating </a:t>
                </a: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– Lessons from a pro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</p:grpSp>
      </p:grp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3675" y="8767150"/>
            <a:ext cx="221200" cy="22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4"/>
          <p:cNvGrpSpPr/>
          <p:nvPr/>
        </p:nvGrpSpPr>
        <p:grpSpPr>
          <a:xfrm>
            <a:off x="485300" y="9374601"/>
            <a:ext cx="4377600" cy="824550"/>
            <a:chOff x="485300" y="5131910"/>
            <a:chExt cx="4377600" cy="824550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485300" y="5131910"/>
              <a:ext cx="43776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DF363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Hotel address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485300" y="5402360"/>
              <a:ext cx="43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Snowfall Resort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456 Winter Lane, Breckenridge, CO</a:t>
              </a:r>
              <a:endParaRPr sz="2000">
                <a:solidFill>
                  <a:srgbClr val="4B1418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485300" y="2668157"/>
            <a:ext cx="4377600" cy="1660047"/>
            <a:chOff x="485300" y="2668157"/>
            <a:chExt cx="4377600" cy="1660047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692450" y="2668157"/>
              <a:ext cx="396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rgbClr val="DF3636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rPr>
                <a:t>Things to bring</a:t>
              </a:r>
              <a:endParaRPr b="1" sz="2000">
                <a:solidFill>
                  <a:srgbClr val="DF3636"/>
                </a:solidFill>
                <a:latin typeface="Cinzel Decorative"/>
                <a:ea typeface="Cinzel Decorative"/>
                <a:cs typeface="Cinzel Decorative"/>
                <a:sym typeface="Cinzel Decorative"/>
              </a:endParaRPr>
            </a:p>
          </p:txBody>
        </p:sp>
        <p:grpSp>
          <p:nvGrpSpPr>
            <p:cNvPr id="100" name="Google Shape;100;p14"/>
            <p:cNvGrpSpPr/>
            <p:nvPr/>
          </p:nvGrpSpPr>
          <p:grpSpPr>
            <a:xfrm>
              <a:off x="485300" y="3239673"/>
              <a:ext cx="4377600" cy="1088531"/>
              <a:chOff x="485300" y="3239673"/>
              <a:chExt cx="4377600" cy="1088531"/>
            </a:xfrm>
          </p:grpSpPr>
          <p:sp>
            <p:nvSpPr>
              <p:cNvPr id="101" name="Google Shape;101;p14"/>
              <p:cNvSpPr txBox="1"/>
              <p:nvPr/>
            </p:nvSpPr>
            <p:spPr>
              <a:xfrm>
                <a:off x="485300" y="3239673"/>
                <a:ext cx="4377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Warm coat, boots, and gloves</a:t>
                </a:r>
                <a:endParaRPr sz="2000">
                  <a:solidFill>
                    <a:srgbClr val="4B1418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grpSp>
            <p:nvGrpSpPr>
              <p:cNvPr id="102" name="Google Shape;102;p14"/>
              <p:cNvGrpSpPr/>
              <p:nvPr/>
            </p:nvGrpSpPr>
            <p:grpSpPr>
              <a:xfrm>
                <a:off x="485300" y="3510104"/>
                <a:ext cx="4377600" cy="818100"/>
                <a:chOff x="485300" y="5402360"/>
                <a:chExt cx="4377600" cy="818100"/>
              </a:xfrm>
            </p:grpSpPr>
            <p:sp>
              <p:nvSpPr>
                <p:cNvPr id="103" name="Google Shape;103;p14"/>
                <p:cNvSpPr txBox="1"/>
                <p:nvPr/>
              </p:nvSpPr>
              <p:spPr>
                <a:xfrm>
                  <a:off x="485300" y="5402360"/>
                  <a:ext cx="43776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000">
                      <a:solidFill>
                        <a:srgbClr val="4B1418"/>
                      </a:solidFill>
                      <a:latin typeface="Cormorant Garamond SemiBold"/>
                      <a:ea typeface="Cormorant Garamond SemiBold"/>
                      <a:cs typeface="Cormorant Garamond SemiBold"/>
                      <a:sym typeface="Cormorant Garamond SemiBold"/>
                    </a:rPr>
                    <a:t>Ski or snowboarding gear</a:t>
                  </a:r>
                  <a:endParaRPr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endParaRPr>
                </a:p>
              </p:txBody>
            </p:sp>
            <p:sp>
              <p:nvSpPr>
                <p:cNvPr id="104" name="Google Shape;104;p14"/>
                <p:cNvSpPr txBox="1"/>
                <p:nvPr/>
              </p:nvSpPr>
              <p:spPr>
                <a:xfrm>
                  <a:off x="485300" y="5672810"/>
                  <a:ext cx="43776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000">
                      <a:solidFill>
                        <a:srgbClr val="4B1418"/>
                      </a:solidFill>
                      <a:latin typeface="Cormorant Garamond SemiBold"/>
                      <a:ea typeface="Cormorant Garamond SemiBold"/>
                      <a:cs typeface="Cormorant Garamond SemiBold"/>
                      <a:sym typeface="Cormorant Garamond SemiBold"/>
                    </a:rPr>
                    <a:t>Cozy pajamas</a:t>
                  </a:r>
                  <a:endParaRPr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endParaRPr>
                </a:p>
              </p:txBody>
            </p:sp>
            <p:sp>
              <p:nvSpPr>
                <p:cNvPr id="105" name="Google Shape;105;p14"/>
                <p:cNvSpPr txBox="1"/>
                <p:nvPr/>
              </p:nvSpPr>
              <p:spPr>
                <a:xfrm>
                  <a:off x="485300" y="5943260"/>
                  <a:ext cx="43776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000">
                      <a:solidFill>
                        <a:srgbClr val="4B1418"/>
                      </a:solidFill>
                      <a:latin typeface="Cormorant Garamond SemiBold"/>
                      <a:ea typeface="Cormorant Garamond SemiBold"/>
                      <a:cs typeface="Cormorant Garamond SemiBold"/>
                      <a:sym typeface="Cormorant Garamond SemiBold"/>
                    </a:rPr>
                    <a:t>Holiday gifts</a:t>
                  </a:r>
                  <a:endParaRPr sz="2000">
                    <a:solidFill>
                      <a:srgbClr val="4B1418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