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herish"/>
      <p:regular r:id="rId7"/>
    </p:embeddedFont>
    <p:embeddedFont>
      <p:font typeface="Grey Qo"/>
      <p:regular r:id="rId8"/>
    </p:embeddedFont>
    <p:embeddedFont>
      <p:font typeface="Hubballi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Hubballi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herish-regular.fntdata"/><Relationship Id="rId8" Type="http://schemas.openxmlformats.org/officeDocument/2006/relationships/font" Target="fonts/GreyQ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1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706350"/>
            <a:chOff x="0" y="0"/>
            <a:chExt cx="7560000" cy="1070635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3269" l="0" r="0" t="0"/>
            <a:stretch/>
          </p:blipFill>
          <p:spPr>
            <a:xfrm>
              <a:off x="59550" y="0"/>
              <a:ext cx="2841675" cy="3121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20230" r="-5664" t="0"/>
            <a:stretch/>
          </p:blipFill>
          <p:spPr>
            <a:xfrm>
              <a:off x="0" y="3535425"/>
              <a:ext cx="1797325" cy="36066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969950" y="2738450"/>
              <a:ext cx="1590050" cy="43244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618675" y="0"/>
              <a:ext cx="3941325" cy="2369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9550" y="7342475"/>
              <a:ext cx="1846665" cy="3280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766884" y="7744575"/>
              <a:ext cx="2793117" cy="2961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 rotWithShape="1">
            <a:blip r:embed="rId9">
              <a:alphaModFix/>
            </a:blip>
            <a:srcRect b="0" l="8858" r="0" t="5651"/>
            <a:stretch/>
          </p:blipFill>
          <p:spPr>
            <a:xfrm>
              <a:off x="2234363" y="8703475"/>
              <a:ext cx="2204375" cy="18413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1214888" y="1571369"/>
            <a:ext cx="5235000" cy="2827500"/>
            <a:chOff x="1162500" y="1571369"/>
            <a:chExt cx="5235000" cy="282750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1162500" y="1571369"/>
              <a:ext cx="5235000" cy="282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0100">
                  <a:solidFill>
                    <a:srgbClr val="C0231D"/>
                  </a:solidFill>
                  <a:latin typeface="Cherish"/>
                  <a:ea typeface="Cherish"/>
                  <a:cs typeface="Cherish"/>
                  <a:sym typeface="Cherish"/>
                </a:rPr>
                <a:t>Jingle  </a:t>
              </a:r>
              <a:endParaRPr sz="10100">
                <a:solidFill>
                  <a:srgbClr val="C0231D"/>
                </a:solidFill>
                <a:latin typeface="Cherish"/>
                <a:ea typeface="Cherish"/>
                <a:cs typeface="Cherish"/>
                <a:sym typeface="Cherish"/>
              </a:endParaRPr>
            </a:p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100">
                  <a:solidFill>
                    <a:srgbClr val="C0231D"/>
                  </a:solidFill>
                  <a:latin typeface="Cherish"/>
                  <a:ea typeface="Cherish"/>
                  <a:cs typeface="Cherish"/>
                  <a:sym typeface="Cherish"/>
                </a:rPr>
                <a:t>Mingle</a:t>
              </a:r>
              <a:endParaRPr sz="10100">
                <a:solidFill>
                  <a:srgbClr val="C0231D"/>
                </a:solidFill>
                <a:latin typeface="Cherish"/>
                <a:ea typeface="Cherish"/>
                <a:cs typeface="Cherish"/>
                <a:sym typeface="Cherish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123600" y="2674475"/>
              <a:ext cx="1099800" cy="85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5100">
                  <a:solidFill>
                    <a:srgbClr val="C0231D"/>
                  </a:solidFill>
                  <a:latin typeface="Cherish"/>
                  <a:ea typeface="Cherish"/>
                  <a:cs typeface="Cherish"/>
                  <a:sym typeface="Cherish"/>
                </a:rPr>
                <a:t>&amp;</a:t>
              </a:r>
              <a:endParaRPr sz="5100">
                <a:solidFill>
                  <a:srgbClr val="C0231D"/>
                </a:solidFill>
                <a:latin typeface="Cherish"/>
                <a:ea typeface="Cherish"/>
                <a:cs typeface="Cherish"/>
                <a:sym typeface="Cherish"/>
              </a:endParaRPr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2218838" y="4571756"/>
            <a:ext cx="3227100" cy="9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rPr>
              <a:t>JOIN US FOR A </a:t>
            </a:r>
            <a:endParaRPr sz="2800">
              <a:solidFill>
                <a:schemeClr val="dk1"/>
              </a:solidFill>
              <a:latin typeface="Hubballi"/>
              <a:ea typeface="Hubballi"/>
              <a:cs typeface="Hubballi"/>
              <a:sym typeface="Hubballi"/>
            </a:endParaRPr>
          </a:p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rPr>
              <a:t>CHRISTMAS</a:t>
            </a:r>
            <a:r>
              <a:rPr lang="ru" sz="2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rPr>
              <a:t> PARTY</a:t>
            </a:r>
            <a:endParaRPr sz="2800">
              <a:solidFill>
                <a:schemeClr val="dk1"/>
              </a:solidFill>
              <a:latin typeface="Hubballi"/>
              <a:ea typeface="Hubballi"/>
              <a:cs typeface="Hubballi"/>
              <a:sym typeface="Hubballi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1744563" y="5584450"/>
            <a:ext cx="4175650" cy="655800"/>
            <a:chOff x="2058625" y="5544475"/>
            <a:chExt cx="4175650" cy="655800"/>
          </a:xfrm>
        </p:grpSpPr>
        <p:cxnSp>
          <p:nvCxnSpPr>
            <p:cNvPr id="67" name="Google Shape;67;p13"/>
            <p:cNvCxnSpPr/>
            <p:nvPr/>
          </p:nvCxnSpPr>
          <p:spPr>
            <a:xfrm>
              <a:off x="2138125" y="5641725"/>
              <a:ext cx="17052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2138125" y="6141275"/>
              <a:ext cx="17052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4449425" y="5641725"/>
              <a:ext cx="17052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4449425" y="6141275"/>
              <a:ext cx="17052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" name="Google Shape;71;p13"/>
            <p:cNvSpPr txBox="1"/>
            <p:nvPr/>
          </p:nvSpPr>
          <p:spPr>
            <a:xfrm>
              <a:off x="2058625" y="5596825"/>
              <a:ext cx="1864500" cy="5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dk1"/>
                  </a:solidFill>
                  <a:latin typeface="Hubballi"/>
                  <a:ea typeface="Hubballi"/>
                  <a:cs typeface="Hubballi"/>
                  <a:sym typeface="Hubballi"/>
                </a:rPr>
                <a:t>SATURDAY       </a:t>
              </a:r>
              <a:endParaRPr sz="2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369775" y="5596825"/>
              <a:ext cx="1864500" cy="5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dk1"/>
                  </a:solidFill>
                  <a:latin typeface="Hubballi"/>
                  <a:ea typeface="Hubballi"/>
                  <a:cs typeface="Hubballi"/>
                  <a:sym typeface="Hubballi"/>
                </a:rPr>
                <a:t>DECEMBER</a:t>
              </a:r>
              <a:endParaRPr sz="2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836650" y="5544475"/>
              <a:ext cx="612900" cy="65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600">
                  <a:solidFill>
                    <a:srgbClr val="9FA157"/>
                  </a:solidFill>
                  <a:latin typeface="Hubballi"/>
                  <a:ea typeface="Hubballi"/>
                  <a:cs typeface="Hubballi"/>
                  <a:sym typeface="Hubballi"/>
                </a:rPr>
                <a:t>18</a:t>
              </a:r>
              <a:endParaRPr sz="3600">
                <a:solidFill>
                  <a:srgbClr val="9FA157"/>
                </a:solidFill>
                <a:latin typeface="Hubballi"/>
                <a:ea typeface="Hubballi"/>
                <a:cs typeface="Hubballi"/>
                <a:sym typeface="Hubballi"/>
              </a:endParaRPr>
            </a:p>
          </p:txBody>
        </p:sp>
      </p:grpSp>
      <p:sp>
        <p:nvSpPr>
          <p:cNvPr id="74" name="Google Shape;74;p13"/>
          <p:cNvSpPr txBox="1"/>
          <p:nvPr/>
        </p:nvSpPr>
        <p:spPr>
          <a:xfrm>
            <a:off x="1537688" y="6300200"/>
            <a:ext cx="4589400" cy="6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700">
                <a:solidFill>
                  <a:srgbClr val="C0231D"/>
                </a:solidFill>
                <a:latin typeface="Grey Qo"/>
                <a:ea typeface="Grey Qo"/>
                <a:cs typeface="Grey Qo"/>
                <a:sym typeface="Grey Qo"/>
              </a:rPr>
              <a:t>7: 00 pm at  the Anderson’s home</a:t>
            </a:r>
            <a:endParaRPr sz="3700">
              <a:solidFill>
                <a:srgbClr val="C0231D"/>
              </a:solidFill>
              <a:latin typeface="Grey Qo"/>
              <a:ea typeface="Grey Qo"/>
              <a:cs typeface="Grey Qo"/>
              <a:sym typeface="Grey Qo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1717538" y="7088778"/>
            <a:ext cx="42297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rPr>
              <a:t>12345 HAPPY WAY | LOS ANGELES, CA RSVP TO JESSICA AT 123-456-7890</a:t>
            </a:r>
            <a:endParaRPr sz="1800">
              <a:solidFill>
                <a:schemeClr val="dk1"/>
              </a:solidFill>
              <a:latin typeface="Hubballi"/>
              <a:ea typeface="Hubballi"/>
              <a:cs typeface="Hubballi"/>
              <a:sym typeface="Hubballi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064038" y="7766628"/>
            <a:ext cx="35367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  <a:latin typeface="Hubballi"/>
                <a:ea typeface="Hubballi"/>
                <a:cs typeface="Hubballi"/>
                <a:sym typeface="Hubballi"/>
              </a:rPr>
              <a:t>PLEASE BRING A SECRET SANTA GIFT TO SHARE</a:t>
            </a:r>
            <a:endParaRPr sz="1800">
              <a:solidFill>
                <a:schemeClr val="dk1"/>
              </a:solidFill>
              <a:latin typeface="Hubballi"/>
              <a:ea typeface="Hubballi"/>
              <a:cs typeface="Hubballi"/>
              <a:sym typeface="Hubball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