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officedocument.obfuscatedFont" Extension="odttf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</p:sldIdLst>
  <p:sldSz cy="5715000" cx="3886200"/>
  <p:notesSz cx="6858000" cy="9144000"/>
  <p:embeddedFontLst>
    <p:embeddedFont>
      <p:font typeface="Rubik Medium"/>
      <p:regular r:id="rId8"/>
      <p:bold r:id="rId9"/>
      <p:italic r:id="rId10"/>
      <p:boldItalic r:id="rId11"/>
    </p:embeddedFont>
    <p:embeddedFont>
      <p:font typeface="Rubik Light"/>
      <p:regular r:id="rId12"/>
      <p:bold r:id="rId13"/>
      <p:italic r:id="rId14"/>
      <p:boldItalic r:id="rId15"/>
    </p:embeddedFont>
    <p:embeddedFont>
      <p:font typeface="Rubik SemiBold"/>
      <p:regular r:id="rId16"/>
      <p:bold r:id="rId17"/>
      <p:italic r:id="rId18"/>
      <p:boldItalic r:id="rId19"/>
    </p:embeddedFont>
    <p:embeddedFont>
      <p:font typeface="Rubik"/>
      <p:regular r:id="rId20"/>
      <p:bold r:id="rId21"/>
      <p:italic r:id="rId22"/>
      <p:boldItalic r:id="rId23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pos="72">
          <p15:clr>
            <a:srgbClr val="747775"/>
          </p15:clr>
        </p15:guide>
        <p15:guide id="2" pos="2376">
          <p15:clr>
            <a:srgbClr val="747775"/>
          </p15:clr>
        </p15:guide>
        <p15:guide id="3" orient="horz" pos="72">
          <p15:clr>
            <a:srgbClr val="747775"/>
          </p15:clr>
        </p15:guide>
        <p15:guide id="4" orient="horz" pos="3528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72"/>
        <p:guide pos="2376"/>
        <p:guide pos="72" orient="horz"/>
        <p:guide pos="3528" orient="horz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ubik-regular.fntdata"/><Relationship Id="rId11" Type="http://schemas.openxmlformats.org/officeDocument/2006/relationships/font" Target="fonts/RubikMedium-boldItalic.fntdata"/><Relationship Id="rId22" Type="http://schemas.openxmlformats.org/officeDocument/2006/relationships/font" Target="fonts/Rubik-italic.fntdata"/><Relationship Id="rId10" Type="http://schemas.openxmlformats.org/officeDocument/2006/relationships/font" Target="fonts/RubikMedium-italic.fntdata"/><Relationship Id="rId21" Type="http://schemas.openxmlformats.org/officeDocument/2006/relationships/font" Target="fonts/Rubik-bold.fntdata"/><Relationship Id="rId13" Type="http://schemas.openxmlformats.org/officeDocument/2006/relationships/font" Target="fonts/RubikLight-bold.fntdata"/><Relationship Id="rId12" Type="http://schemas.openxmlformats.org/officeDocument/2006/relationships/font" Target="fonts/RubikLight-regular.fntdata"/><Relationship Id="rId23" Type="http://schemas.openxmlformats.org/officeDocument/2006/relationships/font" Target="fonts/Rubik-bold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font" Target="fonts/RubikMedium-bold.fntdata"/><Relationship Id="rId15" Type="http://schemas.openxmlformats.org/officeDocument/2006/relationships/font" Target="fonts/RubikLight-boldItalic.fntdata"/><Relationship Id="rId14" Type="http://schemas.openxmlformats.org/officeDocument/2006/relationships/font" Target="fonts/RubikLight-italic.fntdata"/><Relationship Id="rId17" Type="http://schemas.openxmlformats.org/officeDocument/2006/relationships/font" Target="fonts/RubikSemiBold-bold.fntdata"/><Relationship Id="rId16" Type="http://schemas.openxmlformats.org/officeDocument/2006/relationships/font" Target="fonts/RubikSemiBold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RubikSemiBold-boldItalic.fntdata"/><Relationship Id="rId6" Type="http://schemas.openxmlformats.org/officeDocument/2006/relationships/slide" Target="slides/slide1.xml"/><Relationship Id="rId18" Type="http://schemas.openxmlformats.org/officeDocument/2006/relationships/font" Target="fonts/RubikSemiBold-italic.fntdata"/><Relationship Id="rId7" Type="http://schemas.openxmlformats.org/officeDocument/2006/relationships/slide" Target="slides/slide2.xml"/><Relationship Id="rId8" Type="http://schemas.openxmlformats.org/officeDocument/2006/relationships/font" Target="fonts/RubikMedium-regular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3aa17b15e43_1_37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3aa17b15e43_1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3aa17b15e43_1_58:notes"/>
          <p:cNvSpPr/>
          <p:nvPr>
            <p:ph idx="2" type="sldImg"/>
          </p:nvPr>
        </p:nvSpPr>
        <p:spPr>
          <a:xfrm>
            <a:off x="2263463" y="685800"/>
            <a:ext cx="2331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3aa17b15e43_1_5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132476" y="827306"/>
            <a:ext cx="3621300" cy="228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132472" y="3149028"/>
            <a:ext cx="3621300" cy="88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132472" y="1229028"/>
            <a:ext cx="3621300" cy="2181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132472" y="3502472"/>
            <a:ext cx="3621300" cy="1445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132472" y="2389833"/>
            <a:ext cx="3621300" cy="935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132473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2053770" y="1280528"/>
            <a:ext cx="1700100" cy="3795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132473" y="617333"/>
            <a:ext cx="1193400" cy="839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132473" y="1544000"/>
            <a:ext cx="1193400" cy="3532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208356" y="500167"/>
            <a:ext cx="2706300" cy="4545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1943100" y="-139"/>
            <a:ext cx="1943100" cy="5715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112838" y="1370194"/>
            <a:ext cx="1719300" cy="1647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112838" y="3114528"/>
            <a:ext cx="1719300" cy="13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2099288" y="804528"/>
            <a:ext cx="1630800" cy="4105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132473" y="4700639"/>
            <a:ext cx="2549400" cy="672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32472" y="494472"/>
            <a:ext cx="3621300" cy="63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32472" y="1280528"/>
            <a:ext cx="3621300" cy="379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3600795" y="5181352"/>
            <a:ext cx="233100" cy="43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8.png"/><Relationship Id="rId4" Type="http://schemas.openxmlformats.org/officeDocument/2006/relationships/image" Target="../media/image6.png"/><Relationship Id="rId10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png"/><Relationship Id="rId4" Type="http://schemas.openxmlformats.org/officeDocument/2006/relationships/image" Target="../media/image6.png"/><Relationship Id="rId10" Type="http://schemas.openxmlformats.org/officeDocument/2006/relationships/image" Target="../media/image2.png"/><Relationship Id="rId9" Type="http://schemas.openxmlformats.org/officeDocument/2006/relationships/image" Target="../media/image5.png"/><Relationship Id="rId5" Type="http://schemas.openxmlformats.org/officeDocument/2006/relationships/image" Target="../media/image9.png"/><Relationship Id="rId6" Type="http://schemas.openxmlformats.org/officeDocument/2006/relationships/image" Target="../media/image1.png"/><Relationship Id="rId7" Type="http://schemas.openxmlformats.org/officeDocument/2006/relationships/image" Target="../media/image3.png"/><Relationship Id="rId8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 title="Christmas-Party-4x116-red.png"/>
          <p:cNvPicPr preferRelativeResize="0"/>
          <p:nvPr/>
        </p:nvPicPr>
        <p:blipFill rotWithShape="1">
          <a:blip r:embed="rId3">
            <a:alphaModFix/>
          </a:blip>
          <a:srcRect b="159" l="268" r="278" t="268"/>
          <a:stretch/>
        </p:blipFill>
        <p:spPr>
          <a:xfrm>
            <a:off x="0" y="0"/>
            <a:ext cx="3886200" cy="5721773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5" name="Google Shape;55;p13"/>
          <p:cNvGrpSpPr/>
          <p:nvPr/>
        </p:nvGrpSpPr>
        <p:grpSpPr>
          <a:xfrm>
            <a:off x="593438" y="-6775"/>
            <a:ext cx="2699626" cy="3396825"/>
            <a:chOff x="593300" y="-6775"/>
            <a:chExt cx="2699626" cy="3396825"/>
          </a:xfrm>
        </p:grpSpPr>
        <p:pic>
          <p:nvPicPr>
            <p:cNvPr id="56" name="Google Shape;56;p13" title="Christmas-Party-4x116-red.png"/>
            <p:cNvPicPr preferRelativeResize="0"/>
            <p:nvPr/>
          </p:nvPicPr>
          <p:blipFill rotWithShape="1">
            <a:blip r:embed="rId4">
              <a:alphaModFix/>
            </a:blip>
            <a:srcRect b="12457" l="4971" r="4962" t="0"/>
            <a:stretch/>
          </p:blipFill>
          <p:spPr>
            <a:xfrm>
              <a:off x="593300" y="-6775"/>
              <a:ext cx="2699626" cy="339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7" name="Google Shape;57;p13" title="Christmas-Party-4x611-red.png"/>
            <p:cNvPicPr preferRelativeResize="0"/>
            <p:nvPr/>
          </p:nvPicPr>
          <p:blipFill rotWithShape="1">
            <a:blip r:embed="rId5">
              <a:alphaModFix amt="74000"/>
            </a:blip>
            <a:srcRect b="12660" l="5531" r="5540" t="4647"/>
            <a:stretch/>
          </p:blipFill>
          <p:spPr>
            <a:xfrm>
              <a:off x="610300" y="173500"/>
              <a:ext cx="2665624" cy="32087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58" name="Google Shape;58;p13" title="Ribbon top.png"/>
          <p:cNvPicPr preferRelativeResize="0"/>
          <p:nvPr/>
        </p:nvPicPr>
        <p:blipFill rotWithShape="1">
          <a:blip r:embed="rId6">
            <a:alphaModFix/>
          </a:blip>
          <a:srcRect b="25541" l="0" r="8675" t="6385"/>
          <a:stretch/>
        </p:blipFill>
        <p:spPr>
          <a:xfrm>
            <a:off x="3190450" y="0"/>
            <a:ext cx="695750" cy="11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 title="Merry Christma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112" y="3124589"/>
            <a:ext cx="2537976" cy="60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0" name="Google Shape;60;p13" title="Graphic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2775" y="4599025"/>
            <a:ext cx="640650" cy="2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1" name="Google Shape;61;p13" title="1q.png"/>
          <p:cNvPicPr preferRelativeResize="0"/>
          <p:nvPr/>
        </p:nvPicPr>
        <p:blipFill rotWithShape="1">
          <a:blip r:embed="rId9">
            <a:alphaModFix/>
          </a:blip>
          <a:srcRect b="-9" l="12271" r="12256" t="39"/>
          <a:stretch/>
        </p:blipFill>
        <p:spPr>
          <a:xfrm>
            <a:off x="814850" y="3978025"/>
            <a:ext cx="2256501" cy="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3" title="3 stars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16400" y="4070075"/>
            <a:ext cx="453400" cy="1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3" name="Google Shape;63;p13" title="1q.png"/>
          <p:cNvPicPr preferRelativeResize="0"/>
          <p:nvPr/>
        </p:nvPicPr>
        <p:blipFill rotWithShape="1">
          <a:blip r:embed="rId9">
            <a:alphaModFix/>
          </a:blip>
          <a:srcRect b="-9" l="12271" r="12256" t="39"/>
          <a:stretch/>
        </p:blipFill>
        <p:spPr>
          <a:xfrm>
            <a:off x="814850" y="4260275"/>
            <a:ext cx="2256501" cy="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3"/>
          <p:cNvSpPr txBox="1"/>
          <p:nvPr/>
        </p:nvSpPr>
        <p:spPr>
          <a:xfrm>
            <a:off x="131841" y="820812"/>
            <a:ext cx="12828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Saturday</a:t>
            </a:r>
            <a:endParaRPr sz="900">
              <a:solidFill>
                <a:srgbClr val="EECE7E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DEC </a:t>
            </a:r>
            <a:r>
              <a:rPr lang="en" sz="17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25</a:t>
            </a:r>
            <a:endParaRPr sz="1700">
              <a:solidFill>
                <a:srgbClr val="EECE7E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65" name="Google Shape;65;p13"/>
          <p:cNvSpPr txBox="1"/>
          <p:nvPr/>
        </p:nvSpPr>
        <p:spPr>
          <a:xfrm>
            <a:off x="2192047" y="399526"/>
            <a:ext cx="12828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We warmly</a:t>
            </a:r>
            <a:endParaRPr sz="900">
              <a:solidFill>
                <a:srgbClr val="EECE7E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INVITE </a:t>
            </a:r>
            <a:r>
              <a:rPr lang="en" sz="12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YOU</a:t>
            </a:r>
            <a:endParaRPr sz="1200">
              <a:solidFill>
                <a:srgbClr val="EECE7E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66" name="Google Shape;66;p13"/>
          <p:cNvSpPr txBox="1"/>
          <p:nvPr/>
        </p:nvSpPr>
        <p:spPr>
          <a:xfrm>
            <a:off x="814848" y="4045225"/>
            <a:ext cx="7614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DJ  </a:t>
            </a:r>
            <a:r>
              <a:rPr lang="en" sz="12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Santa</a:t>
            </a:r>
            <a:endParaRPr sz="1200">
              <a:solidFill>
                <a:srgbClr val="F2B83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67" name="Google Shape;67;p13"/>
          <p:cNvSpPr txBox="1"/>
          <p:nvPr/>
        </p:nvSpPr>
        <p:spPr>
          <a:xfrm>
            <a:off x="2192050" y="4045225"/>
            <a:ext cx="8793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Sam  </a:t>
            </a:r>
            <a:r>
              <a:rPr lang="en" sz="1200">
                <a:solidFill>
                  <a:srgbClr val="EECE7E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Snow</a:t>
            </a:r>
            <a:endParaRPr sz="1200">
              <a:solidFill>
                <a:srgbClr val="F2B834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68" name="Google Shape;68;p13"/>
          <p:cNvSpPr txBox="1"/>
          <p:nvPr/>
        </p:nvSpPr>
        <p:spPr>
          <a:xfrm>
            <a:off x="710350" y="4393891"/>
            <a:ext cx="24657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Open </a:t>
            </a:r>
            <a:r>
              <a:rPr lang="en" sz="8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9:00 pm</a:t>
            </a:r>
            <a:r>
              <a:rPr lang="en" sz="8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   •    </a:t>
            </a:r>
            <a:r>
              <a:rPr lang="en" sz="8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Guest list</a:t>
            </a:r>
            <a:r>
              <a:rPr lang="en" sz="8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 only  •    Entry </a:t>
            </a:r>
            <a:r>
              <a:rPr lang="en" sz="8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$12</a:t>
            </a:r>
            <a:endParaRPr sz="800">
              <a:solidFill>
                <a:srgbClr val="F2B83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69" name="Google Shape;69;p13"/>
          <p:cNvSpPr txBox="1"/>
          <p:nvPr/>
        </p:nvSpPr>
        <p:spPr>
          <a:xfrm>
            <a:off x="444450" y="4969033"/>
            <a:ext cx="29976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JINGLE BELLS</a:t>
            </a:r>
            <a:r>
              <a:rPr lang="en" sz="13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 HOTEL &amp; BAR</a:t>
            </a:r>
            <a:endParaRPr b="1" sz="1300">
              <a:solidFill>
                <a:srgbClr val="F2B83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70" name="Google Shape;70;p13"/>
          <p:cNvSpPr txBox="1"/>
          <p:nvPr/>
        </p:nvSpPr>
        <p:spPr>
          <a:xfrm>
            <a:off x="444450" y="5177299"/>
            <a:ext cx="2997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333 Wrigley Drive, Lake Geneva, WI 53147</a:t>
            </a:r>
            <a:endParaRPr sz="1100">
              <a:solidFill>
                <a:srgbClr val="F2B834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" name="Google Shape;75;p14" title="Christmas-Party-411x6-black.png"/>
          <p:cNvPicPr preferRelativeResize="0"/>
          <p:nvPr/>
        </p:nvPicPr>
        <p:blipFill rotWithShape="1">
          <a:blip r:embed="rId3">
            <a:alphaModFix/>
          </a:blip>
          <a:srcRect b="199" l="189" r="199" t="189"/>
          <a:stretch/>
        </p:blipFill>
        <p:spPr>
          <a:xfrm>
            <a:off x="0" y="0"/>
            <a:ext cx="3886200" cy="571498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6" name="Google Shape;76;p14"/>
          <p:cNvGrpSpPr/>
          <p:nvPr/>
        </p:nvGrpSpPr>
        <p:grpSpPr>
          <a:xfrm>
            <a:off x="593438" y="-6775"/>
            <a:ext cx="2699626" cy="3396825"/>
            <a:chOff x="593300" y="-6775"/>
            <a:chExt cx="2699626" cy="3396825"/>
          </a:xfrm>
        </p:grpSpPr>
        <p:pic>
          <p:nvPicPr>
            <p:cNvPr id="77" name="Google Shape;77;p14" title="Christmas-Party-4x116-red.png"/>
            <p:cNvPicPr preferRelativeResize="0"/>
            <p:nvPr/>
          </p:nvPicPr>
          <p:blipFill rotWithShape="1">
            <a:blip r:embed="rId4">
              <a:alphaModFix/>
            </a:blip>
            <a:srcRect b="12457" l="4971" r="4962" t="0"/>
            <a:stretch/>
          </p:blipFill>
          <p:spPr>
            <a:xfrm>
              <a:off x="593300" y="-6775"/>
              <a:ext cx="2699626" cy="339682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8" name="Google Shape;78;p14" title="Christmas-Party-4x611-red.png"/>
            <p:cNvPicPr preferRelativeResize="0"/>
            <p:nvPr/>
          </p:nvPicPr>
          <p:blipFill rotWithShape="1">
            <a:blip r:embed="rId5">
              <a:alphaModFix amt="74000"/>
            </a:blip>
            <a:srcRect b="12660" l="5531" r="5540" t="4647"/>
            <a:stretch/>
          </p:blipFill>
          <p:spPr>
            <a:xfrm>
              <a:off x="610300" y="173500"/>
              <a:ext cx="2665624" cy="3208749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9" name="Google Shape;79;p14" title="Ribbon top.png"/>
          <p:cNvPicPr preferRelativeResize="0"/>
          <p:nvPr/>
        </p:nvPicPr>
        <p:blipFill rotWithShape="1">
          <a:blip r:embed="rId6">
            <a:alphaModFix/>
          </a:blip>
          <a:srcRect b="25541" l="0" r="8675" t="6385"/>
          <a:stretch/>
        </p:blipFill>
        <p:spPr>
          <a:xfrm>
            <a:off x="3190450" y="0"/>
            <a:ext cx="695750" cy="11329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0" name="Google Shape;80;p14" title="Merry Christma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74112" y="3124589"/>
            <a:ext cx="2537976" cy="600338"/>
          </a:xfrm>
          <a:prstGeom prst="rect">
            <a:avLst/>
          </a:prstGeom>
          <a:noFill/>
          <a:ln>
            <a:noFill/>
          </a:ln>
        </p:spPr>
      </p:pic>
      <p:pic>
        <p:nvPicPr>
          <p:cNvPr id="81" name="Google Shape;81;p14" title="Graphic.png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622775" y="4599025"/>
            <a:ext cx="640650" cy="283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2" name="Google Shape;82;p14" title="1q.png"/>
          <p:cNvPicPr preferRelativeResize="0"/>
          <p:nvPr/>
        </p:nvPicPr>
        <p:blipFill rotWithShape="1">
          <a:blip r:embed="rId9">
            <a:alphaModFix/>
          </a:blip>
          <a:srcRect b="-9" l="12271" r="12256" t="39"/>
          <a:stretch/>
        </p:blipFill>
        <p:spPr>
          <a:xfrm>
            <a:off x="814850" y="3978025"/>
            <a:ext cx="2256501" cy="25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3" name="Google Shape;83;p14" title="3 stars.png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716400" y="4070075"/>
            <a:ext cx="453400" cy="123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14" title="1q.png"/>
          <p:cNvPicPr preferRelativeResize="0"/>
          <p:nvPr/>
        </p:nvPicPr>
        <p:blipFill rotWithShape="1">
          <a:blip r:embed="rId9">
            <a:alphaModFix/>
          </a:blip>
          <a:srcRect b="-9" l="12271" r="12256" t="39"/>
          <a:stretch/>
        </p:blipFill>
        <p:spPr>
          <a:xfrm>
            <a:off x="814850" y="4260275"/>
            <a:ext cx="2256501" cy="252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/>
          <p:nvPr/>
        </p:nvSpPr>
        <p:spPr>
          <a:xfrm>
            <a:off x="131841" y="820812"/>
            <a:ext cx="1282800" cy="36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Saturday</a:t>
            </a:r>
            <a:endParaRPr sz="900">
              <a:solidFill>
                <a:srgbClr val="EECE7E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7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DEC </a:t>
            </a:r>
            <a:r>
              <a:rPr lang="en" sz="17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25</a:t>
            </a:r>
            <a:endParaRPr sz="1700">
              <a:solidFill>
                <a:srgbClr val="EECE7E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86" name="Google Shape;86;p14"/>
          <p:cNvSpPr txBox="1"/>
          <p:nvPr/>
        </p:nvSpPr>
        <p:spPr>
          <a:xfrm>
            <a:off x="2192047" y="399526"/>
            <a:ext cx="1282800" cy="29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We warmly</a:t>
            </a:r>
            <a:endParaRPr sz="900">
              <a:solidFill>
                <a:srgbClr val="EECE7E"/>
              </a:solidFill>
              <a:latin typeface="Rubik Light"/>
              <a:ea typeface="Rubik Light"/>
              <a:cs typeface="Rubik Light"/>
              <a:sym typeface="Rubik Light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INVITE </a:t>
            </a:r>
            <a:r>
              <a:rPr lang="en" sz="12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YOU</a:t>
            </a:r>
            <a:endParaRPr sz="1200">
              <a:solidFill>
                <a:srgbClr val="EECE7E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87" name="Google Shape;87;p14"/>
          <p:cNvSpPr txBox="1"/>
          <p:nvPr/>
        </p:nvSpPr>
        <p:spPr>
          <a:xfrm>
            <a:off x="814848" y="4045225"/>
            <a:ext cx="7614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DJ  </a:t>
            </a:r>
            <a:r>
              <a:rPr lang="en" sz="12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Santa</a:t>
            </a:r>
            <a:endParaRPr sz="1200">
              <a:solidFill>
                <a:srgbClr val="F2B83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88" name="Google Shape;88;p14"/>
          <p:cNvSpPr txBox="1"/>
          <p:nvPr/>
        </p:nvSpPr>
        <p:spPr>
          <a:xfrm>
            <a:off x="2192050" y="4045225"/>
            <a:ext cx="879300" cy="166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Sam  </a:t>
            </a:r>
            <a:r>
              <a:rPr lang="en" sz="1200">
                <a:solidFill>
                  <a:srgbClr val="EECE7E"/>
                </a:solidFill>
                <a:latin typeface="Rubik SemiBold"/>
                <a:ea typeface="Rubik SemiBold"/>
                <a:cs typeface="Rubik SemiBold"/>
                <a:sym typeface="Rubik SemiBold"/>
              </a:rPr>
              <a:t>Snow</a:t>
            </a:r>
            <a:endParaRPr sz="1200">
              <a:solidFill>
                <a:srgbClr val="F2B834"/>
              </a:solidFill>
              <a:latin typeface="Rubik SemiBold"/>
              <a:ea typeface="Rubik SemiBold"/>
              <a:cs typeface="Rubik SemiBold"/>
              <a:sym typeface="Rubik SemiBold"/>
            </a:endParaRPr>
          </a:p>
        </p:txBody>
      </p:sp>
      <p:sp>
        <p:nvSpPr>
          <p:cNvPr id="89" name="Google Shape;89;p14"/>
          <p:cNvSpPr txBox="1"/>
          <p:nvPr/>
        </p:nvSpPr>
        <p:spPr>
          <a:xfrm>
            <a:off x="710350" y="4393891"/>
            <a:ext cx="24657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Open </a:t>
            </a:r>
            <a:r>
              <a:rPr lang="en" sz="8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9:00 pm</a:t>
            </a:r>
            <a:r>
              <a:rPr lang="en" sz="8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   •    </a:t>
            </a:r>
            <a:r>
              <a:rPr lang="en" sz="8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Guest list</a:t>
            </a:r>
            <a:r>
              <a:rPr lang="en" sz="8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 only  •    Entry </a:t>
            </a:r>
            <a:r>
              <a:rPr lang="en" sz="8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$12</a:t>
            </a:r>
            <a:endParaRPr sz="800">
              <a:solidFill>
                <a:srgbClr val="F2B834"/>
              </a:solidFill>
              <a:latin typeface="Rubik Medium"/>
              <a:ea typeface="Rubik Medium"/>
              <a:cs typeface="Rubik Medium"/>
              <a:sym typeface="Rubik Medium"/>
            </a:endParaRPr>
          </a:p>
        </p:txBody>
      </p:sp>
      <p:sp>
        <p:nvSpPr>
          <p:cNvPr id="90" name="Google Shape;90;p14"/>
          <p:cNvSpPr txBox="1"/>
          <p:nvPr/>
        </p:nvSpPr>
        <p:spPr>
          <a:xfrm>
            <a:off x="444450" y="4969033"/>
            <a:ext cx="29976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EECE7E"/>
                </a:solidFill>
                <a:latin typeface="Rubik Medium"/>
                <a:ea typeface="Rubik Medium"/>
                <a:cs typeface="Rubik Medium"/>
                <a:sym typeface="Rubik Medium"/>
              </a:rPr>
              <a:t>JINGLE BELLS</a:t>
            </a:r>
            <a:r>
              <a:rPr lang="en" sz="13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 HOTEL &amp; BAR</a:t>
            </a:r>
            <a:endParaRPr b="1" sz="1300">
              <a:solidFill>
                <a:srgbClr val="F2B834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91" name="Google Shape;91;p14"/>
          <p:cNvSpPr txBox="1"/>
          <p:nvPr/>
        </p:nvSpPr>
        <p:spPr>
          <a:xfrm>
            <a:off x="444450" y="5177299"/>
            <a:ext cx="2997600" cy="152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rgbClr val="EECE7E"/>
                </a:solidFill>
                <a:latin typeface="Rubik Light"/>
                <a:ea typeface="Rubik Light"/>
                <a:cs typeface="Rubik Light"/>
                <a:sym typeface="Rubik Light"/>
              </a:rPr>
              <a:t>333 Wrigley Drive, Lake Geneva, WI 53147</a:t>
            </a:r>
            <a:endParaRPr sz="1100">
              <a:solidFill>
                <a:srgbClr val="F2B834"/>
              </a:solidFill>
              <a:latin typeface="Rubik Light"/>
              <a:ea typeface="Rubik Light"/>
              <a:cs typeface="Rubik Light"/>
              <a:sym typeface="Rubik Light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