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Great Vibes"/>
      <p:regular r:id="rId11"/>
    </p:embeddedFont>
    <p:embeddedFont>
      <p:font typeface="Arsenal"/>
      <p:regular r:id="rId12"/>
      <p:bold r:id="rId13"/>
      <p:italic r:id="rId14"/>
      <p:boldItalic r:id="rId15"/>
    </p:embeddedFont>
    <p:embeddedFont>
      <p:font typeface="Arimo Medium"/>
      <p:regular r:id="rId16"/>
      <p:bold r:id="rId17"/>
      <p:italic r:id="rId18"/>
      <p:boldItalic r:id="rId19"/>
    </p:embeddedFont>
    <p:embeddedFont>
      <p:font typeface="Allison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578">
          <p15:clr>
            <a:srgbClr val="747775"/>
          </p15:clr>
        </p15:guide>
        <p15:guide id="2" pos="158">
          <p15:clr>
            <a:srgbClr val="747775"/>
          </p15:clr>
        </p15:guide>
        <p15:guide id="3" orient="horz" pos="155">
          <p15:clr>
            <a:srgbClr val="747775"/>
          </p15:clr>
        </p15:guide>
        <p15:guide id="4" orient="horz" pos="46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578"/>
        <p:guide pos="158"/>
        <p:guide pos="155" orient="horz"/>
        <p:guide pos="460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lison-regular.fntdata"/><Relationship Id="rId11" Type="http://schemas.openxmlformats.org/officeDocument/2006/relationships/font" Target="fonts/GreatVibes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Arsenal-bold.fntdata"/><Relationship Id="rId12" Type="http://schemas.openxmlformats.org/officeDocument/2006/relationships/font" Target="fonts/Arsena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Arsenal-boldItalic.fntdata"/><Relationship Id="rId14" Type="http://schemas.openxmlformats.org/officeDocument/2006/relationships/font" Target="fonts/Arsenal-italic.fntdata"/><Relationship Id="rId17" Type="http://schemas.openxmlformats.org/officeDocument/2006/relationships/font" Target="fonts/ArimoMedium-bold.fntdata"/><Relationship Id="rId16" Type="http://schemas.openxmlformats.org/officeDocument/2006/relationships/font" Target="fonts/Arimo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rimo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ArimoMedium-italic.fntdata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250199" y="242265"/>
            <a:ext cx="10191602" cy="7069209"/>
            <a:chOff x="-8421026" y="-1643435"/>
            <a:chExt cx="10191602" cy="7069209"/>
          </a:xfrm>
        </p:grpSpPr>
        <p:sp>
          <p:nvSpPr>
            <p:cNvPr id="56" name="Google Shape;56;p13"/>
            <p:cNvSpPr/>
            <p:nvPr/>
          </p:nvSpPr>
          <p:spPr>
            <a:xfrm>
              <a:off x="-8421026" y="-1643435"/>
              <a:ext cx="10191600" cy="7069200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/>
            </a:blip>
            <a:srcRect b="0" l="308" r="298" t="0"/>
            <a:stretch/>
          </p:blipFill>
          <p:spPr>
            <a:xfrm>
              <a:off x="-8421025" y="-1643425"/>
              <a:ext cx="10191601" cy="7069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 rot="10800000">
            <a:off x="9046800" y="0"/>
            <a:ext cx="1645200" cy="1645225"/>
            <a:chOff x="0" y="5914775"/>
            <a:chExt cx="1645200" cy="1645225"/>
          </a:xfrm>
        </p:grpSpPr>
        <p:sp>
          <p:nvSpPr>
            <p:cNvPr id="59" name="Google Shape;59;p13"/>
            <p:cNvSpPr/>
            <p:nvPr/>
          </p:nvSpPr>
          <p:spPr>
            <a:xfrm>
              <a:off x="0" y="5914775"/>
              <a:ext cx="1645200" cy="1645200"/>
            </a:xfrm>
            <a:prstGeom prst="rtTriangle">
              <a:avLst/>
            </a:prstGeom>
            <a:solidFill>
              <a:srgbClr val="E6C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0" y="6011100"/>
              <a:ext cx="1548900" cy="1548900"/>
            </a:xfrm>
            <a:prstGeom prst="rtTriangle">
              <a:avLst/>
            </a:prstGeom>
            <a:gradFill>
              <a:gsLst>
                <a:gs pos="0">
                  <a:srgbClr val="2D2377"/>
                </a:gs>
                <a:gs pos="37000">
                  <a:srgbClr val="005E9B"/>
                </a:gs>
                <a:gs pos="100000">
                  <a:srgbClr val="2D2377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3875" y="452275"/>
            <a:ext cx="1276350" cy="12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439850" y="1326575"/>
            <a:ext cx="781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100">
                <a:latin typeface="Playfair Display"/>
                <a:ea typeface="Playfair Display"/>
                <a:cs typeface="Playfair Display"/>
                <a:sym typeface="Playfair Display"/>
              </a:rPr>
              <a:t>Employee of the Month</a:t>
            </a:r>
            <a:endParaRPr b="1" sz="5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439850" y="2250208"/>
            <a:ext cx="7812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Arimo Medium"/>
                <a:ea typeface="Arimo Medium"/>
                <a:cs typeface="Arimo Medium"/>
                <a:sym typeface="Arimo Medium"/>
              </a:rPr>
              <a:t>THIS CERTIFICATE IS PROUDLY PRESENTED TO:</a:t>
            </a:r>
            <a:endParaRPr sz="1800"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575050" y="3030681"/>
            <a:ext cx="55419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solidFill>
                  <a:srgbClr val="DDAA56"/>
                </a:solidFill>
                <a:latin typeface="Great Vibes"/>
                <a:ea typeface="Great Vibes"/>
                <a:cs typeface="Great Vibes"/>
                <a:sym typeface="Great Vibes"/>
              </a:rPr>
              <a:t>Keven Gorczany</a:t>
            </a:r>
            <a:endParaRPr sz="6100">
              <a:solidFill>
                <a:srgbClr val="DDAA56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2883000" y="4127504"/>
            <a:ext cx="4926000" cy="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1439850" y="4378027"/>
            <a:ext cx="78123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>
                <a:latin typeface="Arimo Medium"/>
                <a:ea typeface="Arimo Medium"/>
                <a:cs typeface="Arimo Medium"/>
                <a:sym typeface="Arimo Medium"/>
              </a:rPr>
              <a:t>For his overall </a:t>
            </a:r>
            <a:r>
              <a:rPr i="1" lang="ru">
                <a:latin typeface="Arimo Medium"/>
                <a:ea typeface="Arimo Medium"/>
                <a:cs typeface="Arimo Medium"/>
                <a:sym typeface="Arimo Medium"/>
              </a:rPr>
              <a:t>performances</a:t>
            </a:r>
            <a:r>
              <a:rPr i="1" lang="ru">
                <a:latin typeface="Arimo Medium"/>
                <a:ea typeface="Arimo Medium"/>
                <a:cs typeface="Arimo Medium"/>
                <a:sym typeface="Arimo Medium"/>
              </a:rPr>
              <a:t> this month March,</a:t>
            </a:r>
            <a:endParaRPr i="1">
              <a:latin typeface="Arimo Medium"/>
              <a:ea typeface="Arimo Medium"/>
              <a:cs typeface="Arimo Medium"/>
              <a:sym typeface="Arimo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>
                <a:latin typeface="Arimo Medium"/>
                <a:ea typeface="Arimo Medium"/>
                <a:cs typeface="Arimo Medium"/>
                <a:sym typeface="Arimo Medium"/>
              </a:rPr>
              <a:t>in appreciation for your loyalty and achieving company goals</a:t>
            </a:r>
            <a:endParaRPr i="1">
              <a:latin typeface="Arimo Medium"/>
              <a:ea typeface="Arimo Medium"/>
              <a:cs typeface="Arimo Medium"/>
              <a:sym typeface="Arimo Medium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0" y="5918050"/>
            <a:ext cx="1645200" cy="1645225"/>
            <a:chOff x="0" y="5914775"/>
            <a:chExt cx="1645200" cy="1645225"/>
          </a:xfrm>
        </p:grpSpPr>
        <p:sp>
          <p:nvSpPr>
            <p:cNvPr id="68" name="Google Shape;68;p13"/>
            <p:cNvSpPr/>
            <p:nvPr/>
          </p:nvSpPr>
          <p:spPr>
            <a:xfrm>
              <a:off x="0" y="5914775"/>
              <a:ext cx="1645200" cy="1645200"/>
            </a:xfrm>
            <a:prstGeom prst="rtTriangle">
              <a:avLst/>
            </a:prstGeom>
            <a:solidFill>
              <a:srgbClr val="E6C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0" y="6011100"/>
              <a:ext cx="1548900" cy="1548900"/>
            </a:xfrm>
            <a:prstGeom prst="rtTriangle">
              <a:avLst/>
            </a:prstGeom>
            <a:gradFill>
              <a:gsLst>
                <a:gs pos="0">
                  <a:srgbClr val="2D2377"/>
                </a:gs>
                <a:gs pos="37000">
                  <a:srgbClr val="005E9B"/>
                </a:gs>
                <a:gs pos="100000">
                  <a:srgbClr val="2D2377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1972275" y="6022775"/>
            <a:ext cx="2373300" cy="542046"/>
            <a:chOff x="1972275" y="6022775"/>
            <a:chExt cx="2373300" cy="542046"/>
          </a:xfrm>
        </p:grpSpPr>
        <p:cxnSp>
          <p:nvCxnSpPr>
            <p:cNvPr id="71" name="Google Shape;71;p13"/>
            <p:cNvCxnSpPr/>
            <p:nvPr/>
          </p:nvCxnSpPr>
          <p:spPr>
            <a:xfrm>
              <a:off x="2103675" y="6321125"/>
              <a:ext cx="2110500" cy="0"/>
            </a:xfrm>
            <a:prstGeom prst="straightConnector1">
              <a:avLst/>
            </a:prstGeom>
            <a:noFill/>
            <a:ln cap="flat" cmpd="sng" w="19050">
              <a:solidFill>
                <a:srgbClr val="1D1D1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" name="Google Shape;72;p13"/>
            <p:cNvSpPr txBox="1"/>
            <p:nvPr/>
          </p:nvSpPr>
          <p:spPr>
            <a:xfrm>
              <a:off x="1972275" y="6380021"/>
              <a:ext cx="2373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Arimo Medium"/>
                  <a:ea typeface="Arimo Medium"/>
                  <a:cs typeface="Arimo Medium"/>
                  <a:sym typeface="Arimo Medium"/>
                </a:rPr>
                <a:t>President Business</a:t>
              </a:r>
              <a:endParaRPr sz="1200"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972275" y="6022775"/>
              <a:ext cx="2373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DDAA56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Rosamond Predovic</a:t>
              </a:r>
              <a:endParaRPr sz="1600">
                <a:solidFill>
                  <a:srgbClr val="DDAA56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6551965" y="6022775"/>
            <a:ext cx="2373300" cy="542046"/>
            <a:chOff x="1972275" y="6022775"/>
            <a:chExt cx="2373300" cy="542046"/>
          </a:xfrm>
        </p:grpSpPr>
        <p:cxnSp>
          <p:nvCxnSpPr>
            <p:cNvPr id="75" name="Google Shape;75;p13"/>
            <p:cNvCxnSpPr/>
            <p:nvPr/>
          </p:nvCxnSpPr>
          <p:spPr>
            <a:xfrm>
              <a:off x="2103675" y="6321125"/>
              <a:ext cx="2110500" cy="0"/>
            </a:xfrm>
            <a:prstGeom prst="straightConnector1">
              <a:avLst/>
            </a:prstGeom>
            <a:noFill/>
            <a:ln cap="flat" cmpd="sng" w="19050">
              <a:solidFill>
                <a:srgbClr val="1D1D1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" name="Google Shape;76;p13"/>
            <p:cNvSpPr txBox="1"/>
            <p:nvPr/>
          </p:nvSpPr>
          <p:spPr>
            <a:xfrm>
              <a:off x="1972275" y="6380021"/>
              <a:ext cx="2373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Arimo Medium"/>
                  <a:ea typeface="Arimo Medium"/>
                  <a:cs typeface="Arimo Medium"/>
                  <a:sym typeface="Arimo Medium"/>
                </a:rPr>
                <a:t>General Manager</a:t>
              </a:r>
              <a:endParaRPr sz="1200"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972275" y="6022775"/>
              <a:ext cx="2373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DDAA56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Ike Donnelly</a:t>
              </a:r>
              <a:endParaRPr sz="1600">
                <a:solidFill>
                  <a:srgbClr val="DDAA56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4670713" y="5666879"/>
            <a:ext cx="1350575" cy="1350624"/>
            <a:chOff x="4670713" y="5666879"/>
            <a:chExt cx="1350575" cy="1350624"/>
          </a:xfrm>
        </p:grpSpPr>
        <p:pic>
          <p:nvPicPr>
            <p:cNvPr id="79" name="Google Shape;7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70713" y="5666879"/>
              <a:ext cx="1350575" cy="1350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" name="Google Shape;80;p13"/>
            <p:cNvGrpSpPr/>
            <p:nvPr/>
          </p:nvGrpSpPr>
          <p:grpSpPr>
            <a:xfrm>
              <a:off x="4892100" y="5904981"/>
              <a:ext cx="909497" cy="683536"/>
              <a:chOff x="4892100" y="5925108"/>
              <a:chExt cx="909497" cy="683536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4893797" y="5925108"/>
                <a:ext cx="9078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chemeClr val="lt1"/>
                    </a:solidFill>
                    <a:latin typeface="Allison"/>
                    <a:ea typeface="Allison"/>
                    <a:cs typeface="Allison"/>
                    <a:sym typeface="Allison"/>
                  </a:rPr>
                  <a:t>Best</a:t>
                </a:r>
                <a:endParaRPr sz="3400">
                  <a:solidFill>
                    <a:schemeClr val="lt1"/>
                  </a:solidFill>
                  <a:latin typeface="Allison"/>
                  <a:ea typeface="Allison"/>
                  <a:cs typeface="Allison"/>
                  <a:sym typeface="Allison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4892100" y="6362344"/>
                <a:ext cx="9078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AWARD</a:t>
                </a:r>
                <a:endParaRPr sz="1600">
                  <a:solidFill>
                    <a:schemeClr val="lt1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</p:grpSp>
      </p:grpSp>
      <p:grpSp>
        <p:nvGrpSpPr>
          <p:cNvPr id="83" name="Google Shape;83;p13"/>
          <p:cNvGrpSpPr/>
          <p:nvPr/>
        </p:nvGrpSpPr>
        <p:grpSpPr>
          <a:xfrm>
            <a:off x="-82561" y="-62650"/>
            <a:ext cx="10843221" cy="7701879"/>
            <a:chOff x="-82561" y="-62650"/>
            <a:chExt cx="10843221" cy="7701879"/>
          </a:xfrm>
        </p:grpSpPr>
        <p:cxnSp>
          <p:nvCxnSpPr>
            <p:cNvPr id="84" name="Google Shape;84;p13"/>
            <p:cNvCxnSpPr/>
            <p:nvPr/>
          </p:nvCxnSpPr>
          <p:spPr>
            <a:xfrm flipH="1" rot="10800000">
              <a:off x="-82561" y="-62650"/>
              <a:ext cx="1448100" cy="1448100"/>
            </a:xfrm>
            <a:prstGeom prst="straightConnector1">
              <a:avLst/>
            </a:prstGeom>
            <a:noFill/>
            <a:ln cap="flat" cmpd="sng" w="38100">
              <a:solidFill>
                <a:srgbClr val="DDAA5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 flipH="1" rot="10800000">
              <a:off x="9312561" y="6191129"/>
              <a:ext cx="1448100" cy="1448100"/>
            </a:xfrm>
            <a:prstGeom prst="straightConnector1">
              <a:avLst/>
            </a:prstGeom>
            <a:noFill/>
            <a:ln cap="flat" cmpd="sng" w="38100">
              <a:solidFill>
                <a:srgbClr val="DDAA5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