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Satisfy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324">
          <p15:clr>
            <a:srgbClr val="A4A3A4"/>
          </p15:clr>
        </p15:guide>
        <p15:guide id="2" pos="227">
          <p15:clr>
            <a:srgbClr val="9AA0A6"/>
          </p15:clr>
        </p15:guide>
        <p15:guide id="3" pos="4535">
          <p15:clr>
            <a:srgbClr val="9AA0A6"/>
          </p15:clr>
        </p15:guide>
        <p15:guide id="4" pos="2438">
          <p15:clr>
            <a:srgbClr val="9AA0A6"/>
          </p15:clr>
        </p15:guide>
        <p15:guide id="5" orient="horz" pos="632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24"/>
        <p:guide pos="227"/>
        <p:guide pos="4535"/>
        <p:guide pos="2438"/>
        <p:guide pos="6327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atisf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10" Type="http://schemas.openxmlformats.org/officeDocument/2006/relationships/image" Target="../media/image3.png"/><Relationship Id="rId9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7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60000" y="271463"/>
            <a:ext cx="4354800" cy="6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400">
                <a:solidFill>
                  <a:srgbClr val="332F35"/>
                </a:solidFill>
                <a:latin typeface="Satisfy"/>
                <a:ea typeface="Satisfy"/>
                <a:cs typeface="Satisfy"/>
                <a:sym typeface="Satisfy"/>
              </a:rPr>
              <a:t>Case Notes Template</a:t>
            </a:r>
            <a:endParaRPr sz="4400">
              <a:solidFill>
                <a:srgbClr val="332F35"/>
              </a:solidFill>
              <a:latin typeface="Satisfy"/>
              <a:ea typeface="Satisfy"/>
              <a:cs typeface="Satisfy"/>
              <a:sym typeface="Satisfy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4938725" y="357175"/>
            <a:ext cx="2262175" cy="184800"/>
            <a:chOff x="4938725" y="352413"/>
            <a:chExt cx="2262175" cy="1848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4938725" y="352413"/>
              <a:ext cx="1162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332F35"/>
                  </a:solidFill>
                  <a:latin typeface="Spartan"/>
                  <a:ea typeface="Spartan"/>
                  <a:cs typeface="Spartan"/>
                  <a:sym typeface="Spartan"/>
                </a:rPr>
                <a:t>Session Date:</a:t>
              </a:r>
              <a:endParaRPr sz="1200">
                <a:solidFill>
                  <a:srgbClr val="332F35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 rot="10800000">
              <a:off x="6148500" y="500075"/>
              <a:ext cx="1052400" cy="0"/>
            </a:xfrm>
            <a:prstGeom prst="straightConnector1">
              <a:avLst/>
            </a:prstGeom>
            <a:noFill/>
            <a:ln cap="flat" cmpd="sng" w="19050">
              <a:solidFill>
                <a:srgbClr val="E0DDD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8" name="Google Shape;58;p13"/>
          <p:cNvGrpSpPr/>
          <p:nvPr/>
        </p:nvGrpSpPr>
        <p:grpSpPr>
          <a:xfrm>
            <a:off x="4938725" y="638163"/>
            <a:ext cx="2262175" cy="184800"/>
            <a:chOff x="4938725" y="352425"/>
            <a:chExt cx="2262175" cy="184800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4938725" y="352425"/>
              <a:ext cx="828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332F35"/>
                  </a:solidFill>
                  <a:latin typeface="Spartan"/>
                  <a:ea typeface="Spartan"/>
                  <a:cs typeface="Spartan"/>
                  <a:sym typeface="Spartan"/>
                </a:rPr>
                <a:t>Session #</a:t>
              </a:r>
              <a:endParaRPr sz="1200">
                <a:solidFill>
                  <a:srgbClr val="332F35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cxnSp>
          <p:nvCxnSpPr>
            <p:cNvPr id="60" name="Google Shape;60;p13"/>
            <p:cNvCxnSpPr/>
            <p:nvPr/>
          </p:nvCxnSpPr>
          <p:spPr>
            <a:xfrm rot="10800000">
              <a:off x="5810400" y="500075"/>
              <a:ext cx="1390500" cy="0"/>
            </a:xfrm>
            <a:prstGeom prst="straightConnector1">
              <a:avLst/>
            </a:prstGeom>
            <a:noFill/>
            <a:ln cap="flat" cmpd="sng" w="19050">
              <a:solidFill>
                <a:srgbClr val="E0DDD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1" name="Google Shape;61;p13"/>
          <p:cNvGrpSpPr/>
          <p:nvPr/>
        </p:nvGrpSpPr>
        <p:grpSpPr>
          <a:xfrm>
            <a:off x="347675" y="1109700"/>
            <a:ext cx="3348025" cy="184800"/>
            <a:chOff x="347675" y="1109700"/>
            <a:chExt cx="3348025" cy="184800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347675" y="1109700"/>
              <a:ext cx="604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Spartan"/>
                  <a:ea typeface="Spartan"/>
                  <a:cs typeface="Spartan"/>
                  <a:sym typeface="Spartan"/>
                </a:rPr>
                <a:t>Name:</a:t>
              </a:r>
              <a:endParaRPr sz="1200">
                <a:latin typeface="Spartan"/>
                <a:ea typeface="Spartan"/>
                <a:cs typeface="Spartan"/>
                <a:sym typeface="Spartan"/>
              </a:endParaRPr>
            </a:p>
          </p:txBody>
        </p:sp>
        <p:cxnSp>
          <p:nvCxnSpPr>
            <p:cNvPr id="63" name="Google Shape;63;p13"/>
            <p:cNvCxnSpPr/>
            <p:nvPr/>
          </p:nvCxnSpPr>
          <p:spPr>
            <a:xfrm rot="10800000">
              <a:off x="995400" y="1262063"/>
              <a:ext cx="2700300" cy="0"/>
            </a:xfrm>
            <a:prstGeom prst="straightConnector1">
              <a:avLst/>
            </a:prstGeom>
            <a:noFill/>
            <a:ln cap="flat" cmpd="sng" w="19050">
              <a:solidFill>
                <a:srgbClr val="E0DDD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4" name="Google Shape;64;p13"/>
          <p:cNvGrpSpPr/>
          <p:nvPr/>
        </p:nvGrpSpPr>
        <p:grpSpPr>
          <a:xfrm>
            <a:off x="3870000" y="1109700"/>
            <a:ext cx="3328975" cy="184800"/>
            <a:chOff x="347675" y="1109700"/>
            <a:chExt cx="3328975" cy="184800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347675" y="1109700"/>
              <a:ext cx="475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Spartan"/>
                  <a:ea typeface="Spartan"/>
                  <a:cs typeface="Spartan"/>
                  <a:sym typeface="Spartan"/>
                </a:rPr>
                <a:t>DOB:</a:t>
              </a:r>
              <a:endParaRPr sz="1200">
                <a:latin typeface="Spartan"/>
                <a:ea typeface="Spartan"/>
                <a:cs typeface="Spartan"/>
                <a:sym typeface="Spartan"/>
              </a:endParaRPr>
            </a:p>
          </p:txBody>
        </p:sp>
        <p:cxnSp>
          <p:nvCxnSpPr>
            <p:cNvPr id="66" name="Google Shape;66;p13"/>
            <p:cNvCxnSpPr/>
            <p:nvPr/>
          </p:nvCxnSpPr>
          <p:spPr>
            <a:xfrm rot="10800000">
              <a:off x="873450" y="1262063"/>
              <a:ext cx="2803200" cy="0"/>
            </a:xfrm>
            <a:prstGeom prst="straightConnector1">
              <a:avLst/>
            </a:prstGeom>
            <a:noFill/>
            <a:ln cap="flat" cmpd="sng" w="19050">
              <a:solidFill>
                <a:srgbClr val="E0DDD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7" name="Google Shape;67;p13"/>
          <p:cNvGrpSpPr/>
          <p:nvPr/>
        </p:nvGrpSpPr>
        <p:grpSpPr>
          <a:xfrm>
            <a:off x="361950" y="1445800"/>
            <a:ext cx="3333875" cy="2035625"/>
            <a:chOff x="361950" y="1445800"/>
            <a:chExt cx="3333875" cy="2035625"/>
          </a:xfrm>
        </p:grpSpPr>
        <p:sp>
          <p:nvSpPr>
            <p:cNvPr id="68" name="Google Shape;68;p13"/>
            <p:cNvSpPr/>
            <p:nvPr/>
          </p:nvSpPr>
          <p:spPr>
            <a:xfrm flipH="1">
              <a:off x="366725" y="1876400"/>
              <a:ext cx="3329100" cy="1605000"/>
            </a:xfrm>
            <a:prstGeom prst="rtTriangle">
              <a:avLst/>
            </a:prstGeom>
            <a:solidFill>
              <a:srgbClr val="FAFA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9" name="Google Shape;69;p13"/>
            <p:cNvGrpSpPr/>
            <p:nvPr/>
          </p:nvGrpSpPr>
          <p:grpSpPr>
            <a:xfrm>
              <a:off x="361950" y="1445800"/>
              <a:ext cx="3329100" cy="2035625"/>
              <a:chOff x="361950" y="1445800"/>
              <a:chExt cx="3329100" cy="2035625"/>
            </a:xfrm>
          </p:grpSpPr>
          <p:grpSp>
            <p:nvGrpSpPr>
              <p:cNvPr id="70" name="Google Shape;70;p13"/>
              <p:cNvGrpSpPr/>
              <p:nvPr/>
            </p:nvGrpSpPr>
            <p:grpSpPr>
              <a:xfrm>
                <a:off x="1185869" y="1445800"/>
                <a:ext cx="1700100" cy="331100"/>
                <a:chOff x="1185869" y="1445800"/>
                <a:chExt cx="1700100" cy="331100"/>
              </a:xfrm>
            </p:grpSpPr>
            <p:pic>
              <p:nvPicPr>
                <p:cNvPr id="71" name="Google Shape;71;p13"/>
                <p:cNvPicPr preferRelativeResize="0"/>
                <p:nvPr/>
              </p:nvPicPr>
              <p:blipFill>
                <a:blip r:embed="rId3">
                  <a:alphaModFix/>
                </a:blip>
                <a:stretch>
                  <a:fillRect/>
                </a:stretch>
              </p:blipFill>
              <p:spPr>
                <a:xfrm rot="10800000">
                  <a:off x="1204856" y="1445800"/>
                  <a:ext cx="1662125" cy="3311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72" name="Google Shape;72;p13"/>
                <p:cNvSpPr txBox="1"/>
                <p:nvPr/>
              </p:nvSpPr>
              <p:spPr>
                <a:xfrm>
                  <a:off x="1185869" y="1450563"/>
                  <a:ext cx="1700100" cy="277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800">
                      <a:solidFill>
                        <a:srgbClr val="004F68"/>
                      </a:solidFill>
                      <a:latin typeface="Satisfy"/>
                      <a:ea typeface="Satisfy"/>
                      <a:cs typeface="Satisfy"/>
                      <a:sym typeface="Satisfy"/>
                    </a:rPr>
                    <a:t>Screening:</a:t>
                  </a:r>
                  <a:endParaRPr sz="1800">
                    <a:solidFill>
                      <a:srgbClr val="004F68"/>
                    </a:solidFill>
                    <a:latin typeface="Satisfy"/>
                    <a:ea typeface="Satisfy"/>
                    <a:cs typeface="Satisfy"/>
                    <a:sym typeface="Satisfy"/>
                  </a:endParaRPr>
                </a:p>
              </p:txBody>
            </p:sp>
          </p:grpSp>
          <p:sp>
            <p:nvSpPr>
              <p:cNvPr id="73" name="Google Shape;73;p13"/>
              <p:cNvSpPr/>
              <p:nvPr/>
            </p:nvSpPr>
            <p:spPr>
              <a:xfrm>
                <a:off x="361950" y="1876425"/>
                <a:ext cx="3329100" cy="1605000"/>
              </a:xfrm>
              <a:prstGeom prst="rect">
                <a:avLst/>
              </a:prstGeom>
              <a:noFill/>
              <a:ln cap="flat" cmpd="sng" w="19050">
                <a:solidFill>
                  <a:srgbClr val="80828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4" name="Google Shape;74;p13"/>
              <p:cNvCxnSpPr/>
              <p:nvPr/>
            </p:nvCxnSpPr>
            <p:spPr>
              <a:xfrm>
                <a:off x="557250" y="2219338"/>
                <a:ext cx="2938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" name="Google Shape;75;p13"/>
              <p:cNvCxnSpPr/>
              <p:nvPr/>
            </p:nvCxnSpPr>
            <p:spPr>
              <a:xfrm>
                <a:off x="557250" y="2678913"/>
                <a:ext cx="2938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" name="Google Shape;76;p13"/>
              <p:cNvCxnSpPr/>
              <p:nvPr/>
            </p:nvCxnSpPr>
            <p:spPr>
              <a:xfrm>
                <a:off x="557250" y="3117063"/>
                <a:ext cx="29385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1D3D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77" name="Google Shape;77;p13"/>
          <p:cNvGrpSpPr/>
          <p:nvPr/>
        </p:nvGrpSpPr>
        <p:grpSpPr>
          <a:xfrm>
            <a:off x="3869938" y="1450563"/>
            <a:ext cx="3329100" cy="2030863"/>
            <a:chOff x="3869938" y="1450563"/>
            <a:chExt cx="3329100" cy="2030863"/>
          </a:xfrm>
        </p:grpSpPr>
        <p:sp>
          <p:nvSpPr>
            <p:cNvPr id="78" name="Google Shape;78;p13"/>
            <p:cNvSpPr/>
            <p:nvPr/>
          </p:nvSpPr>
          <p:spPr>
            <a:xfrm flipH="1">
              <a:off x="3869938" y="1876400"/>
              <a:ext cx="3329100" cy="1605000"/>
            </a:xfrm>
            <a:prstGeom prst="rtTriangle">
              <a:avLst/>
            </a:prstGeom>
            <a:solidFill>
              <a:srgbClr val="FAFA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79" name="Google Shape;79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725813" y="1450575"/>
              <a:ext cx="1617350" cy="322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" name="Google Shape;80;p13"/>
            <p:cNvSpPr txBox="1"/>
            <p:nvPr/>
          </p:nvSpPr>
          <p:spPr>
            <a:xfrm>
              <a:off x="4684438" y="1450563"/>
              <a:ext cx="17001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172F20"/>
                  </a:solidFill>
                  <a:latin typeface="Satisfy"/>
                  <a:ea typeface="Satisfy"/>
                  <a:cs typeface="Satisfy"/>
                  <a:sym typeface="Satisfy"/>
                </a:rPr>
                <a:t>Assessing:</a:t>
              </a:r>
              <a:endParaRPr sz="1800">
                <a:solidFill>
                  <a:srgbClr val="172F20"/>
                </a:solidFill>
                <a:latin typeface="Satisfy"/>
                <a:ea typeface="Satisfy"/>
                <a:cs typeface="Satisfy"/>
                <a:sym typeface="Satisfy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3869938" y="1876425"/>
              <a:ext cx="3329100" cy="1605000"/>
            </a:xfrm>
            <a:prstGeom prst="rect">
              <a:avLst/>
            </a:prstGeom>
            <a:noFill/>
            <a:ln cap="flat" cmpd="sng" w="19050">
              <a:solidFill>
                <a:srgbClr val="8082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2" name="Google Shape;82;p13"/>
            <p:cNvCxnSpPr/>
            <p:nvPr/>
          </p:nvCxnSpPr>
          <p:spPr>
            <a:xfrm>
              <a:off x="4065238" y="2219338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4065238" y="2678913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>
              <a:off x="4065238" y="3117063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5" name="Google Shape;85;p13"/>
          <p:cNvGrpSpPr/>
          <p:nvPr/>
        </p:nvGrpSpPr>
        <p:grpSpPr>
          <a:xfrm>
            <a:off x="361950" y="3631788"/>
            <a:ext cx="3333875" cy="2036475"/>
            <a:chOff x="361950" y="3631788"/>
            <a:chExt cx="3333875" cy="2036475"/>
          </a:xfrm>
        </p:grpSpPr>
        <p:sp>
          <p:nvSpPr>
            <p:cNvPr id="86" name="Google Shape;86;p13"/>
            <p:cNvSpPr/>
            <p:nvPr/>
          </p:nvSpPr>
          <p:spPr>
            <a:xfrm flipH="1">
              <a:off x="366725" y="4063263"/>
              <a:ext cx="3329100" cy="1605000"/>
            </a:xfrm>
            <a:prstGeom prst="rtTriangle">
              <a:avLst/>
            </a:prstGeom>
            <a:solidFill>
              <a:srgbClr val="FAFA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7" name="Google Shape;87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135112" y="3652850"/>
              <a:ext cx="1782776" cy="297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" name="Google Shape;88;p13"/>
            <p:cNvSpPr txBox="1"/>
            <p:nvPr/>
          </p:nvSpPr>
          <p:spPr>
            <a:xfrm>
              <a:off x="1176450" y="3631788"/>
              <a:ext cx="17001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3B2E1F"/>
                  </a:solidFill>
                  <a:latin typeface="Satisfy"/>
                  <a:ea typeface="Satisfy"/>
                  <a:cs typeface="Satisfy"/>
                  <a:sym typeface="Satisfy"/>
                </a:rPr>
                <a:t>Planning:</a:t>
              </a:r>
              <a:endParaRPr sz="1800">
                <a:solidFill>
                  <a:srgbClr val="3B2E1F"/>
                </a:solidFill>
                <a:latin typeface="Satisfy"/>
                <a:ea typeface="Satisfy"/>
                <a:cs typeface="Satisfy"/>
                <a:sym typeface="Satisfy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361950" y="4057650"/>
              <a:ext cx="3329100" cy="1605000"/>
            </a:xfrm>
            <a:prstGeom prst="rect">
              <a:avLst/>
            </a:prstGeom>
            <a:noFill/>
            <a:ln cap="flat" cmpd="sng" w="19050">
              <a:solidFill>
                <a:srgbClr val="8082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0" name="Google Shape;90;p13"/>
            <p:cNvCxnSpPr/>
            <p:nvPr/>
          </p:nvCxnSpPr>
          <p:spPr>
            <a:xfrm>
              <a:off x="557250" y="4400563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557250" y="4860138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557250" y="5298288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3" name="Google Shape;93;p13"/>
          <p:cNvGrpSpPr/>
          <p:nvPr/>
        </p:nvGrpSpPr>
        <p:grpSpPr>
          <a:xfrm>
            <a:off x="361950" y="5822513"/>
            <a:ext cx="3333875" cy="2035662"/>
            <a:chOff x="361950" y="5822513"/>
            <a:chExt cx="3333875" cy="2035662"/>
          </a:xfrm>
        </p:grpSpPr>
        <p:sp>
          <p:nvSpPr>
            <p:cNvPr id="94" name="Google Shape;94;p13"/>
            <p:cNvSpPr/>
            <p:nvPr/>
          </p:nvSpPr>
          <p:spPr>
            <a:xfrm flipH="1">
              <a:off x="366725" y="6249725"/>
              <a:ext cx="3329100" cy="1605000"/>
            </a:xfrm>
            <a:prstGeom prst="rtTriangle">
              <a:avLst/>
            </a:prstGeom>
            <a:solidFill>
              <a:srgbClr val="FAFA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95" name="Google Shape;95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14331" y="5822513"/>
              <a:ext cx="2424337" cy="322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" name="Google Shape;96;p13"/>
            <p:cNvSpPr txBox="1"/>
            <p:nvPr/>
          </p:nvSpPr>
          <p:spPr>
            <a:xfrm>
              <a:off x="1176450" y="5827313"/>
              <a:ext cx="17001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172F20"/>
                  </a:solidFill>
                  <a:latin typeface="Satisfy"/>
                  <a:ea typeface="Satisfy"/>
                  <a:cs typeface="Satisfy"/>
                  <a:sym typeface="Satisfy"/>
                </a:rPr>
                <a:t>Care Coordination:</a:t>
              </a:r>
              <a:endParaRPr sz="1800">
                <a:solidFill>
                  <a:srgbClr val="172F20"/>
                </a:solidFill>
                <a:latin typeface="Satisfy"/>
                <a:ea typeface="Satisfy"/>
                <a:cs typeface="Satisfy"/>
                <a:sym typeface="Satisfy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61950" y="6253175"/>
              <a:ext cx="3329100" cy="1605000"/>
            </a:xfrm>
            <a:prstGeom prst="rect">
              <a:avLst/>
            </a:prstGeom>
            <a:noFill/>
            <a:ln cap="flat" cmpd="sng" w="19050">
              <a:solidFill>
                <a:srgbClr val="8082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8" name="Google Shape;98;p13"/>
            <p:cNvCxnSpPr/>
            <p:nvPr/>
          </p:nvCxnSpPr>
          <p:spPr>
            <a:xfrm>
              <a:off x="557250" y="6596088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" name="Google Shape;99;p13"/>
            <p:cNvCxnSpPr/>
            <p:nvPr/>
          </p:nvCxnSpPr>
          <p:spPr>
            <a:xfrm>
              <a:off x="557250" y="7055663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3"/>
            <p:cNvCxnSpPr/>
            <p:nvPr/>
          </p:nvCxnSpPr>
          <p:spPr>
            <a:xfrm>
              <a:off x="557250" y="7493813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1" name="Google Shape;101;p13"/>
          <p:cNvGrpSpPr/>
          <p:nvPr/>
        </p:nvGrpSpPr>
        <p:grpSpPr>
          <a:xfrm>
            <a:off x="361950" y="7999949"/>
            <a:ext cx="3333875" cy="2035613"/>
            <a:chOff x="361950" y="7999949"/>
            <a:chExt cx="3333875" cy="2035613"/>
          </a:xfrm>
        </p:grpSpPr>
        <p:sp>
          <p:nvSpPr>
            <p:cNvPr id="102" name="Google Shape;102;p13"/>
            <p:cNvSpPr/>
            <p:nvPr/>
          </p:nvSpPr>
          <p:spPr>
            <a:xfrm flipH="1">
              <a:off x="366725" y="8428425"/>
              <a:ext cx="3329100" cy="1605000"/>
            </a:xfrm>
            <a:prstGeom prst="rtTriangle">
              <a:avLst/>
            </a:prstGeom>
            <a:solidFill>
              <a:srgbClr val="FAFA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3" name="Google Shape;103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09917" y="7999949"/>
              <a:ext cx="3233165" cy="3352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" name="Google Shape;104;p13"/>
            <p:cNvSpPr txBox="1"/>
            <p:nvPr/>
          </p:nvSpPr>
          <p:spPr>
            <a:xfrm>
              <a:off x="442950" y="8004700"/>
              <a:ext cx="31671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004F68"/>
                  </a:solidFill>
                  <a:latin typeface="Satisfy"/>
                  <a:ea typeface="Satisfy"/>
                  <a:cs typeface="Satisfy"/>
                  <a:sym typeface="Satisfy"/>
                </a:rPr>
                <a:t>Communication Post Transition:</a:t>
              </a:r>
              <a:endParaRPr sz="1800">
                <a:solidFill>
                  <a:srgbClr val="004F68"/>
                </a:solidFill>
                <a:latin typeface="Satisfy"/>
                <a:ea typeface="Satisfy"/>
                <a:cs typeface="Satisfy"/>
                <a:sym typeface="Satisfy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361950" y="8430563"/>
              <a:ext cx="3329100" cy="1605000"/>
            </a:xfrm>
            <a:prstGeom prst="rect">
              <a:avLst/>
            </a:prstGeom>
            <a:noFill/>
            <a:ln cap="flat" cmpd="sng" w="19050">
              <a:solidFill>
                <a:srgbClr val="8082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06" name="Google Shape;106;p13"/>
            <p:cNvCxnSpPr/>
            <p:nvPr/>
          </p:nvCxnSpPr>
          <p:spPr>
            <a:xfrm>
              <a:off x="557250" y="8773475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3"/>
            <p:cNvCxnSpPr/>
            <p:nvPr/>
          </p:nvCxnSpPr>
          <p:spPr>
            <a:xfrm>
              <a:off x="557250" y="9233050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3"/>
            <p:cNvCxnSpPr/>
            <p:nvPr/>
          </p:nvCxnSpPr>
          <p:spPr>
            <a:xfrm>
              <a:off x="557250" y="9671200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9" name="Google Shape;109;p13"/>
          <p:cNvGrpSpPr/>
          <p:nvPr/>
        </p:nvGrpSpPr>
        <p:grpSpPr>
          <a:xfrm>
            <a:off x="3869938" y="5815050"/>
            <a:ext cx="3329100" cy="2043125"/>
            <a:chOff x="3869938" y="5815050"/>
            <a:chExt cx="3329100" cy="2043125"/>
          </a:xfrm>
        </p:grpSpPr>
        <p:sp>
          <p:nvSpPr>
            <p:cNvPr id="110" name="Google Shape;110;p13"/>
            <p:cNvSpPr/>
            <p:nvPr/>
          </p:nvSpPr>
          <p:spPr>
            <a:xfrm flipH="1">
              <a:off x="3869938" y="6249725"/>
              <a:ext cx="3329100" cy="1605000"/>
            </a:xfrm>
            <a:prstGeom prst="rtTriangle">
              <a:avLst/>
            </a:prstGeom>
            <a:solidFill>
              <a:srgbClr val="FAFA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11" name="Google Shape;111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572806" y="5815050"/>
              <a:ext cx="1923363" cy="322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2" name="Google Shape;112;p13"/>
            <p:cNvSpPr txBox="1"/>
            <p:nvPr/>
          </p:nvSpPr>
          <p:spPr>
            <a:xfrm>
              <a:off x="4684438" y="5827313"/>
              <a:ext cx="17001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3B2E1F"/>
                  </a:solidFill>
                  <a:latin typeface="Satisfy"/>
                  <a:ea typeface="Satisfy"/>
                  <a:cs typeface="Satisfy"/>
                  <a:sym typeface="Satisfy"/>
                </a:rPr>
                <a:t>Transitional Care:</a:t>
              </a:r>
              <a:endParaRPr sz="1800">
                <a:solidFill>
                  <a:srgbClr val="3B2E1F"/>
                </a:solidFill>
                <a:latin typeface="Satisfy"/>
                <a:ea typeface="Satisfy"/>
                <a:cs typeface="Satisfy"/>
                <a:sym typeface="Satisfy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3869938" y="6253175"/>
              <a:ext cx="3329100" cy="1605000"/>
            </a:xfrm>
            <a:prstGeom prst="rect">
              <a:avLst/>
            </a:prstGeom>
            <a:noFill/>
            <a:ln cap="flat" cmpd="sng" w="19050">
              <a:solidFill>
                <a:srgbClr val="8082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4" name="Google Shape;114;p13"/>
            <p:cNvCxnSpPr/>
            <p:nvPr/>
          </p:nvCxnSpPr>
          <p:spPr>
            <a:xfrm>
              <a:off x="4065238" y="6596088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" name="Google Shape;115;p13"/>
            <p:cNvCxnSpPr/>
            <p:nvPr/>
          </p:nvCxnSpPr>
          <p:spPr>
            <a:xfrm>
              <a:off x="4065238" y="7055663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" name="Google Shape;116;p13"/>
            <p:cNvCxnSpPr/>
            <p:nvPr/>
          </p:nvCxnSpPr>
          <p:spPr>
            <a:xfrm>
              <a:off x="4065238" y="7493813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7" name="Google Shape;117;p13"/>
          <p:cNvGrpSpPr/>
          <p:nvPr/>
        </p:nvGrpSpPr>
        <p:grpSpPr>
          <a:xfrm>
            <a:off x="3869938" y="8004700"/>
            <a:ext cx="3329100" cy="2030863"/>
            <a:chOff x="3869938" y="8004700"/>
            <a:chExt cx="3329100" cy="2030863"/>
          </a:xfrm>
        </p:grpSpPr>
        <p:sp>
          <p:nvSpPr>
            <p:cNvPr id="118" name="Google Shape;118;p13"/>
            <p:cNvSpPr/>
            <p:nvPr/>
          </p:nvSpPr>
          <p:spPr>
            <a:xfrm flipH="1">
              <a:off x="3869938" y="8428425"/>
              <a:ext cx="3329100" cy="1605000"/>
            </a:xfrm>
            <a:prstGeom prst="rtTriangle">
              <a:avLst/>
            </a:prstGeom>
            <a:solidFill>
              <a:srgbClr val="FAFA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9" name="Google Shape;119;p13"/>
            <p:cNvGrpSpPr/>
            <p:nvPr/>
          </p:nvGrpSpPr>
          <p:grpSpPr>
            <a:xfrm>
              <a:off x="4684438" y="8004700"/>
              <a:ext cx="1700100" cy="330475"/>
              <a:chOff x="4684438" y="8004700"/>
              <a:chExt cx="1700100" cy="330475"/>
            </a:xfrm>
          </p:grpSpPr>
          <p:pic>
            <p:nvPicPr>
              <p:cNvPr id="120" name="Google Shape;120;p13"/>
              <p:cNvPicPr preferRelativeResize="0"/>
              <p:nvPr/>
            </p:nvPicPr>
            <p:blipFill>
              <a:blip r:embed="rId9">
                <a:alphaModFix/>
              </a:blip>
              <a:stretch>
                <a:fillRect/>
              </a:stretch>
            </p:blipFill>
            <p:spPr>
              <a:xfrm>
                <a:off x="4717659" y="8013000"/>
                <a:ext cx="1633657" cy="3221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1" name="Google Shape;121;p13"/>
              <p:cNvSpPr txBox="1"/>
              <p:nvPr/>
            </p:nvSpPr>
            <p:spPr>
              <a:xfrm>
                <a:off x="4684438" y="8004700"/>
                <a:ext cx="17001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800">
                    <a:solidFill>
                      <a:srgbClr val="172F20"/>
                    </a:solidFill>
                    <a:latin typeface="Satisfy"/>
                    <a:ea typeface="Satisfy"/>
                    <a:cs typeface="Satisfy"/>
                    <a:sym typeface="Satisfy"/>
                  </a:rPr>
                  <a:t>Follow up:</a:t>
                </a:r>
                <a:endParaRPr sz="1800">
                  <a:solidFill>
                    <a:srgbClr val="172F20"/>
                  </a:solidFill>
                  <a:latin typeface="Satisfy"/>
                  <a:ea typeface="Satisfy"/>
                  <a:cs typeface="Satisfy"/>
                  <a:sym typeface="Satisfy"/>
                </a:endParaRPr>
              </a:p>
            </p:txBody>
          </p:sp>
        </p:grpSp>
        <p:sp>
          <p:nvSpPr>
            <p:cNvPr id="122" name="Google Shape;122;p13"/>
            <p:cNvSpPr/>
            <p:nvPr/>
          </p:nvSpPr>
          <p:spPr>
            <a:xfrm>
              <a:off x="3869938" y="8430563"/>
              <a:ext cx="3329100" cy="1605000"/>
            </a:xfrm>
            <a:prstGeom prst="rect">
              <a:avLst/>
            </a:prstGeom>
            <a:noFill/>
            <a:ln cap="flat" cmpd="sng" w="19050">
              <a:solidFill>
                <a:srgbClr val="8082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3" name="Google Shape;123;p13"/>
            <p:cNvCxnSpPr/>
            <p:nvPr/>
          </p:nvCxnSpPr>
          <p:spPr>
            <a:xfrm>
              <a:off x="4065238" y="8773475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13"/>
            <p:cNvCxnSpPr/>
            <p:nvPr/>
          </p:nvCxnSpPr>
          <p:spPr>
            <a:xfrm>
              <a:off x="4065238" y="9233050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13"/>
            <p:cNvCxnSpPr/>
            <p:nvPr/>
          </p:nvCxnSpPr>
          <p:spPr>
            <a:xfrm>
              <a:off x="4065238" y="9671200"/>
              <a:ext cx="2938500" cy="0"/>
            </a:xfrm>
            <a:prstGeom prst="straightConnector1">
              <a:avLst/>
            </a:prstGeom>
            <a:noFill/>
            <a:ln cap="flat" cmpd="sng" w="19050">
              <a:solidFill>
                <a:srgbClr val="D1D3D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6" name="Google Shape;126;p13"/>
          <p:cNvGrpSpPr/>
          <p:nvPr/>
        </p:nvGrpSpPr>
        <p:grpSpPr>
          <a:xfrm>
            <a:off x="3869938" y="3631800"/>
            <a:ext cx="3329100" cy="2030850"/>
            <a:chOff x="3869938" y="3631800"/>
            <a:chExt cx="3329100" cy="2030850"/>
          </a:xfrm>
        </p:grpSpPr>
        <p:sp>
          <p:nvSpPr>
            <p:cNvPr id="127" name="Google Shape;127;p13"/>
            <p:cNvSpPr/>
            <p:nvPr/>
          </p:nvSpPr>
          <p:spPr>
            <a:xfrm>
              <a:off x="5548325" y="4167200"/>
              <a:ext cx="1552500" cy="1387800"/>
            </a:xfrm>
            <a:prstGeom prst="rect">
              <a:avLst/>
            </a:prstGeom>
            <a:solidFill>
              <a:srgbClr val="E6E7E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8" name="Google Shape;128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4524973" y="3650200"/>
              <a:ext cx="2019028" cy="2976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9" name="Google Shape;129;p13"/>
            <p:cNvSpPr txBox="1"/>
            <p:nvPr/>
          </p:nvSpPr>
          <p:spPr>
            <a:xfrm>
              <a:off x="4634788" y="3631800"/>
              <a:ext cx="17994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rgbClr val="004F68"/>
                  </a:solidFill>
                  <a:latin typeface="Satisfy"/>
                  <a:ea typeface="Satisfy"/>
                  <a:cs typeface="Satisfy"/>
                  <a:sym typeface="Satisfy"/>
                </a:rPr>
                <a:t>Stratifying Risk:</a:t>
              </a:r>
              <a:endParaRPr sz="1800">
                <a:solidFill>
                  <a:srgbClr val="004F68"/>
                </a:solidFill>
                <a:latin typeface="Satisfy"/>
                <a:ea typeface="Satisfy"/>
                <a:cs typeface="Satisfy"/>
                <a:sym typeface="Satisfy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3869938" y="4057650"/>
              <a:ext cx="3329100" cy="1605000"/>
            </a:xfrm>
            <a:prstGeom prst="rect">
              <a:avLst/>
            </a:prstGeom>
            <a:noFill/>
            <a:ln cap="flat" cmpd="sng" w="19050">
              <a:solidFill>
                <a:srgbClr val="80828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5624525" y="4233925"/>
              <a:ext cx="995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Spartan"/>
                  <a:ea typeface="Spartan"/>
                  <a:cs typeface="Spartan"/>
                  <a:sym typeface="Spartan"/>
                </a:rPr>
                <a:t>Notes:</a:t>
              </a:r>
              <a:endParaRPr sz="1200">
                <a:latin typeface="Spartan"/>
                <a:ea typeface="Spartan"/>
                <a:cs typeface="Spartan"/>
                <a:sym typeface="Spartan"/>
              </a:endParaRPr>
            </a:p>
          </p:txBody>
        </p:sp>
        <p:grpSp>
          <p:nvGrpSpPr>
            <p:cNvPr id="132" name="Google Shape;132;p13"/>
            <p:cNvGrpSpPr/>
            <p:nvPr/>
          </p:nvGrpSpPr>
          <p:grpSpPr>
            <a:xfrm>
              <a:off x="4043375" y="4310563"/>
              <a:ext cx="1209713" cy="184800"/>
              <a:chOff x="4043375" y="4310563"/>
              <a:chExt cx="1209713" cy="184800"/>
            </a:xfrm>
          </p:grpSpPr>
          <p:sp>
            <p:nvSpPr>
              <p:cNvPr id="133" name="Google Shape;133;p13"/>
              <p:cNvSpPr txBox="1"/>
              <p:nvPr/>
            </p:nvSpPr>
            <p:spPr>
              <a:xfrm>
                <a:off x="4257688" y="4310563"/>
                <a:ext cx="995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Spartan"/>
                    <a:ea typeface="Spartan"/>
                    <a:cs typeface="Spartan"/>
                    <a:sym typeface="Spartan"/>
                  </a:rPr>
                  <a:t>Low</a:t>
                </a:r>
                <a:endParaRPr sz="1200"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4043375" y="4338463"/>
                <a:ext cx="129000" cy="129000"/>
              </a:xfrm>
              <a:prstGeom prst="rect">
                <a:avLst/>
              </a:prstGeom>
              <a:solidFill>
                <a:srgbClr val="E6E7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5" name="Google Shape;135;p13"/>
            <p:cNvGrpSpPr/>
            <p:nvPr/>
          </p:nvGrpSpPr>
          <p:grpSpPr>
            <a:xfrm>
              <a:off x="4043375" y="4768938"/>
              <a:ext cx="1417025" cy="184800"/>
              <a:chOff x="4043375" y="4310563"/>
              <a:chExt cx="1417025" cy="184800"/>
            </a:xfrm>
          </p:grpSpPr>
          <p:sp>
            <p:nvSpPr>
              <p:cNvPr id="136" name="Google Shape;136;p13"/>
              <p:cNvSpPr txBox="1"/>
              <p:nvPr/>
            </p:nvSpPr>
            <p:spPr>
              <a:xfrm>
                <a:off x="4257700" y="4310563"/>
                <a:ext cx="1202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Spartan"/>
                    <a:ea typeface="Spartan"/>
                    <a:cs typeface="Spartan"/>
                    <a:sym typeface="Spartan"/>
                  </a:rPr>
                  <a:t>Maintenance</a:t>
                </a:r>
                <a:endParaRPr sz="1200"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4043375" y="4338463"/>
                <a:ext cx="129000" cy="129000"/>
              </a:xfrm>
              <a:prstGeom prst="rect">
                <a:avLst/>
              </a:prstGeom>
              <a:solidFill>
                <a:srgbClr val="E6E7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8" name="Google Shape;138;p13"/>
            <p:cNvGrpSpPr/>
            <p:nvPr/>
          </p:nvGrpSpPr>
          <p:grpSpPr>
            <a:xfrm>
              <a:off x="4043375" y="5213038"/>
              <a:ext cx="1417025" cy="184800"/>
              <a:chOff x="4043375" y="4310563"/>
              <a:chExt cx="1417025" cy="184800"/>
            </a:xfrm>
          </p:grpSpPr>
          <p:sp>
            <p:nvSpPr>
              <p:cNvPr id="139" name="Google Shape;139;p13"/>
              <p:cNvSpPr txBox="1"/>
              <p:nvPr/>
            </p:nvSpPr>
            <p:spPr>
              <a:xfrm>
                <a:off x="4257700" y="4310563"/>
                <a:ext cx="1202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latin typeface="Spartan"/>
                    <a:ea typeface="Spartan"/>
                    <a:cs typeface="Spartan"/>
                    <a:sym typeface="Spartan"/>
                  </a:rPr>
                  <a:t>High</a:t>
                </a:r>
                <a:endParaRPr sz="1200">
                  <a:latin typeface="Spartan"/>
                  <a:ea typeface="Spartan"/>
                  <a:cs typeface="Spartan"/>
                  <a:sym typeface="Spartan"/>
                </a:endParaRPr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>
                <a:off x="4043375" y="4338463"/>
                <a:ext cx="129000" cy="129000"/>
              </a:xfrm>
              <a:prstGeom prst="rect">
                <a:avLst/>
              </a:prstGeom>
              <a:solidFill>
                <a:srgbClr val="E6E7E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41" name="Google Shape;141;p13"/>
          <p:cNvGrpSpPr/>
          <p:nvPr/>
        </p:nvGrpSpPr>
        <p:grpSpPr>
          <a:xfrm>
            <a:off x="357200" y="10193775"/>
            <a:ext cx="3338500" cy="184800"/>
            <a:chOff x="357200" y="10193775"/>
            <a:chExt cx="3338500" cy="184800"/>
          </a:xfrm>
        </p:grpSpPr>
        <p:sp>
          <p:nvSpPr>
            <p:cNvPr id="142" name="Google Shape;142;p13"/>
            <p:cNvSpPr txBox="1"/>
            <p:nvPr/>
          </p:nvSpPr>
          <p:spPr>
            <a:xfrm>
              <a:off x="357200" y="10193775"/>
              <a:ext cx="8193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332F35"/>
                  </a:solidFill>
                  <a:latin typeface="Spartan"/>
                  <a:ea typeface="Spartan"/>
                  <a:cs typeface="Spartan"/>
                  <a:sym typeface="Spartan"/>
                </a:rPr>
                <a:t>Next Apt:</a:t>
              </a:r>
              <a:endParaRPr sz="1200">
                <a:solidFill>
                  <a:srgbClr val="332F35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cxnSp>
          <p:nvCxnSpPr>
            <p:cNvPr id="143" name="Google Shape;143;p13"/>
            <p:cNvCxnSpPr/>
            <p:nvPr/>
          </p:nvCxnSpPr>
          <p:spPr>
            <a:xfrm rot="10800000">
              <a:off x="1242900" y="10344150"/>
              <a:ext cx="2452800" cy="0"/>
            </a:xfrm>
            <a:prstGeom prst="straightConnector1">
              <a:avLst/>
            </a:prstGeom>
            <a:noFill/>
            <a:ln cap="flat" cmpd="sng" w="19050">
              <a:solidFill>
                <a:srgbClr val="E0DDD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4" name="Google Shape;144;p13"/>
          <p:cNvGrpSpPr/>
          <p:nvPr/>
        </p:nvGrpSpPr>
        <p:grpSpPr>
          <a:xfrm>
            <a:off x="3865260" y="10193775"/>
            <a:ext cx="3338478" cy="184800"/>
            <a:chOff x="3865260" y="10193775"/>
            <a:chExt cx="3338478" cy="184800"/>
          </a:xfrm>
        </p:grpSpPr>
        <p:sp>
          <p:nvSpPr>
            <p:cNvPr id="145" name="Google Shape;145;p13"/>
            <p:cNvSpPr txBox="1"/>
            <p:nvPr/>
          </p:nvSpPr>
          <p:spPr>
            <a:xfrm>
              <a:off x="3865260" y="10193775"/>
              <a:ext cx="1454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332F35"/>
                  </a:solidFill>
                  <a:latin typeface="Spartan"/>
                  <a:ea typeface="Spartan"/>
                  <a:cs typeface="Spartan"/>
                  <a:sym typeface="Spartan"/>
                </a:rPr>
                <a:t>CM/Provider Sig</a:t>
              </a:r>
              <a:endParaRPr sz="1200">
                <a:solidFill>
                  <a:srgbClr val="332F35"/>
                </a:solidFill>
                <a:latin typeface="Spartan"/>
                <a:ea typeface="Spartan"/>
                <a:cs typeface="Spartan"/>
                <a:sym typeface="Spartan"/>
              </a:endParaRPr>
            </a:p>
          </p:txBody>
        </p:sp>
        <p:cxnSp>
          <p:nvCxnSpPr>
            <p:cNvPr id="146" name="Google Shape;146;p13"/>
            <p:cNvCxnSpPr/>
            <p:nvPr/>
          </p:nvCxnSpPr>
          <p:spPr>
            <a:xfrm rot="10800000">
              <a:off x="5314938" y="10344150"/>
              <a:ext cx="1888800" cy="0"/>
            </a:xfrm>
            <a:prstGeom prst="straightConnector1">
              <a:avLst/>
            </a:prstGeom>
            <a:noFill/>
            <a:ln cap="flat" cmpd="sng" w="19050">
              <a:solidFill>
                <a:srgbClr val="E0DDD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