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Sour Gummy SemiBold"/>
      <p:regular r:id="rId6"/>
      <p:bold r:id="rId7"/>
      <p:italic r:id="rId8"/>
      <p:boldItalic r:id="rId9"/>
    </p:embeddedFont>
    <p:embeddedFont>
      <p:font typeface="Sour Gummy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SourGummy-bold.fntdata"/><Relationship Id="rId10" Type="http://schemas.openxmlformats.org/officeDocument/2006/relationships/font" Target="fonts/SourGummy-regular.fntdata"/><Relationship Id="rId13" Type="http://schemas.openxmlformats.org/officeDocument/2006/relationships/font" Target="fonts/SourGummy-boldItalic.fntdata"/><Relationship Id="rId12" Type="http://schemas.openxmlformats.org/officeDocument/2006/relationships/font" Target="fonts/SourGummy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SourGummySemiBold-boldItalic.fntdata"/><Relationship Id="rId5" Type="http://schemas.openxmlformats.org/officeDocument/2006/relationships/slide" Target="slides/slide1.xml"/><Relationship Id="rId6" Type="http://schemas.openxmlformats.org/officeDocument/2006/relationships/font" Target="fonts/SourGummySemiBold-regular.fntdata"/><Relationship Id="rId7" Type="http://schemas.openxmlformats.org/officeDocument/2006/relationships/font" Target="fonts/SourGummySemiBold-bold.fntdata"/><Relationship Id="rId8" Type="http://schemas.openxmlformats.org/officeDocument/2006/relationships/font" Target="fonts/SourGummySemiBold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10" Type="http://schemas.openxmlformats.org/officeDocument/2006/relationships/image" Target="../media/image1.png"/><Relationship Id="rId9" Type="http://schemas.openxmlformats.org/officeDocument/2006/relationships/image" Target="../media/image7.png"/><Relationship Id="rId5" Type="http://schemas.openxmlformats.org/officeDocument/2006/relationships/image" Target="../media/image6.png"/><Relationship Id="rId6" Type="http://schemas.openxmlformats.org/officeDocument/2006/relationships/image" Target="../media/image5.png"/><Relationship Id="rId7" Type="http://schemas.openxmlformats.org/officeDocument/2006/relationships/image" Target="../media/image3.png"/><Relationship Id="rId8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5A9090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62100" y="63300"/>
            <a:ext cx="7435800" cy="10565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363732" y="323497"/>
            <a:ext cx="4708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rgbClr val="5A9090"/>
                </a:solidFill>
                <a:latin typeface="Sour Gummy"/>
                <a:ea typeface="Sour Gummy"/>
                <a:cs typeface="Sour Gummy"/>
                <a:sym typeface="Sour Gummy"/>
              </a:rPr>
              <a:t>CARNIVAL CRUISE PACKING LIST</a:t>
            </a:r>
            <a:endParaRPr b="1" sz="2600">
              <a:solidFill>
                <a:srgbClr val="5A9090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377400" y="803623"/>
            <a:ext cx="2150700" cy="269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03030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DATE</a:t>
            </a:r>
            <a:endParaRPr>
              <a:solidFill>
                <a:srgbClr val="303030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377400" y="1172048"/>
            <a:ext cx="2150700" cy="269700"/>
          </a:xfrm>
          <a:prstGeom prst="rect">
            <a:avLst/>
          </a:prstGeom>
          <a:solidFill>
            <a:srgbClr val="E7F6F7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03030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CLOTHING FOR WOMEN</a:t>
            </a:r>
            <a:endParaRPr>
              <a:solidFill>
                <a:srgbClr val="303030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grpSp>
        <p:nvGrpSpPr>
          <p:cNvPr id="58" name="Google Shape;58;p13"/>
          <p:cNvGrpSpPr/>
          <p:nvPr/>
        </p:nvGrpSpPr>
        <p:grpSpPr>
          <a:xfrm>
            <a:off x="381900" y="1552448"/>
            <a:ext cx="2146200" cy="5822700"/>
            <a:chOff x="381900" y="1552448"/>
            <a:chExt cx="2146200" cy="5822700"/>
          </a:xfrm>
        </p:grpSpPr>
        <p:cxnSp>
          <p:nvCxnSpPr>
            <p:cNvPr id="59" name="Google Shape;59;p13"/>
            <p:cNvCxnSpPr/>
            <p:nvPr/>
          </p:nvCxnSpPr>
          <p:spPr>
            <a:xfrm>
              <a:off x="381900" y="1552448"/>
              <a:ext cx="0" cy="58227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0" name="Google Shape;60;p13"/>
            <p:cNvCxnSpPr/>
            <p:nvPr/>
          </p:nvCxnSpPr>
          <p:spPr>
            <a:xfrm>
              <a:off x="2528100" y="1552448"/>
              <a:ext cx="0" cy="58227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61" name="Google Shape;61;p13"/>
          <p:cNvSpPr txBox="1"/>
          <p:nvPr/>
        </p:nvSpPr>
        <p:spPr>
          <a:xfrm>
            <a:off x="388375" y="1476273"/>
            <a:ext cx="2230800" cy="60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T-shirts x 2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Short sleeve tops / tank tops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Cotton or chiffon tunic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White jeans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Jeans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Linen pants / palazzo pants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Sundresses x 3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Maxi dress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Jumpsuit / romper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Formal dresses x 1 or 2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Shorts / Capri pants x 2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Cardigan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Shawl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Kimono top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Workout gear x 2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Bathing suits x 2 or 3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Cover-ups x 2 or 3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UV swim shirt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Sunglasses x 2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Sun hat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Baseball cap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Flip flops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Water shoes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Sneakers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Nice sandals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Heels or wedges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Statement jewelry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Underwear x 10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Bras x 3 or 4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Socks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Sleepwear x 2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pic>
        <p:nvPicPr>
          <p:cNvPr id="62" name="Google Shape;62;p13" title="Ресурс 1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58150" y="2706323"/>
            <a:ext cx="165025" cy="195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 title="Ресурс 2@2x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87576" y="5561823"/>
            <a:ext cx="756825" cy="543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987900" y="1933487"/>
            <a:ext cx="165025" cy="17093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3" title="Ресурс 4@2x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174463" y="8256120"/>
            <a:ext cx="556125" cy="646679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3" title="Ресурс 7@2x.pn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201275" y="1047498"/>
            <a:ext cx="890012" cy="761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3" title="Ресурс 8@2x.pn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392876" y="6717798"/>
            <a:ext cx="666950" cy="45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3" title="Ресурс 1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66075" y="7089248"/>
            <a:ext cx="165025" cy="1956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3"/>
          <p:cNvSpPr/>
          <p:nvPr/>
        </p:nvSpPr>
        <p:spPr>
          <a:xfrm>
            <a:off x="377400" y="7524298"/>
            <a:ext cx="2150700" cy="269700"/>
          </a:xfrm>
          <a:prstGeom prst="rect">
            <a:avLst/>
          </a:prstGeom>
          <a:solidFill>
            <a:srgbClr val="E7F6F7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03030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USEFUL PACKING ITEMS</a:t>
            </a:r>
            <a:endParaRPr>
              <a:solidFill>
                <a:srgbClr val="303030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381900" y="7828523"/>
            <a:ext cx="2230800" cy="272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24 to 28 inch suitcase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Packing cubes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Cruise luggage tags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Hanging toiletry bag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Garment bag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Laundry bag / pop-up hamper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Medication organizer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Folding backpack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Tote bag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Beach bag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Cooler (12" × 12" × 12")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Travel toiletry bottles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Wet/dry bag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71" name="Google Shape;71;p13"/>
          <p:cNvGrpSpPr/>
          <p:nvPr/>
        </p:nvGrpSpPr>
        <p:grpSpPr>
          <a:xfrm>
            <a:off x="381900" y="7892723"/>
            <a:ext cx="2146200" cy="2484000"/>
            <a:chOff x="381900" y="7892723"/>
            <a:chExt cx="2146200" cy="2484000"/>
          </a:xfrm>
        </p:grpSpPr>
        <p:cxnSp>
          <p:nvCxnSpPr>
            <p:cNvPr id="72" name="Google Shape;72;p13"/>
            <p:cNvCxnSpPr/>
            <p:nvPr/>
          </p:nvCxnSpPr>
          <p:spPr>
            <a:xfrm>
              <a:off x="381900" y="7892723"/>
              <a:ext cx="0" cy="24840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3" name="Google Shape;73;p13"/>
            <p:cNvCxnSpPr/>
            <p:nvPr/>
          </p:nvCxnSpPr>
          <p:spPr>
            <a:xfrm>
              <a:off x="2528100" y="7892723"/>
              <a:ext cx="0" cy="24840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pic>
        <p:nvPicPr>
          <p:cNvPr id="74" name="Google Shape;74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166075" y="10051473"/>
            <a:ext cx="165025" cy="170923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3"/>
          <p:cNvSpPr/>
          <p:nvPr/>
        </p:nvSpPr>
        <p:spPr>
          <a:xfrm>
            <a:off x="2754650" y="803623"/>
            <a:ext cx="2150700" cy="269700"/>
          </a:xfrm>
          <a:prstGeom prst="rect">
            <a:avLst/>
          </a:prstGeom>
          <a:solidFill>
            <a:srgbClr val="E7F6F7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03030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CLOTHING FOR MEN</a:t>
            </a:r>
            <a:endParaRPr>
              <a:solidFill>
                <a:srgbClr val="303030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grpSp>
        <p:nvGrpSpPr>
          <p:cNvPr id="76" name="Google Shape;76;p13"/>
          <p:cNvGrpSpPr/>
          <p:nvPr/>
        </p:nvGrpSpPr>
        <p:grpSpPr>
          <a:xfrm>
            <a:off x="2759150" y="1184023"/>
            <a:ext cx="2146200" cy="4539000"/>
            <a:chOff x="2759150" y="1184023"/>
            <a:chExt cx="2146200" cy="4539000"/>
          </a:xfrm>
        </p:grpSpPr>
        <p:cxnSp>
          <p:nvCxnSpPr>
            <p:cNvPr id="77" name="Google Shape;77;p13"/>
            <p:cNvCxnSpPr/>
            <p:nvPr/>
          </p:nvCxnSpPr>
          <p:spPr>
            <a:xfrm>
              <a:off x="2759150" y="1184023"/>
              <a:ext cx="0" cy="45390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8" name="Google Shape;78;p13"/>
            <p:cNvCxnSpPr/>
            <p:nvPr/>
          </p:nvCxnSpPr>
          <p:spPr>
            <a:xfrm>
              <a:off x="4905350" y="1184023"/>
              <a:ext cx="0" cy="45390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pic>
        <p:nvPicPr>
          <p:cNvPr id="79" name="Google Shape;79;p13" title="Ресурс 6@2x.png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129475" y="3836173"/>
            <a:ext cx="646100" cy="69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3" title="Ресурс 1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84625" y="5459748"/>
            <a:ext cx="165025" cy="195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3" title="Ресурс 5@2x.png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537450" y="6298623"/>
            <a:ext cx="180475" cy="180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3" title="Ресурс 1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75475" y="8060523"/>
            <a:ext cx="165025" cy="19560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3"/>
          <p:cNvSpPr/>
          <p:nvPr/>
        </p:nvSpPr>
        <p:spPr>
          <a:xfrm>
            <a:off x="2754650" y="5840956"/>
            <a:ext cx="2150700" cy="269700"/>
          </a:xfrm>
          <a:prstGeom prst="rect">
            <a:avLst/>
          </a:prstGeom>
          <a:solidFill>
            <a:srgbClr val="E7F6F7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03030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TOILETRIES</a:t>
            </a:r>
            <a:endParaRPr>
              <a:solidFill>
                <a:srgbClr val="303030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grpSp>
        <p:nvGrpSpPr>
          <p:cNvPr id="84" name="Google Shape;84;p13"/>
          <p:cNvGrpSpPr/>
          <p:nvPr/>
        </p:nvGrpSpPr>
        <p:grpSpPr>
          <a:xfrm>
            <a:off x="2759150" y="6221348"/>
            <a:ext cx="2146200" cy="4155300"/>
            <a:chOff x="2759150" y="6221348"/>
            <a:chExt cx="2146200" cy="4155300"/>
          </a:xfrm>
        </p:grpSpPr>
        <p:cxnSp>
          <p:nvCxnSpPr>
            <p:cNvPr id="85" name="Google Shape;85;p13"/>
            <p:cNvCxnSpPr/>
            <p:nvPr/>
          </p:nvCxnSpPr>
          <p:spPr>
            <a:xfrm>
              <a:off x="2759150" y="6221348"/>
              <a:ext cx="0" cy="41553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6" name="Google Shape;86;p13"/>
            <p:cNvCxnSpPr/>
            <p:nvPr/>
          </p:nvCxnSpPr>
          <p:spPr>
            <a:xfrm>
              <a:off x="4905350" y="6221348"/>
              <a:ext cx="0" cy="41553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87" name="Google Shape;87;p13"/>
          <p:cNvSpPr/>
          <p:nvPr/>
        </p:nvSpPr>
        <p:spPr>
          <a:xfrm>
            <a:off x="5072225" y="419350"/>
            <a:ext cx="2150700" cy="269700"/>
          </a:xfrm>
          <a:prstGeom prst="rect">
            <a:avLst/>
          </a:prstGeom>
          <a:solidFill>
            <a:srgbClr val="E7F6F7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03030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CRUISE ESSENTIALS</a:t>
            </a:r>
            <a:endParaRPr>
              <a:solidFill>
                <a:srgbClr val="303030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grpSp>
        <p:nvGrpSpPr>
          <p:cNvPr id="88" name="Google Shape;88;p13"/>
          <p:cNvGrpSpPr/>
          <p:nvPr/>
        </p:nvGrpSpPr>
        <p:grpSpPr>
          <a:xfrm>
            <a:off x="5076725" y="824598"/>
            <a:ext cx="2146200" cy="5286000"/>
            <a:chOff x="5076725" y="824598"/>
            <a:chExt cx="2146200" cy="5286000"/>
          </a:xfrm>
        </p:grpSpPr>
        <p:cxnSp>
          <p:nvCxnSpPr>
            <p:cNvPr id="89" name="Google Shape;89;p13"/>
            <p:cNvCxnSpPr/>
            <p:nvPr/>
          </p:nvCxnSpPr>
          <p:spPr>
            <a:xfrm>
              <a:off x="5076725" y="824598"/>
              <a:ext cx="0" cy="52860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0" name="Google Shape;90;p13"/>
            <p:cNvCxnSpPr/>
            <p:nvPr/>
          </p:nvCxnSpPr>
          <p:spPr>
            <a:xfrm>
              <a:off x="7222925" y="824598"/>
              <a:ext cx="0" cy="52860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91" name="Google Shape;91;p13"/>
          <p:cNvSpPr txBox="1"/>
          <p:nvPr/>
        </p:nvSpPr>
        <p:spPr>
          <a:xfrm>
            <a:off x="5072225" y="748423"/>
            <a:ext cx="2230800" cy="553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Waterproof phone case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Lanyard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Motion bands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Dramamine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Ginger candy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Poo-Pourri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Downy Wrinkle Releaser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Magnetic hooks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Bungee cord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Over the door shoe organizer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Highlighter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Sticky notes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Travel coffee mug or tumbler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Refillable water bottle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Earplugs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Portable sound machine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Travel alarm clock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Towel clips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Wine: one 750 ml bottle per adult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Wine bottle protector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Soda: 12 cans per person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Tide To Go pen in a Ziploc bag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Laundry detergent pods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Travel laundry sheets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Lysol disinfecting spray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Hand sanitizer (travel size)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Night light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92" name="Google Shape;92;p13"/>
          <p:cNvSpPr/>
          <p:nvPr/>
        </p:nvSpPr>
        <p:spPr>
          <a:xfrm>
            <a:off x="5072225" y="6241548"/>
            <a:ext cx="2150700" cy="269700"/>
          </a:xfrm>
          <a:prstGeom prst="rect">
            <a:avLst/>
          </a:prstGeom>
          <a:solidFill>
            <a:srgbClr val="E7F6F7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03030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ELECTRONICS</a:t>
            </a:r>
            <a:endParaRPr>
              <a:solidFill>
                <a:srgbClr val="303030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grpSp>
        <p:nvGrpSpPr>
          <p:cNvPr id="93" name="Google Shape;93;p13"/>
          <p:cNvGrpSpPr/>
          <p:nvPr/>
        </p:nvGrpSpPr>
        <p:grpSpPr>
          <a:xfrm>
            <a:off x="5076725" y="6621948"/>
            <a:ext cx="2146200" cy="2069700"/>
            <a:chOff x="5076725" y="6621948"/>
            <a:chExt cx="2146200" cy="2069700"/>
          </a:xfrm>
        </p:grpSpPr>
        <p:cxnSp>
          <p:nvCxnSpPr>
            <p:cNvPr id="94" name="Google Shape;94;p13"/>
            <p:cNvCxnSpPr/>
            <p:nvPr/>
          </p:nvCxnSpPr>
          <p:spPr>
            <a:xfrm>
              <a:off x="5076725" y="6621948"/>
              <a:ext cx="0" cy="20697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5" name="Google Shape;95;p13"/>
            <p:cNvCxnSpPr/>
            <p:nvPr/>
          </p:nvCxnSpPr>
          <p:spPr>
            <a:xfrm>
              <a:off x="7222925" y="6621948"/>
              <a:ext cx="0" cy="20697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96" name="Google Shape;96;p13"/>
          <p:cNvSpPr txBox="1"/>
          <p:nvPr/>
        </p:nvSpPr>
        <p:spPr>
          <a:xfrm>
            <a:off x="5076725" y="6545773"/>
            <a:ext cx="2230800" cy="22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Phone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Camera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GoPro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Selfie stick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iPad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Kindle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Headphones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Power bank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All chargers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Power strip without a surge protector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5072225" y="8839145"/>
            <a:ext cx="2150700" cy="269700"/>
          </a:xfrm>
          <a:prstGeom prst="rect">
            <a:avLst/>
          </a:prstGeom>
          <a:solidFill>
            <a:srgbClr val="E7F6F7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03030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TRAVEL DOCUMENTS</a:t>
            </a:r>
            <a:endParaRPr>
              <a:solidFill>
                <a:srgbClr val="303030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grpSp>
        <p:nvGrpSpPr>
          <p:cNvPr id="98" name="Google Shape;98;p13"/>
          <p:cNvGrpSpPr/>
          <p:nvPr/>
        </p:nvGrpSpPr>
        <p:grpSpPr>
          <a:xfrm>
            <a:off x="5076725" y="9219547"/>
            <a:ext cx="2146200" cy="1157100"/>
            <a:chOff x="5076725" y="9219547"/>
            <a:chExt cx="2146200" cy="1157100"/>
          </a:xfrm>
        </p:grpSpPr>
        <p:cxnSp>
          <p:nvCxnSpPr>
            <p:cNvPr id="99" name="Google Shape;99;p13"/>
            <p:cNvCxnSpPr/>
            <p:nvPr/>
          </p:nvCxnSpPr>
          <p:spPr>
            <a:xfrm>
              <a:off x="5076725" y="9219547"/>
              <a:ext cx="0" cy="11571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0" name="Google Shape;100;p13"/>
            <p:cNvCxnSpPr/>
            <p:nvPr/>
          </p:nvCxnSpPr>
          <p:spPr>
            <a:xfrm>
              <a:off x="7222925" y="9219547"/>
              <a:ext cx="0" cy="11571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01" name="Google Shape;101;p13"/>
          <p:cNvSpPr txBox="1"/>
          <p:nvPr/>
        </p:nvSpPr>
        <p:spPr>
          <a:xfrm>
            <a:off x="5076725" y="9143375"/>
            <a:ext cx="2230800" cy="14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Cruise documents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Travel insurance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Passport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Driver’s license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Cash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Travel wallet / organizer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102" name="Google Shape;102;p13"/>
          <p:cNvSpPr txBox="1"/>
          <p:nvPr/>
        </p:nvSpPr>
        <p:spPr>
          <a:xfrm>
            <a:off x="2754650" y="6145173"/>
            <a:ext cx="2230800" cy="440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Shampoo (optional)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Conditioner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Body wash (optional)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Face and body sunscreen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After-sun gel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Bug spray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Antacid tablets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Deodorant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Facial moisturizer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Body lotion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Razor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Shaving cream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Makeup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Makeup remover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Hairbrush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Comb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Hair ties &amp; bobby pins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Hair products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Anti-chafe balm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Small first aid kit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Medications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Contact lenses and solution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103" name="Google Shape;103;p13"/>
          <p:cNvSpPr txBox="1"/>
          <p:nvPr/>
        </p:nvSpPr>
        <p:spPr>
          <a:xfrm>
            <a:off x="2754650" y="1107848"/>
            <a:ext cx="2230800" cy="47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T-shirts x 3 or 4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Short sleeve t-shirts</a:t>
            </a: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 x 3 or 4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Polo shirts x 3 or 4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Chinos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Jeans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Shorts x 2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Workout gear x 2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Formal night suit or sport coat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Tie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Belt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Light sweater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Swim shorts x 2 or 3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UV swim shirt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Sunglasses x 2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Sun hat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Baseball cap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Flip flops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Water shoes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Sneakers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Leather loafers or boat shoes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Dress shoes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Underwear x 10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Socks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-177800" lvl="0" marL="17145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1000"/>
              <a:buFont typeface="Sour Gummy Black"/>
              <a:buChar char="○"/>
            </a:pPr>
            <a:r>
              <a:rPr lang="en" sz="1000">
                <a:solidFill>
                  <a:srgbClr val="303030"/>
                </a:solidFill>
                <a:latin typeface="Sour Gummy"/>
                <a:ea typeface="Sour Gummy"/>
                <a:cs typeface="Sour Gummy"/>
                <a:sym typeface="Sour Gummy"/>
              </a:rPr>
              <a:t>Sleepwear x 2</a:t>
            </a:r>
            <a:endParaRPr sz="1000">
              <a:solidFill>
                <a:srgbClr val="303030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