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usso One"/>
      <p:regular r:id="rId7"/>
    </p:embeddedFont>
    <p:embeddedFont>
      <p:font typeface="Fira Sans"/>
      <p:regular r:id="rId8"/>
      <p:bold r:id="rId9"/>
      <p:italic r:id="rId10"/>
      <p:boldItalic r:id="rId11"/>
    </p:embeddedFont>
    <p:embeddedFont>
      <p:font typeface="Alfa Slab One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7">
          <p15:clr>
            <a:srgbClr val="747775"/>
          </p15:clr>
        </p15:guide>
        <p15:guide id="2" pos="4592">
          <p15:clr>
            <a:srgbClr val="747775"/>
          </p15:clr>
        </p15:guide>
        <p15:guide id="3" orient="horz" pos="227">
          <p15:clr>
            <a:srgbClr val="747775"/>
          </p15:clr>
        </p15:guide>
        <p15:guide id="4" orient="horz" pos="6508">
          <p15:clr>
            <a:srgbClr val="747775"/>
          </p15:clr>
        </p15:guide>
        <p15:guide id="5" pos="2970">
          <p15:clr>
            <a:srgbClr val="747775"/>
          </p15:clr>
        </p15:guide>
        <p15:guide id="6" pos="3402">
          <p15:clr>
            <a:srgbClr val="747775"/>
          </p15:clr>
        </p15:guide>
        <p15:guide id="7" orient="horz" pos="3231">
          <p15:clr>
            <a:srgbClr val="747775"/>
          </p15:clr>
        </p15:guide>
        <p15:guide id="8" orient="horz" pos="3481">
          <p15:clr>
            <a:srgbClr val="747775"/>
          </p15:clr>
        </p15:guide>
        <p15:guide id="9" orient="horz" pos="4694">
          <p15:clr>
            <a:srgbClr val="747775"/>
          </p15:clr>
        </p15:guide>
        <p15:guide id="10" orient="horz" pos="4932">
          <p15:clr>
            <a:srgbClr val="747775"/>
          </p15:clr>
        </p15:guide>
        <p15:guide id="11" orient="horz" pos="615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/>
        <p:guide pos="4592"/>
        <p:guide pos="227" orient="horz"/>
        <p:guide pos="6508" orient="horz"/>
        <p:guide pos="2970"/>
        <p:guide pos="3402"/>
        <p:guide pos="3231" orient="horz"/>
        <p:guide pos="3481" orient="horz"/>
        <p:guide pos="4694" orient="horz"/>
        <p:guide pos="4932" orient="horz"/>
        <p:guide pos="615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FiraSans-boldItalic.fntdata"/><Relationship Id="rId10" Type="http://schemas.openxmlformats.org/officeDocument/2006/relationships/font" Target="fonts/FiraSans-italic.fntdata"/><Relationship Id="rId12" Type="http://schemas.openxmlformats.org/officeDocument/2006/relationships/font" Target="fonts/AlfaSlabOne-regular.fntdata"/><Relationship Id="rId9" Type="http://schemas.openxmlformats.org/officeDocument/2006/relationships/font" Target="fonts/Fira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ussoOne-regular.fntdata"/><Relationship Id="rId8" Type="http://schemas.openxmlformats.org/officeDocument/2006/relationships/font" Target="fonts/Fira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241347" y="173150"/>
            <a:ext cx="7174500" cy="1661852"/>
            <a:chOff x="241347" y="173150"/>
            <a:chExt cx="7174500" cy="1661852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241347" y="173150"/>
              <a:ext cx="7174500" cy="140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100">
                  <a:solidFill>
                    <a:srgbClr val="80CEF0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CAR WASH</a:t>
              </a:r>
              <a:endParaRPr sz="9100">
                <a:solidFill>
                  <a:srgbClr val="80CEF0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2559375" y="1357702"/>
              <a:ext cx="24414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100">
                  <a:solidFill>
                    <a:schemeClr val="lt1"/>
                  </a:solidFill>
                  <a:latin typeface="Russo One"/>
                  <a:ea typeface="Russo One"/>
                  <a:cs typeface="Russo One"/>
                  <a:sym typeface="Russo One"/>
                </a:rPr>
                <a:t>Price List</a:t>
              </a:r>
              <a:endParaRPr sz="3100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endParaRPr>
            </a:p>
          </p:txBody>
        </p:sp>
      </p:grpSp>
      <p:grpSp>
        <p:nvGrpSpPr>
          <p:cNvPr id="58" name="Google Shape;58;p13"/>
          <p:cNvGrpSpPr/>
          <p:nvPr/>
        </p:nvGrpSpPr>
        <p:grpSpPr>
          <a:xfrm rot="1800044">
            <a:off x="5437650" y="1086454"/>
            <a:ext cx="1415069" cy="1415069"/>
            <a:chOff x="3795150" y="1595200"/>
            <a:chExt cx="1415100" cy="1415100"/>
          </a:xfrm>
        </p:grpSpPr>
        <p:sp>
          <p:nvSpPr>
            <p:cNvPr id="59" name="Google Shape;59;p13"/>
            <p:cNvSpPr/>
            <p:nvPr/>
          </p:nvSpPr>
          <p:spPr>
            <a:xfrm>
              <a:off x="3795150" y="1595200"/>
              <a:ext cx="1415100" cy="1415100"/>
            </a:xfrm>
            <a:prstGeom prst="ellipse">
              <a:avLst/>
            </a:prstGeom>
            <a:solidFill>
              <a:srgbClr val="AB26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B2611"/>
                </a:solidFill>
              </a:endParaRPr>
            </a:p>
          </p:txBody>
        </p:sp>
        <p:grpSp>
          <p:nvGrpSpPr>
            <p:cNvPr id="60" name="Google Shape;60;p13"/>
            <p:cNvGrpSpPr/>
            <p:nvPr/>
          </p:nvGrpSpPr>
          <p:grpSpPr>
            <a:xfrm>
              <a:off x="3815400" y="1902550"/>
              <a:ext cx="1374600" cy="800400"/>
              <a:chOff x="3815400" y="1938800"/>
              <a:chExt cx="1374600" cy="800400"/>
            </a:xfrm>
          </p:grpSpPr>
          <p:sp>
            <p:nvSpPr>
              <p:cNvPr id="61" name="Google Shape;61;p13"/>
              <p:cNvSpPr txBox="1"/>
              <p:nvPr/>
            </p:nvSpPr>
            <p:spPr>
              <a:xfrm>
                <a:off x="3815400" y="1938800"/>
                <a:ext cx="13746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>
                    <a:solidFill>
                      <a:srgbClr val="F8CB00"/>
                    </a:solidFill>
                    <a:latin typeface="Russo One"/>
                    <a:ea typeface="Russo One"/>
                    <a:cs typeface="Russo One"/>
                    <a:sym typeface="Russo One"/>
                  </a:rPr>
                  <a:t>Membership </a:t>
                </a:r>
                <a:endParaRPr>
                  <a:solidFill>
                    <a:srgbClr val="F8CB00"/>
                  </a:solidFill>
                  <a:latin typeface="Russo One"/>
                  <a:ea typeface="Russo One"/>
                  <a:cs typeface="Russo One"/>
                  <a:sym typeface="Russo On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F8CB00"/>
                    </a:solidFill>
                    <a:latin typeface="Russo One"/>
                    <a:ea typeface="Russo One"/>
                    <a:cs typeface="Russo One"/>
                    <a:sym typeface="Russo One"/>
                  </a:rPr>
                  <a:t>Packages:</a:t>
                </a:r>
                <a:endParaRPr>
                  <a:solidFill>
                    <a:srgbClr val="F8CB00"/>
                  </a:solidFill>
                  <a:latin typeface="Russo One"/>
                  <a:ea typeface="Russo One"/>
                  <a:cs typeface="Russo One"/>
                  <a:sym typeface="Russo One"/>
                </a:endParaRPr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>
                <a:off x="3815400" y="2369900"/>
                <a:ext cx="1374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Start at </a:t>
                </a:r>
                <a:endParaRPr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$30/month</a:t>
                </a:r>
                <a:endParaRPr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63" name="Google Shape;63;p13"/>
          <p:cNvGrpSpPr/>
          <p:nvPr/>
        </p:nvGrpSpPr>
        <p:grpSpPr>
          <a:xfrm>
            <a:off x="360000" y="2056697"/>
            <a:ext cx="4361375" cy="1171740"/>
            <a:chOff x="360000" y="2056697"/>
            <a:chExt cx="4361375" cy="1171740"/>
          </a:xfrm>
        </p:grpSpPr>
        <p:grpSp>
          <p:nvGrpSpPr>
            <p:cNvPr id="64" name="Google Shape;64;p13"/>
            <p:cNvGrpSpPr/>
            <p:nvPr/>
          </p:nvGrpSpPr>
          <p:grpSpPr>
            <a:xfrm>
              <a:off x="360000" y="2056697"/>
              <a:ext cx="3921600" cy="884878"/>
              <a:chOff x="360000" y="2056697"/>
              <a:chExt cx="3921600" cy="884878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360000" y="2056697"/>
                <a:ext cx="39216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2100">
                    <a:solidFill>
                      <a:srgbClr val="F8CB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Basic Wash | Starting at $10</a:t>
                </a:r>
                <a:endParaRPr b="1" sz="2100">
                  <a:solidFill>
                    <a:srgbClr val="F8CB00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360000" y="2428525"/>
                <a:ext cx="255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- Exterior wash</a:t>
                </a:r>
                <a:endParaRPr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67" name="Google Shape;67;p13"/>
              <p:cNvSpPr txBox="1"/>
              <p:nvPr/>
            </p:nvSpPr>
            <p:spPr>
              <a:xfrm>
                <a:off x="360000" y="2726175"/>
                <a:ext cx="255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- Tire shine</a:t>
                </a:r>
                <a:endParaRPr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cxnSp>
          <p:nvCxnSpPr>
            <p:cNvPr id="68" name="Google Shape;68;p13"/>
            <p:cNvCxnSpPr/>
            <p:nvPr/>
          </p:nvCxnSpPr>
          <p:spPr>
            <a:xfrm>
              <a:off x="361775" y="3228437"/>
              <a:ext cx="43596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9" name="Google Shape;69;p13"/>
          <p:cNvGrpSpPr/>
          <p:nvPr/>
        </p:nvGrpSpPr>
        <p:grpSpPr>
          <a:xfrm>
            <a:off x="360000" y="3486914"/>
            <a:ext cx="4361375" cy="1464812"/>
            <a:chOff x="360000" y="3480884"/>
            <a:chExt cx="4361375" cy="1464812"/>
          </a:xfrm>
        </p:grpSpPr>
        <p:grpSp>
          <p:nvGrpSpPr>
            <p:cNvPr id="70" name="Google Shape;70;p13"/>
            <p:cNvGrpSpPr/>
            <p:nvPr/>
          </p:nvGrpSpPr>
          <p:grpSpPr>
            <a:xfrm>
              <a:off x="360000" y="3480884"/>
              <a:ext cx="3921600" cy="884878"/>
              <a:chOff x="360000" y="2056697"/>
              <a:chExt cx="3921600" cy="884878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360000" y="2056697"/>
                <a:ext cx="39216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2100">
                    <a:solidFill>
                      <a:srgbClr val="F8CB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Standard Wash | Starting at $20</a:t>
                </a:r>
                <a:endParaRPr b="1" sz="2100">
                  <a:solidFill>
                    <a:srgbClr val="F8CB00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360000" y="2428525"/>
                <a:ext cx="255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- Basic wash services</a:t>
                </a:r>
                <a:endParaRPr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360000" y="2726175"/>
                <a:ext cx="255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- Interior vacuuming</a:t>
                </a:r>
                <a:endParaRPr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sp>
          <p:nvSpPr>
            <p:cNvPr id="74" name="Google Shape;74;p13"/>
            <p:cNvSpPr txBox="1"/>
            <p:nvPr/>
          </p:nvSpPr>
          <p:spPr>
            <a:xfrm>
              <a:off x="360000" y="4443449"/>
              <a:ext cx="2556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- Window cleaning</a:t>
              </a:r>
              <a:endPara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75" name="Google Shape;75;p13"/>
            <p:cNvCxnSpPr/>
            <p:nvPr/>
          </p:nvCxnSpPr>
          <p:spPr>
            <a:xfrm>
              <a:off x="361775" y="4945696"/>
              <a:ext cx="43596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6" name="Google Shape;76;p13"/>
          <p:cNvGrpSpPr/>
          <p:nvPr/>
        </p:nvGrpSpPr>
        <p:grpSpPr>
          <a:xfrm>
            <a:off x="360000" y="5210202"/>
            <a:ext cx="4361375" cy="1451623"/>
            <a:chOff x="360000" y="5197573"/>
            <a:chExt cx="4361375" cy="1451623"/>
          </a:xfrm>
        </p:grpSpPr>
        <p:grpSp>
          <p:nvGrpSpPr>
            <p:cNvPr id="77" name="Google Shape;77;p13"/>
            <p:cNvGrpSpPr/>
            <p:nvPr/>
          </p:nvGrpSpPr>
          <p:grpSpPr>
            <a:xfrm>
              <a:off x="360000" y="5197573"/>
              <a:ext cx="3921600" cy="1177965"/>
              <a:chOff x="360000" y="5197573"/>
              <a:chExt cx="3921600" cy="1177965"/>
            </a:xfrm>
          </p:grpSpPr>
          <p:grpSp>
            <p:nvGrpSpPr>
              <p:cNvPr id="78" name="Google Shape;78;p13"/>
              <p:cNvGrpSpPr/>
              <p:nvPr/>
            </p:nvGrpSpPr>
            <p:grpSpPr>
              <a:xfrm>
                <a:off x="360000" y="5197573"/>
                <a:ext cx="3921600" cy="884878"/>
                <a:chOff x="360000" y="2056697"/>
                <a:chExt cx="3921600" cy="884878"/>
              </a:xfrm>
            </p:grpSpPr>
            <p:sp>
              <p:nvSpPr>
                <p:cNvPr id="79" name="Google Shape;79;p13"/>
                <p:cNvSpPr txBox="1"/>
                <p:nvPr/>
              </p:nvSpPr>
              <p:spPr>
                <a:xfrm>
                  <a:off x="360000" y="2056697"/>
                  <a:ext cx="3921600" cy="32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2100">
                      <a:solidFill>
                        <a:srgbClr val="F8CB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Deluxe Wash | Starting at $40</a:t>
                  </a:r>
                  <a:endParaRPr b="1" sz="2100">
                    <a:solidFill>
                      <a:srgbClr val="F8CB00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sp>
              <p:nvSpPr>
                <p:cNvPr id="80" name="Google Shape;80;p13"/>
                <p:cNvSpPr txBox="1"/>
                <p:nvPr/>
              </p:nvSpPr>
              <p:spPr>
                <a:xfrm>
                  <a:off x="360000" y="2428525"/>
                  <a:ext cx="2556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chemeClr val="lt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- Standard wash services</a:t>
                  </a:r>
                  <a:endParaRPr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sp>
              <p:nvSpPr>
                <p:cNvPr id="81" name="Google Shape;81;p13"/>
                <p:cNvSpPr txBox="1"/>
                <p:nvPr/>
              </p:nvSpPr>
              <p:spPr>
                <a:xfrm>
                  <a:off x="360000" y="2726175"/>
                  <a:ext cx="2556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chemeClr val="lt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- Hand wax</a:t>
                  </a:r>
                  <a:endParaRPr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  <p:sp>
            <p:nvSpPr>
              <p:cNvPr id="82" name="Google Shape;82;p13"/>
              <p:cNvSpPr txBox="1"/>
              <p:nvPr/>
            </p:nvSpPr>
            <p:spPr>
              <a:xfrm>
                <a:off x="360000" y="6160138"/>
                <a:ext cx="255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- Interior surface cleaning</a:t>
                </a:r>
                <a:endParaRPr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cxnSp>
          <p:nvCxnSpPr>
            <p:cNvPr id="83" name="Google Shape;83;p13"/>
            <p:cNvCxnSpPr/>
            <p:nvPr/>
          </p:nvCxnSpPr>
          <p:spPr>
            <a:xfrm>
              <a:off x="361775" y="6649196"/>
              <a:ext cx="43596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4" name="Google Shape;84;p13"/>
          <p:cNvGrpSpPr/>
          <p:nvPr/>
        </p:nvGrpSpPr>
        <p:grpSpPr>
          <a:xfrm>
            <a:off x="360000" y="6920302"/>
            <a:ext cx="4361375" cy="1451623"/>
            <a:chOff x="360000" y="6914811"/>
            <a:chExt cx="4361375" cy="1451623"/>
          </a:xfrm>
        </p:grpSpPr>
        <p:grpSp>
          <p:nvGrpSpPr>
            <p:cNvPr id="85" name="Google Shape;85;p13"/>
            <p:cNvGrpSpPr/>
            <p:nvPr/>
          </p:nvGrpSpPr>
          <p:grpSpPr>
            <a:xfrm>
              <a:off x="360000" y="6914811"/>
              <a:ext cx="3921600" cy="1177965"/>
              <a:chOff x="360000" y="5197573"/>
              <a:chExt cx="3921600" cy="1177965"/>
            </a:xfrm>
          </p:grpSpPr>
          <p:grpSp>
            <p:nvGrpSpPr>
              <p:cNvPr id="86" name="Google Shape;86;p13"/>
              <p:cNvGrpSpPr/>
              <p:nvPr/>
            </p:nvGrpSpPr>
            <p:grpSpPr>
              <a:xfrm>
                <a:off x="360000" y="5197573"/>
                <a:ext cx="3921600" cy="884878"/>
                <a:chOff x="360000" y="2056697"/>
                <a:chExt cx="3921600" cy="884878"/>
              </a:xfrm>
            </p:grpSpPr>
            <p:sp>
              <p:nvSpPr>
                <p:cNvPr id="87" name="Google Shape;87;p13"/>
                <p:cNvSpPr txBox="1"/>
                <p:nvPr/>
              </p:nvSpPr>
              <p:spPr>
                <a:xfrm>
                  <a:off x="360000" y="2056697"/>
                  <a:ext cx="3921600" cy="32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2100">
                      <a:solidFill>
                        <a:srgbClr val="F8CB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Premium Wash | Starting at $60</a:t>
                  </a:r>
                  <a:endParaRPr b="1" sz="2100">
                    <a:solidFill>
                      <a:srgbClr val="F8CB00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sp>
              <p:nvSpPr>
                <p:cNvPr id="88" name="Google Shape;88;p13"/>
                <p:cNvSpPr txBox="1"/>
                <p:nvPr/>
              </p:nvSpPr>
              <p:spPr>
                <a:xfrm>
                  <a:off x="360000" y="2428525"/>
                  <a:ext cx="2556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chemeClr val="lt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- Deluxe wash services</a:t>
                  </a:r>
                  <a:endParaRPr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sp>
              <p:nvSpPr>
                <p:cNvPr id="89" name="Google Shape;89;p13"/>
                <p:cNvSpPr txBox="1"/>
                <p:nvPr/>
              </p:nvSpPr>
              <p:spPr>
                <a:xfrm>
                  <a:off x="360000" y="2726175"/>
                  <a:ext cx="2556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chemeClr val="lt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- Clay bar treatment</a:t>
                  </a:r>
                  <a:endParaRPr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  <p:sp>
            <p:nvSpPr>
              <p:cNvPr id="90" name="Google Shape;90;p13"/>
              <p:cNvSpPr txBox="1"/>
              <p:nvPr/>
            </p:nvSpPr>
            <p:spPr>
              <a:xfrm>
                <a:off x="360000" y="6160138"/>
                <a:ext cx="255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- Interior detailing</a:t>
                </a:r>
                <a:endParaRPr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cxnSp>
          <p:nvCxnSpPr>
            <p:cNvPr id="91" name="Google Shape;91;p13"/>
            <p:cNvCxnSpPr/>
            <p:nvPr/>
          </p:nvCxnSpPr>
          <p:spPr>
            <a:xfrm>
              <a:off x="361775" y="8366434"/>
              <a:ext cx="43596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2" name="Google Shape;92;p13"/>
          <p:cNvGrpSpPr/>
          <p:nvPr/>
        </p:nvGrpSpPr>
        <p:grpSpPr>
          <a:xfrm>
            <a:off x="360000" y="8630402"/>
            <a:ext cx="3921600" cy="1177965"/>
            <a:chOff x="360000" y="5197573"/>
            <a:chExt cx="3921600" cy="1177965"/>
          </a:xfrm>
        </p:grpSpPr>
        <p:grpSp>
          <p:nvGrpSpPr>
            <p:cNvPr id="93" name="Google Shape;93;p13"/>
            <p:cNvGrpSpPr/>
            <p:nvPr/>
          </p:nvGrpSpPr>
          <p:grpSpPr>
            <a:xfrm>
              <a:off x="360000" y="5197573"/>
              <a:ext cx="3921600" cy="884878"/>
              <a:chOff x="360000" y="2056697"/>
              <a:chExt cx="3921600" cy="884878"/>
            </a:xfrm>
          </p:grpSpPr>
          <p:sp>
            <p:nvSpPr>
              <p:cNvPr id="94" name="Google Shape;94;p13"/>
              <p:cNvSpPr txBox="1"/>
              <p:nvPr/>
            </p:nvSpPr>
            <p:spPr>
              <a:xfrm>
                <a:off x="360000" y="2056697"/>
                <a:ext cx="39216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2100">
                    <a:solidFill>
                      <a:srgbClr val="F8CB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Additional Services:</a:t>
                </a:r>
                <a:endParaRPr b="1" sz="2100">
                  <a:solidFill>
                    <a:srgbClr val="F8CB00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360000" y="2428525"/>
                <a:ext cx="255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- Upholstery shampooing: $20</a:t>
                </a:r>
                <a:endParaRPr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360000" y="2726175"/>
                <a:ext cx="255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- Carpet cleaning: $15</a:t>
                </a:r>
                <a:endParaRPr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sp>
          <p:nvSpPr>
            <p:cNvPr id="97" name="Google Shape;97;p13"/>
            <p:cNvSpPr txBox="1"/>
            <p:nvPr/>
          </p:nvSpPr>
          <p:spPr>
            <a:xfrm>
              <a:off x="360000" y="6160138"/>
              <a:ext cx="2556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- Engine bay cleaning: $25</a:t>
              </a:r>
              <a:endPara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98" name="Google Shape;98;p13"/>
          <p:cNvSpPr txBox="1"/>
          <p:nvPr/>
        </p:nvSpPr>
        <p:spPr>
          <a:xfrm>
            <a:off x="315000" y="10142350"/>
            <a:ext cx="6930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Call Now: </a:t>
            </a:r>
            <a:r>
              <a:rPr b="1" lang="uk" sz="1600">
                <a:solidFill>
                  <a:srgbClr val="F8CB00"/>
                </a:solidFill>
                <a:latin typeface="Fira Sans"/>
                <a:ea typeface="Fira Sans"/>
                <a:cs typeface="Fira Sans"/>
                <a:sym typeface="Fira Sans"/>
              </a:rPr>
              <a:t>+1-012-345-7996</a:t>
            </a:r>
            <a:r>
              <a:rPr lang="uk" sz="16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| 47263 Borer Bypass Suite 489 | www.site.ltd</a:t>
            </a:r>
            <a:endParaRPr sz="16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99" name="Google Shape;99;p13"/>
          <p:cNvGrpSpPr/>
          <p:nvPr/>
        </p:nvGrpSpPr>
        <p:grpSpPr>
          <a:xfrm>
            <a:off x="5400000" y="3221000"/>
            <a:ext cx="1890000" cy="6553000"/>
            <a:chOff x="5400000" y="3221000"/>
            <a:chExt cx="1890000" cy="6553000"/>
          </a:xfrm>
        </p:grpSpPr>
        <p:pic>
          <p:nvPicPr>
            <p:cNvPr id="100" name="Google Shape;10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00000" y="3221000"/>
              <a:ext cx="1890000" cy="189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00000" y="5546175"/>
              <a:ext cx="1890000" cy="189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00000" y="7875608"/>
              <a:ext cx="1890000" cy="18983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