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Montserrat"/>
      <p:regular r:id="rId6"/>
      <p:bold r:id="rId7"/>
      <p:italic r:id="rId8"/>
      <p:boldItalic r:id="rId9"/>
    </p:embeddedFont>
    <p:embeddedFont>
      <p:font typeface="Montserrat Medium"/>
      <p:regular r:id="rId10"/>
      <p:bold r:id="rId11"/>
      <p:italic r:id="rId12"/>
      <p:boldItalic r:id="rId13"/>
    </p:embeddedFont>
    <p:embeddedFont>
      <p:font typeface="Montserrat ExtraLight"/>
      <p:regular r:id="rId14"/>
      <p:bold r:id="rId15"/>
      <p:italic r:id="rId16"/>
      <p:boldItalic r:id="rId17"/>
    </p:embeddedFont>
    <p:embeddedFont>
      <p:font typeface="Montserrat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bold.fntdata"/><Relationship Id="rId10" Type="http://schemas.openxmlformats.org/officeDocument/2006/relationships/font" Target="fonts/MontserratMedium-regular.fntdata"/><Relationship Id="rId13" Type="http://schemas.openxmlformats.org/officeDocument/2006/relationships/font" Target="fonts/MontserratMedium-boldItalic.fntdata"/><Relationship Id="rId12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15" Type="http://schemas.openxmlformats.org/officeDocument/2006/relationships/font" Target="fonts/MontserratExtraLight-bold.fntdata"/><Relationship Id="rId14" Type="http://schemas.openxmlformats.org/officeDocument/2006/relationships/font" Target="fonts/MontserratExtraLight-regular.fntdata"/><Relationship Id="rId17" Type="http://schemas.openxmlformats.org/officeDocument/2006/relationships/font" Target="fonts/MontserratExtraLight-boldItalic.fntdata"/><Relationship Id="rId16" Type="http://schemas.openxmlformats.org/officeDocument/2006/relationships/font" Target="fonts/MontserratExtraLigh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ExtraBold-boldItalic.fntdata"/><Relationship Id="rId6" Type="http://schemas.openxmlformats.org/officeDocument/2006/relationships/font" Target="fonts/Montserrat-regular.fntdata"/><Relationship Id="rId18" Type="http://schemas.openxmlformats.org/officeDocument/2006/relationships/font" Target="fonts/MontserratExtraBold-bold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170539" y="552475"/>
            <a:ext cx="0" cy="9593400"/>
          </a:xfrm>
          <a:prstGeom prst="straightConnector1">
            <a:avLst/>
          </a:prstGeom>
          <a:noFill/>
          <a:ln cap="flat" cmpd="sng" w="28575">
            <a:solidFill>
              <a:srgbClr val="30323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" name="Google Shape;55;p13"/>
          <p:cNvGrpSpPr/>
          <p:nvPr/>
        </p:nvGrpSpPr>
        <p:grpSpPr>
          <a:xfrm>
            <a:off x="476500" y="553501"/>
            <a:ext cx="1305000" cy="393903"/>
            <a:chOff x="476500" y="553501"/>
            <a:chExt cx="1305000" cy="393903"/>
          </a:xfrm>
        </p:grpSpPr>
        <p:sp>
          <p:nvSpPr>
            <p:cNvPr id="56" name="Google Shape;56;p13"/>
            <p:cNvSpPr/>
            <p:nvPr/>
          </p:nvSpPr>
          <p:spPr>
            <a:xfrm>
              <a:off x="476500" y="553501"/>
              <a:ext cx="1305000" cy="106200"/>
            </a:xfrm>
            <a:prstGeom prst="rect">
              <a:avLst/>
            </a:prstGeom>
            <a:solidFill>
              <a:srgbClr val="303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76500" y="841204"/>
              <a:ext cx="1305000" cy="106200"/>
            </a:xfrm>
            <a:prstGeom prst="rect">
              <a:avLst/>
            </a:prstGeom>
            <a:solidFill>
              <a:srgbClr val="303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2514600" y="447805"/>
            <a:ext cx="463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OLIVER ADAMS</a:t>
            </a:r>
            <a:endParaRPr sz="4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14600" y="1216089"/>
            <a:ext cx="4636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oliver.adams@example.com   |   +44 7123 456789</a:t>
            </a:r>
            <a:endParaRPr sz="12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 Telford Street, Manchester M3 5GE</a:t>
            </a:r>
            <a:endParaRPr sz="12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514600" y="2003264"/>
            <a:ext cx="463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Motivated and reliable student with hands-on experience in customer service and retail support. Known for a positive attitude, willingness to learn, and strong teamwork. Seeking a part-time opportunity to build practical skills and contribute to a dynamic team environment.</a:t>
            </a:r>
            <a:endParaRPr sz="10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29850" y="2003275"/>
            <a:ext cx="15516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PROFESSIONAL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SUMMARY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29850" y="3217466"/>
            <a:ext cx="1551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WORK HISTORY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2355568" y="3217455"/>
            <a:ext cx="4795532" cy="1505270"/>
            <a:chOff x="2355568" y="3217455"/>
            <a:chExt cx="4795532" cy="150527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2514600" y="3217455"/>
              <a:ext cx="4636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3032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Retail Assistant</a:t>
              </a: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| New Look, Manchester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ExtraLight"/>
                  <a:ea typeface="Montserrat ExtraLight"/>
                  <a:cs typeface="Montserrat ExtraLight"/>
                  <a:sym typeface="Montserrat ExtraLight"/>
                </a:rPr>
                <a:t>03/2022 - Present</a:t>
              </a:r>
              <a:endParaRPr sz="1000">
                <a:solidFill>
                  <a:srgbClr val="303237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2355568" y="3768425"/>
              <a:ext cx="4783800" cy="954300"/>
              <a:chOff x="2355568" y="3768425"/>
              <a:chExt cx="4783800" cy="9543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2355568" y="3768425"/>
                <a:ext cx="47838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Assisted customers with product queries and purchases,     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maintaining excellent customer service standards.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Supported staff during sales events and managed stock on the 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shop floor.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Operated the POS system, processed cash and card transactions.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cxnSp>
            <p:nvCxnSpPr>
              <p:cNvPr id="67" name="Google Shape;67;p13"/>
              <p:cNvCxnSpPr/>
              <p:nvPr/>
            </p:nvCxnSpPr>
            <p:spPr>
              <a:xfrm>
                <a:off x="2544728" y="3859125"/>
                <a:ext cx="0" cy="793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323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8" name="Google Shape;68;p13"/>
          <p:cNvGrpSpPr/>
          <p:nvPr/>
        </p:nvGrpSpPr>
        <p:grpSpPr>
          <a:xfrm>
            <a:off x="2355568" y="5084835"/>
            <a:ext cx="4795532" cy="1319177"/>
            <a:chOff x="2355568" y="5084835"/>
            <a:chExt cx="4795532" cy="1319177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2514600" y="5084835"/>
              <a:ext cx="4636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3032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Library Volunteer </a:t>
              </a: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| Westside Library, Manchester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ExtraLight"/>
                  <a:ea typeface="Montserrat ExtraLight"/>
                  <a:cs typeface="Montserrat ExtraLight"/>
                  <a:sym typeface="Montserrat ExtraLight"/>
                </a:rPr>
                <a:t>07/2021 - 09/2021</a:t>
              </a:r>
              <a:endParaRPr sz="1000">
                <a:solidFill>
                  <a:srgbClr val="303237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endParaRPr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2355568" y="5649812"/>
              <a:ext cx="4783800" cy="754200"/>
              <a:chOff x="2355568" y="3768425"/>
              <a:chExt cx="4783800" cy="7542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2355568" y="3768425"/>
                <a:ext cx="4783800" cy="75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Shelved books, organized reading areas, and helped visitors locate 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materials.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Participated in summer reading programs and youth activities.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292100" lvl="0" marL="45720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03237"/>
                  </a:buClr>
                  <a:buSzPts val="1000"/>
                  <a:buFont typeface="Montserrat Medium"/>
                  <a:buChar char="●"/>
                </a:pPr>
                <a:r>
                  <a:rPr lang="en" sz="1000">
                    <a:solidFill>
                      <a:srgbClr val="30323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Maintained a calm, welcoming atmosphere for visitors of all ages.</a:t>
                </a:r>
                <a:endParaRPr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cxnSp>
            <p:nvCxnSpPr>
              <p:cNvPr id="72" name="Google Shape;72;p13"/>
              <p:cNvCxnSpPr/>
              <p:nvPr/>
            </p:nvCxnSpPr>
            <p:spPr>
              <a:xfrm>
                <a:off x="2544728" y="3859125"/>
                <a:ext cx="0" cy="594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323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3" name="Google Shape;73;p13"/>
          <p:cNvSpPr txBox="1"/>
          <p:nvPr/>
        </p:nvSpPr>
        <p:spPr>
          <a:xfrm>
            <a:off x="229850" y="6877813"/>
            <a:ext cx="1551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SKILLS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2355513" y="6877825"/>
            <a:ext cx="2413800" cy="554100"/>
            <a:chOff x="2355513" y="6877825"/>
            <a:chExt cx="2413800" cy="5541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2355513" y="6877825"/>
              <a:ext cx="2413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21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237"/>
                </a:buClr>
                <a:buSzPts val="1000"/>
                <a:buFont typeface="Montserrat Medium"/>
                <a:buChar char="●"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Cash handling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2921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237"/>
                </a:buClr>
                <a:buSzPts val="1000"/>
                <a:buFont typeface="Montserrat Medium"/>
                <a:buChar char="●"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Verbal communication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2921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237"/>
                </a:buClr>
                <a:buSzPts val="1000"/>
                <a:buFont typeface="Montserrat Medium"/>
                <a:buChar char="●"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Time management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cxnSp>
          <p:nvCxnSpPr>
            <p:cNvPr id="76" name="Google Shape;76;p13"/>
            <p:cNvCxnSpPr/>
            <p:nvPr/>
          </p:nvCxnSpPr>
          <p:spPr>
            <a:xfrm>
              <a:off x="2542988" y="6968525"/>
              <a:ext cx="0" cy="388500"/>
            </a:xfrm>
            <a:prstGeom prst="straightConnector1">
              <a:avLst/>
            </a:prstGeom>
            <a:noFill/>
            <a:ln cap="flat" cmpd="sng" w="9525">
              <a:solidFill>
                <a:srgbClr val="30323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7" name="Google Shape;77;p13"/>
          <p:cNvGrpSpPr/>
          <p:nvPr/>
        </p:nvGrpSpPr>
        <p:grpSpPr>
          <a:xfrm>
            <a:off x="4817843" y="6877825"/>
            <a:ext cx="2413800" cy="554100"/>
            <a:chOff x="2355513" y="6877825"/>
            <a:chExt cx="2413800" cy="5541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2355513" y="6877825"/>
              <a:ext cx="2413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21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237"/>
                </a:buClr>
                <a:buSzPts val="1000"/>
                <a:buFont typeface="Montserrat Medium"/>
                <a:buChar char="●"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Friendliness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2921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237"/>
                </a:buClr>
                <a:buSzPts val="1000"/>
                <a:buFont typeface="Montserrat Medium"/>
                <a:buChar char="●"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Instruction following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292100" lvl="0" marL="45720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3237"/>
                </a:buClr>
                <a:buSzPts val="1000"/>
                <a:buFont typeface="Montserrat Medium"/>
                <a:buChar char="●"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Teamwork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cxnSp>
          <p:nvCxnSpPr>
            <p:cNvPr id="79" name="Google Shape;79;p13"/>
            <p:cNvCxnSpPr/>
            <p:nvPr/>
          </p:nvCxnSpPr>
          <p:spPr>
            <a:xfrm>
              <a:off x="2542988" y="6968525"/>
              <a:ext cx="0" cy="388500"/>
            </a:xfrm>
            <a:prstGeom prst="straightConnector1">
              <a:avLst/>
            </a:prstGeom>
            <a:noFill/>
            <a:ln cap="flat" cmpd="sng" w="9525">
              <a:solidFill>
                <a:srgbClr val="30323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" name="Google Shape;80;p13"/>
          <p:cNvSpPr txBox="1"/>
          <p:nvPr/>
        </p:nvSpPr>
        <p:spPr>
          <a:xfrm>
            <a:off x="2514600" y="7882090"/>
            <a:ext cx="4636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Manchester Central High School, Manchester</a:t>
            </a:r>
            <a:endParaRPr sz="10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03237"/>
                </a:solidFill>
                <a:latin typeface="Montserrat"/>
                <a:ea typeface="Montserrat"/>
                <a:cs typeface="Montserrat"/>
                <a:sym typeface="Montserrat"/>
              </a:rPr>
              <a:t>Expected </a:t>
            </a:r>
            <a:r>
              <a:rPr lang="en"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</a:t>
            </a:r>
            <a:endParaRPr sz="10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03237"/>
                </a:solidFill>
                <a:latin typeface="Montserrat"/>
                <a:ea typeface="Montserrat"/>
                <a:cs typeface="Montserrat"/>
                <a:sym typeface="Montserrat"/>
              </a:rPr>
              <a:t>GCSEs:</a:t>
            </a:r>
            <a:r>
              <a:rPr lang="en"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English Language, Maths, Biology, History, Art &amp; Design,      Computer Science</a:t>
            </a:r>
            <a:endParaRPr sz="1000">
              <a:solidFill>
                <a:srgbClr val="30323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29850" y="7882101"/>
            <a:ext cx="1551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EDUCATION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29850" y="9275426"/>
            <a:ext cx="15516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ADDITIONAL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23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TRAINING</a:t>
            </a:r>
            <a:endParaRPr sz="1200">
              <a:solidFill>
                <a:srgbClr val="30323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83" name="Google Shape;83;p13"/>
          <p:cNvGrpSpPr/>
          <p:nvPr/>
        </p:nvGrpSpPr>
        <p:grpSpPr>
          <a:xfrm>
            <a:off x="2514600" y="9286575"/>
            <a:ext cx="4577544" cy="354000"/>
            <a:chOff x="2514600" y="9286575"/>
            <a:chExt cx="4577544" cy="354000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2514600" y="9286575"/>
              <a:ext cx="3355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Future Skills Academy, Manchester                                                      Certificate in Customer Service Foundations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6129744" y="9286575"/>
              <a:ext cx="962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 2022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2514600" y="9846978"/>
            <a:ext cx="4577544" cy="354000"/>
            <a:chOff x="2514600" y="9846978"/>
            <a:chExt cx="4577544" cy="35400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2514600" y="9846978"/>
              <a:ext cx="3355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National Youth Development Programme, Online                             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Introduction to Workplace Skills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6129744" y="9846978"/>
              <a:ext cx="962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23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 2023</a:t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0323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