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Vidaloka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  <p15:guide id="3" pos="340">
          <p15:clr>
            <a:srgbClr val="9AA0A6"/>
          </p15:clr>
        </p15:guide>
        <p15:guide id="4" pos="4422">
          <p15:clr>
            <a:srgbClr val="9AA0A6"/>
          </p15:clr>
        </p15:guide>
        <p15:guide id="5" orient="horz" pos="283">
          <p15:clr>
            <a:srgbClr val="9AA0A6"/>
          </p15:clr>
        </p15:guide>
        <p15:guide id="6" orient="horz" pos="645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  <p:guide pos="340"/>
        <p:guide pos="4422"/>
        <p:guide pos="283" orient="horz"/>
        <p:guide pos="645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Vidaloka-regular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9050" y="0"/>
            <a:ext cx="7579200" cy="1430100"/>
          </a:xfrm>
          <a:prstGeom prst="rect">
            <a:avLst/>
          </a:prstGeom>
          <a:solidFill>
            <a:srgbClr val="BDE2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2289300" y="163275"/>
            <a:ext cx="3130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>
                <a:latin typeface="Vidaloka"/>
                <a:ea typeface="Vidaloka"/>
                <a:cs typeface="Vidaloka"/>
                <a:sym typeface="Vidaloka"/>
              </a:rPr>
              <a:t>Aliza Block</a:t>
            </a:r>
            <a:endParaRPr sz="4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413200" y="875100"/>
            <a:ext cx="2733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Montserrat"/>
                <a:ea typeface="Montserrat"/>
                <a:cs typeface="Montserrat"/>
                <a:sym typeface="Montserrat"/>
              </a:rPr>
              <a:t>COGNITIVE SCIENTIST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19050" y="10467975"/>
            <a:ext cx="7579200" cy="233400"/>
          </a:xfrm>
          <a:prstGeom prst="rect">
            <a:avLst/>
          </a:prstGeom>
          <a:solidFill>
            <a:srgbClr val="BDE2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444750" y="1692075"/>
            <a:ext cx="324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OBJECTIVE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44750" y="2088950"/>
            <a:ext cx="28923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Fresh graduate with a BA in Cognitive Science from UCLA (GPA 3.95). Awarded Dean’s List three times. Member of UCLA Golden Key and Phi Theta Kappa. Seeks funds to pursue a Master’s Degree in Linguistics at UCLA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44750" y="3797775"/>
            <a:ext cx="324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EDUCATION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44750" y="4182250"/>
            <a:ext cx="2993700" cy="60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UCLA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200">
                <a:latin typeface="Montserrat"/>
                <a:ea typeface="Montserrat"/>
                <a:cs typeface="Montserrat"/>
                <a:sym typeface="Montserrat"/>
              </a:rPr>
              <a:t>Bachelor, Cognitive Science | 2017</a:t>
            </a:r>
            <a:endParaRPr i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Montserrat"/>
                <a:ea typeface="Montserrat"/>
                <a:cs typeface="Montserrat"/>
                <a:sym typeface="Montserrat"/>
              </a:rPr>
              <a:t>GPA 3.95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Thesis title: 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Scientific Hypotheses as the Most Accurate Forms of Precognition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Favorite areas of study: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Anthropology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Linguistics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Statistics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Communication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Extracurricular activities: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Freelance contributor to 5 independent online music magazines.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Mye</a:t>
            </a: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r</a:t>
            </a: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s Park High, Charlotte, NC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Montserrat"/>
                <a:ea typeface="Montserrat"/>
                <a:cs typeface="Montserrat"/>
                <a:sym typeface="Montserrat"/>
              </a:rPr>
              <a:t>High School Diploma | 2014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latin typeface="Montserrat"/>
                <a:ea typeface="Montserrat"/>
                <a:cs typeface="Montserrat"/>
                <a:sym typeface="Montserrat"/>
              </a:rPr>
              <a:t>GPA 3.95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Combined SAT score: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1550 (Math: 750, Evidence-Based Reading and Writing: 800)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Activities:</a:t>
            </a:r>
            <a:r>
              <a:rPr b="1" lang="ru" sz="12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Member, Athletics team Grade 9-12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667125" y="1692075"/>
            <a:ext cx="33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LEADERSHIP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667125" y="2108075"/>
            <a:ext cx="36420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Co-organizer</a:t>
            </a:r>
            <a:r>
              <a:rPr b="1" lang="ru" sz="12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—science-fiction student discussion club.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Team Leader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—English Club Grade 9–12.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667125" y="2968850"/>
            <a:ext cx="33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WORK EXPERIENCE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667125" y="3365713"/>
            <a:ext cx="3642000" cy="27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FYI.com</a:t>
            </a:r>
            <a:endParaRPr b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1200">
                <a:latin typeface="Montserrat"/>
                <a:ea typeface="Montserrat"/>
                <a:cs typeface="Montserrat"/>
                <a:sym typeface="Montserrat"/>
              </a:rPr>
              <a:t>Website Intern | June 2015–September 2015</a:t>
            </a:r>
            <a:endParaRPr i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Supported the optimization and revamping of online content across the site.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Cooperated with SEO teams to identify relevant keywords and article restructuring.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ru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Conducted A/B testing: formulated hypotheses, set up tests, and analyzed results.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667125" y="6147925"/>
            <a:ext cx="33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LANGUAGES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667125" y="6556450"/>
            <a:ext cx="36420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Spanish (Bilingual)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French (Advanced)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Polish (Conversational)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667125" y="7428700"/>
            <a:ext cx="335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latin typeface="Vidaloka"/>
                <a:ea typeface="Vidaloka"/>
                <a:cs typeface="Vidaloka"/>
                <a:sym typeface="Vidaloka"/>
              </a:rPr>
              <a:t>PERSONAL INFORMATION</a:t>
            </a:r>
            <a:endParaRPr sz="1800">
              <a:latin typeface="Vidaloka"/>
              <a:ea typeface="Vidaloka"/>
              <a:cs typeface="Vidaloka"/>
              <a:sym typeface="Vidalok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667125" y="7829650"/>
            <a:ext cx="38196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Landline: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123-456-7890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Mobile: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123-456-7890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Email: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mail@domain.ltd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Website: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domain.ltd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●"/>
            </a:pPr>
            <a:r>
              <a:rPr lang="ru" sz="1200">
                <a:latin typeface="Montserrat SemiBold"/>
                <a:ea typeface="Montserrat SemiBold"/>
                <a:cs typeface="Montserrat SemiBold"/>
                <a:sym typeface="Montserrat SemiBold"/>
              </a:rPr>
              <a:t>Address: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 123 Anywhere Street, Any City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