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embeddedFontLst>
    <p:embeddedFont>
      <p:font typeface="Roboto"/>
      <p:regular r:id="rId25"/>
      <p:bold r:id="rId26"/>
      <p:italic r:id="rId27"/>
      <p:boldItalic r:id="rId28"/>
    </p:embeddedFont>
    <p:embeddedFont>
      <p:font typeface="Roboto Medium"/>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Medium-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Medium-italic.fntdata"/><Relationship Id="rId30" Type="http://schemas.openxmlformats.org/officeDocument/2006/relationships/font" Target="fonts/RobotoMedium-bold.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RobotoMedium-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f5977b7413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f5977b7413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241f05d72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241f05d72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241f05d725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241f05d725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241f05d725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241f05d725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241f05d725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241f05d725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241f05d725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241f05d725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241f05d725_0_1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241f05d725_0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241f05d725_0_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241f05d725_0_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241f05d725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241f05d725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241f05d725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241f05d725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f580c18f7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f580c18f7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241f05d725_0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241f05d725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f580c18f7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f580c18f7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f580c18f73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f580c18f73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f580c18f73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f580c18f73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f5977b74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f5977b74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5977b741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5977b741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f5977b741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f5977b741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f5977b7413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f5977b7413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21.png"/><Relationship Id="rId7"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33.png"/><Relationship Id="rId6" Type="http://schemas.openxmlformats.org/officeDocument/2006/relationships/image" Target="../media/image19.png"/><Relationship Id="rId7" Type="http://schemas.openxmlformats.org/officeDocument/2006/relationships/image" Target="../media/image25.png"/><Relationship Id="rId8"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7.png"/><Relationship Id="rId7"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483576" y="417750"/>
            <a:ext cx="4981416" cy="2412612"/>
            <a:chOff x="483576" y="417750"/>
            <a:chExt cx="4981416" cy="2412612"/>
          </a:xfrm>
        </p:grpSpPr>
        <p:sp>
          <p:nvSpPr>
            <p:cNvPr id="55" name="Google Shape;55;p13"/>
            <p:cNvSpPr txBox="1"/>
            <p:nvPr/>
          </p:nvSpPr>
          <p:spPr>
            <a:xfrm>
              <a:off x="483576" y="417750"/>
              <a:ext cx="4934400" cy="1967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uk" sz="6700">
                  <a:solidFill>
                    <a:srgbClr val="2A2A29"/>
                  </a:solidFill>
                  <a:latin typeface="Roboto"/>
                  <a:ea typeface="Roboto"/>
                  <a:cs typeface="Roboto"/>
                  <a:sym typeface="Roboto"/>
                </a:rPr>
                <a:t>BUSINESS</a:t>
              </a:r>
              <a:r>
                <a:rPr lang="uk" sz="6700">
                  <a:solidFill>
                    <a:schemeClr val="dk2"/>
                  </a:solidFill>
                  <a:latin typeface="Roboto"/>
                  <a:ea typeface="Roboto"/>
                  <a:cs typeface="Roboto"/>
                  <a:sym typeface="Roboto"/>
                </a:rPr>
                <a:t> </a:t>
              </a:r>
              <a:endParaRPr sz="6700">
                <a:solidFill>
                  <a:schemeClr val="dk2"/>
                </a:solidFill>
                <a:latin typeface="Roboto"/>
                <a:ea typeface="Roboto"/>
                <a:cs typeface="Roboto"/>
                <a:sym typeface="Roboto"/>
              </a:endParaRPr>
            </a:p>
            <a:p>
              <a:pPr indent="0" lvl="0" marL="0" rtl="0" algn="l">
                <a:lnSpc>
                  <a:spcPct val="90000"/>
                </a:lnSpc>
                <a:spcBef>
                  <a:spcPts val="0"/>
                </a:spcBef>
                <a:spcAft>
                  <a:spcPts val="0"/>
                </a:spcAft>
                <a:buNone/>
              </a:pPr>
              <a:r>
                <a:rPr b="1" lang="uk" sz="7500">
                  <a:solidFill>
                    <a:srgbClr val="502D88"/>
                  </a:solidFill>
                  <a:latin typeface="Roboto"/>
                  <a:ea typeface="Roboto"/>
                  <a:cs typeface="Roboto"/>
                  <a:sym typeface="Roboto"/>
                </a:rPr>
                <a:t>ROADMAP</a:t>
              </a:r>
              <a:endParaRPr b="1" sz="7500">
                <a:solidFill>
                  <a:srgbClr val="502D88"/>
                </a:solidFill>
                <a:latin typeface="Roboto"/>
                <a:ea typeface="Roboto"/>
                <a:cs typeface="Roboto"/>
                <a:sym typeface="Roboto"/>
              </a:endParaRPr>
            </a:p>
          </p:txBody>
        </p:sp>
        <p:sp>
          <p:nvSpPr>
            <p:cNvPr id="56" name="Google Shape;56;p13"/>
            <p:cNvSpPr txBox="1"/>
            <p:nvPr/>
          </p:nvSpPr>
          <p:spPr>
            <a:xfrm>
              <a:off x="530592" y="2608662"/>
              <a:ext cx="4934400" cy="221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1600">
                  <a:solidFill>
                    <a:srgbClr val="2A2A29"/>
                  </a:solidFill>
                  <a:latin typeface="Roboto"/>
                  <a:ea typeface="Roboto"/>
                  <a:cs typeface="Roboto"/>
                  <a:sym typeface="Roboto"/>
                </a:rPr>
                <a:t>Navigating Your Path to Success</a:t>
              </a:r>
              <a:endParaRPr b="1" sz="1600">
                <a:solidFill>
                  <a:srgbClr val="502D88"/>
                </a:solidFill>
                <a:latin typeface="Roboto"/>
                <a:ea typeface="Roboto"/>
                <a:cs typeface="Roboto"/>
                <a:sym typeface="Roboto"/>
              </a:endParaRPr>
            </a:p>
          </p:txBody>
        </p:sp>
        <p:cxnSp>
          <p:nvCxnSpPr>
            <p:cNvPr id="57" name="Google Shape;57;p13"/>
            <p:cNvCxnSpPr/>
            <p:nvPr/>
          </p:nvCxnSpPr>
          <p:spPr>
            <a:xfrm>
              <a:off x="537625" y="2429944"/>
              <a:ext cx="3669000" cy="0"/>
            </a:xfrm>
            <a:prstGeom prst="straightConnector1">
              <a:avLst/>
            </a:prstGeom>
            <a:noFill/>
            <a:ln cap="flat" cmpd="sng" w="19050">
              <a:solidFill>
                <a:srgbClr val="2A2A29"/>
              </a:solidFill>
              <a:prstDash val="solid"/>
              <a:round/>
              <a:headEnd len="med" w="med" type="none"/>
              <a:tailEnd len="med" w="med" type="none"/>
            </a:ln>
          </p:spPr>
        </p:cxnSp>
      </p:grpSp>
      <p:grpSp>
        <p:nvGrpSpPr>
          <p:cNvPr id="58" name="Google Shape;58;p13"/>
          <p:cNvGrpSpPr/>
          <p:nvPr/>
        </p:nvGrpSpPr>
        <p:grpSpPr>
          <a:xfrm>
            <a:off x="250825" y="3894675"/>
            <a:ext cx="1535700" cy="1248900"/>
            <a:chOff x="250825" y="3894675"/>
            <a:chExt cx="1535700" cy="1248900"/>
          </a:xfrm>
        </p:grpSpPr>
        <p:sp>
          <p:nvSpPr>
            <p:cNvPr id="59" name="Google Shape;59;p13"/>
            <p:cNvSpPr/>
            <p:nvPr/>
          </p:nvSpPr>
          <p:spPr>
            <a:xfrm>
              <a:off x="537625" y="3894675"/>
              <a:ext cx="1248900" cy="1248900"/>
            </a:xfrm>
            <a:prstGeom prst="rect">
              <a:avLst/>
            </a:prstGeom>
            <a:solidFill>
              <a:srgbClr val="F1DB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0" name="Google Shape;60;p13"/>
            <p:cNvGrpSpPr/>
            <p:nvPr/>
          </p:nvGrpSpPr>
          <p:grpSpPr>
            <a:xfrm>
              <a:off x="250825" y="4310855"/>
              <a:ext cx="842450" cy="519550"/>
              <a:chOff x="250825" y="4301925"/>
              <a:chExt cx="842450" cy="519550"/>
            </a:xfrm>
          </p:grpSpPr>
          <p:cxnSp>
            <p:nvCxnSpPr>
              <p:cNvPr id="61" name="Google Shape;61;p13"/>
              <p:cNvCxnSpPr/>
              <p:nvPr/>
            </p:nvCxnSpPr>
            <p:spPr>
              <a:xfrm>
                <a:off x="250825" y="4556125"/>
                <a:ext cx="816000" cy="0"/>
              </a:xfrm>
              <a:prstGeom prst="straightConnector1">
                <a:avLst/>
              </a:prstGeom>
              <a:noFill/>
              <a:ln cap="flat" cmpd="sng" w="76200">
                <a:solidFill>
                  <a:srgbClr val="502D88"/>
                </a:solidFill>
                <a:prstDash val="solid"/>
                <a:round/>
                <a:headEnd len="med" w="med" type="none"/>
                <a:tailEnd len="med" w="med" type="none"/>
              </a:ln>
            </p:spPr>
          </p:cxnSp>
          <p:sp>
            <p:nvSpPr>
              <p:cNvPr id="62" name="Google Shape;62;p13"/>
              <p:cNvSpPr/>
              <p:nvPr/>
            </p:nvSpPr>
            <p:spPr>
              <a:xfrm>
                <a:off x="813425" y="4301925"/>
                <a:ext cx="279850" cy="519550"/>
              </a:xfrm>
              <a:custGeom>
                <a:rect b="b" l="l" r="r" t="t"/>
                <a:pathLst>
                  <a:path extrusionOk="0" h="20782" w="11194">
                    <a:moveTo>
                      <a:pt x="0" y="0"/>
                    </a:moveTo>
                    <a:lnTo>
                      <a:pt x="11194" y="10341"/>
                    </a:lnTo>
                    <a:lnTo>
                      <a:pt x="0" y="20782"/>
                    </a:lnTo>
                  </a:path>
                </a:pathLst>
              </a:custGeom>
              <a:noFill/>
              <a:ln cap="flat" cmpd="sng" w="76200">
                <a:solidFill>
                  <a:srgbClr val="502D88"/>
                </a:solidFill>
                <a:prstDash val="solid"/>
                <a:round/>
                <a:headEnd len="med" w="med" type="none"/>
                <a:tailEnd len="med" w="med" type="none"/>
              </a:ln>
            </p:spPr>
          </p:sp>
        </p:grpSp>
      </p:grpSp>
      <p:grpSp>
        <p:nvGrpSpPr>
          <p:cNvPr id="63" name="Google Shape;63;p13"/>
          <p:cNvGrpSpPr/>
          <p:nvPr/>
        </p:nvGrpSpPr>
        <p:grpSpPr>
          <a:xfrm>
            <a:off x="5571770" y="0"/>
            <a:ext cx="4721055" cy="5143501"/>
            <a:chOff x="5571770" y="0"/>
            <a:chExt cx="4721055" cy="5143501"/>
          </a:xfrm>
        </p:grpSpPr>
        <p:pic>
          <p:nvPicPr>
            <p:cNvPr id="64" name="Google Shape;64;p13"/>
            <p:cNvPicPr preferRelativeResize="0"/>
            <p:nvPr/>
          </p:nvPicPr>
          <p:blipFill rotWithShape="1">
            <a:blip r:embed="rId3">
              <a:alphaModFix/>
            </a:blip>
            <a:srcRect b="368" l="0" r="109" t="109"/>
            <a:stretch/>
          </p:blipFill>
          <p:spPr>
            <a:xfrm>
              <a:off x="5571770" y="0"/>
              <a:ext cx="3572232" cy="5143501"/>
            </a:xfrm>
            <a:prstGeom prst="rect">
              <a:avLst/>
            </a:prstGeom>
            <a:noFill/>
            <a:ln>
              <a:noFill/>
            </a:ln>
          </p:spPr>
        </p:pic>
        <p:grpSp>
          <p:nvGrpSpPr>
            <p:cNvPr id="65" name="Google Shape;65;p13"/>
            <p:cNvGrpSpPr/>
            <p:nvPr/>
          </p:nvGrpSpPr>
          <p:grpSpPr>
            <a:xfrm>
              <a:off x="8117825" y="2461350"/>
              <a:ext cx="2175000" cy="2082900"/>
              <a:chOff x="8117825" y="2461350"/>
              <a:chExt cx="2175000" cy="2082900"/>
            </a:xfrm>
          </p:grpSpPr>
          <p:sp>
            <p:nvSpPr>
              <p:cNvPr id="66" name="Google Shape;66;p13"/>
              <p:cNvSpPr/>
              <p:nvPr/>
            </p:nvSpPr>
            <p:spPr>
              <a:xfrm rot="10800000">
                <a:off x="8671075" y="3014000"/>
                <a:ext cx="977100" cy="977400"/>
              </a:xfrm>
              <a:prstGeom prst="arc">
                <a:avLst>
                  <a:gd fmla="val 16293823" name="adj1"/>
                  <a:gd fmla="val 5309679" name="adj2"/>
                </a:avLst>
              </a:prstGeom>
              <a:no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 name="Google Shape;67;p13"/>
              <p:cNvSpPr/>
              <p:nvPr/>
            </p:nvSpPr>
            <p:spPr>
              <a:xfrm rot="10800000">
                <a:off x="8398025" y="2729700"/>
                <a:ext cx="1614600" cy="1546200"/>
              </a:xfrm>
              <a:prstGeom prst="arc">
                <a:avLst>
                  <a:gd fmla="val 16447014" name="adj1"/>
                  <a:gd fmla="val 5143581" name="adj2"/>
                </a:avLst>
              </a:prstGeom>
              <a:no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 name="Google Shape;68;p13"/>
              <p:cNvSpPr/>
              <p:nvPr/>
            </p:nvSpPr>
            <p:spPr>
              <a:xfrm rot="10800000">
                <a:off x="8117825" y="2461350"/>
                <a:ext cx="2175000" cy="2082900"/>
              </a:xfrm>
              <a:prstGeom prst="arc">
                <a:avLst>
                  <a:gd fmla="val 16388784" name="adj1"/>
                  <a:gd fmla="val 5208200" name="adj2"/>
                </a:avLst>
              </a:prstGeom>
              <a:no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69" name="Google Shape;69;p13"/>
            <p:cNvPicPr preferRelativeResize="0"/>
            <p:nvPr/>
          </p:nvPicPr>
          <p:blipFill rotWithShape="1">
            <a:blip r:embed="rId4">
              <a:alphaModFix/>
            </a:blip>
            <a:srcRect b="0" l="0" r="0" t="7475"/>
            <a:stretch/>
          </p:blipFill>
          <p:spPr>
            <a:xfrm>
              <a:off x="7669625" y="0"/>
              <a:ext cx="1289200" cy="1382800"/>
            </a:xfrm>
            <a:prstGeom prst="rect">
              <a:avLst/>
            </a:prstGeom>
            <a:noFill/>
            <a:ln>
              <a:noFill/>
            </a:ln>
          </p:spPr>
        </p:pic>
      </p:grpSp>
      <p:grpSp>
        <p:nvGrpSpPr>
          <p:cNvPr id="70" name="Google Shape;70;p13"/>
          <p:cNvGrpSpPr/>
          <p:nvPr/>
        </p:nvGrpSpPr>
        <p:grpSpPr>
          <a:xfrm>
            <a:off x="2406850" y="3001950"/>
            <a:ext cx="4445455" cy="2979125"/>
            <a:chOff x="2406850" y="3001950"/>
            <a:chExt cx="4445455" cy="2979125"/>
          </a:xfrm>
        </p:grpSpPr>
        <p:sp>
          <p:nvSpPr>
            <p:cNvPr id="71" name="Google Shape;71;p13"/>
            <p:cNvSpPr/>
            <p:nvPr/>
          </p:nvSpPr>
          <p:spPr>
            <a:xfrm rot="5400000">
              <a:off x="4641175" y="4321475"/>
              <a:ext cx="1659600" cy="1659600"/>
            </a:xfrm>
            <a:prstGeom prst="pie">
              <a:avLst>
                <a:gd fmla="val 5422416" name="adj1"/>
                <a:gd fmla="val 16194023" name="adj2"/>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pic>
          <p:nvPicPr>
            <p:cNvPr id="72" name="Google Shape;72;p13"/>
            <p:cNvPicPr preferRelativeResize="0"/>
            <p:nvPr/>
          </p:nvPicPr>
          <p:blipFill>
            <a:blip r:embed="rId5">
              <a:alphaModFix/>
            </a:blip>
            <a:stretch>
              <a:fillRect/>
            </a:stretch>
          </p:blipFill>
          <p:spPr>
            <a:xfrm>
              <a:off x="2406850" y="3894675"/>
              <a:ext cx="2820949" cy="668025"/>
            </a:xfrm>
            <a:prstGeom prst="rect">
              <a:avLst/>
            </a:prstGeom>
            <a:noFill/>
            <a:ln>
              <a:noFill/>
            </a:ln>
          </p:spPr>
        </p:pic>
        <p:pic>
          <p:nvPicPr>
            <p:cNvPr id="73" name="Google Shape;73;p13"/>
            <p:cNvPicPr preferRelativeResize="0"/>
            <p:nvPr/>
          </p:nvPicPr>
          <p:blipFill>
            <a:blip r:embed="rId6">
              <a:alphaModFix/>
            </a:blip>
            <a:stretch>
              <a:fillRect/>
            </a:stretch>
          </p:blipFill>
          <p:spPr>
            <a:xfrm>
              <a:off x="5271130" y="3001950"/>
              <a:ext cx="1581175" cy="214155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2"/>
          <p:cNvSpPr txBox="1"/>
          <p:nvPr/>
        </p:nvSpPr>
        <p:spPr>
          <a:xfrm>
            <a:off x="645000" y="495148"/>
            <a:ext cx="78540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3500">
                <a:solidFill>
                  <a:srgbClr val="2A2A29"/>
                </a:solidFill>
                <a:latin typeface="Roboto"/>
                <a:ea typeface="Roboto"/>
                <a:cs typeface="Roboto"/>
                <a:sym typeface="Roboto"/>
              </a:rPr>
              <a:t>Market </a:t>
            </a:r>
            <a:r>
              <a:rPr b="1" lang="uk" sz="3500">
                <a:solidFill>
                  <a:srgbClr val="502D88"/>
                </a:solidFill>
                <a:latin typeface="Roboto"/>
                <a:ea typeface="Roboto"/>
                <a:cs typeface="Roboto"/>
                <a:sym typeface="Roboto"/>
              </a:rPr>
              <a:t>Growth Chart</a:t>
            </a:r>
            <a:endParaRPr b="1" sz="3500">
              <a:solidFill>
                <a:srgbClr val="502D88"/>
              </a:solidFill>
              <a:latin typeface="Roboto"/>
              <a:ea typeface="Roboto"/>
              <a:cs typeface="Roboto"/>
              <a:sym typeface="Roboto"/>
            </a:endParaRPr>
          </a:p>
        </p:txBody>
      </p:sp>
      <p:grpSp>
        <p:nvGrpSpPr>
          <p:cNvPr id="300" name="Google Shape;300;p22"/>
          <p:cNvGrpSpPr/>
          <p:nvPr/>
        </p:nvGrpSpPr>
        <p:grpSpPr>
          <a:xfrm>
            <a:off x="540000" y="1160039"/>
            <a:ext cx="8071025" cy="2673211"/>
            <a:chOff x="540000" y="1160039"/>
            <a:chExt cx="8071025" cy="2673211"/>
          </a:xfrm>
        </p:grpSpPr>
        <p:sp>
          <p:nvSpPr>
            <p:cNvPr id="301" name="Google Shape;301;p22"/>
            <p:cNvSpPr txBox="1"/>
            <p:nvPr/>
          </p:nvSpPr>
          <p:spPr>
            <a:xfrm>
              <a:off x="809125" y="3736344"/>
              <a:ext cx="384900" cy="96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700">
                  <a:solidFill>
                    <a:srgbClr val="2A2A29"/>
                  </a:solidFill>
                  <a:latin typeface="Roboto"/>
                  <a:ea typeface="Roboto"/>
                  <a:cs typeface="Roboto"/>
                  <a:sym typeface="Roboto"/>
                </a:rPr>
                <a:t>January</a:t>
              </a:r>
              <a:endParaRPr b="1" sz="700">
                <a:solidFill>
                  <a:srgbClr val="502D88"/>
                </a:solidFill>
                <a:latin typeface="Roboto"/>
                <a:ea typeface="Roboto"/>
                <a:cs typeface="Roboto"/>
                <a:sym typeface="Roboto"/>
              </a:endParaRPr>
            </a:p>
          </p:txBody>
        </p:sp>
        <p:sp>
          <p:nvSpPr>
            <p:cNvPr id="302" name="Google Shape;302;p22"/>
            <p:cNvSpPr txBox="1"/>
            <p:nvPr/>
          </p:nvSpPr>
          <p:spPr>
            <a:xfrm>
              <a:off x="1412811" y="3736344"/>
              <a:ext cx="4530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February</a:t>
              </a:r>
              <a:endParaRPr b="1" sz="700">
                <a:solidFill>
                  <a:srgbClr val="502D88"/>
                </a:solidFill>
                <a:latin typeface="Roboto"/>
                <a:ea typeface="Roboto"/>
                <a:cs typeface="Roboto"/>
                <a:sym typeface="Roboto"/>
              </a:endParaRPr>
            </a:p>
          </p:txBody>
        </p:sp>
        <p:sp>
          <p:nvSpPr>
            <p:cNvPr id="303" name="Google Shape;303;p22"/>
            <p:cNvSpPr txBox="1"/>
            <p:nvPr/>
          </p:nvSpPr>
          <p:spPr>
            <a:xfrm>
              <a:off x="2084598" y="3736344"/>
              <a:ext cx="3849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March</a:t>
              </a:r>
              <a:endParaRPr b="1" sz="700">
                <a:solidFill>
                  <a:srgbClr val="502D88"/>
                </a:solidFill>
                <a:latin typeface="Roboto"/>
                <a:ea typeface="Roboto"/>
                <a:cs typeface="Roboto"/>
                <a:sym typeface="Roboto"/>
              </a:endParaRPr>
            </a:p>
          </p:txBody>
        </p:sp>
        <p:sp>
          <p:nvSpPr>
            <p:cNvPr id="304" name="Google Shape;304;p22"/>
            <p:cNvSpPr txBox="1"/>
            <p:nvPr/>
          </p:nvSpPr>
          <p:spPr>
            <a:xfrm>
              <a:off x="2756375" y="3736350"/>
              <a:ext cx="2472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April</a:t>
              </a:r>
              <a:endParaRPr b="1" sz="700">
                <a:solidFill>
                  <a:srgbClr val="502D88"/>
                </a:solidFill>
                <a:latin typeface="Roboto"/>
                <a:ea typeface="Roboto"/>
                <a:cs typeface="Roboto"/>
                <a:sym typeface="Roboto"/>
              </a:endParaRPr>
            </a:p>
          </p:txBody>
        </p:sp>
        <p:sp>
          <p:nvSpPr>
            <p:cNvPr id="305" name="Google Shape;305;p22"/>
            <p:cNvSpPr txBox="1"/>
            <p:nvPr/>
          </p:nvSpPr>
          <p:spPr>
            <a:xfrm>
              <a:off x="3342800" y="3736350"/>
              <a:ext cx="3039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May</a:t>
              </a:r>
              <a:endParaRPr b="1" sz="700">
                <a:solidFill>
                  <a:srgbClr val="502D88"/>
                </a:solidFill>
                <a:latin typeface="Roboto"/>
                <a:ea typeface="Roboto"/>
                <a:cs typeface="Roboto"/>
                <a:sym typeface="Roboto"/>
              </a:endParaRPr>
            </a:p>
          </p:txBody>
        </p:sp>
        <p:sp>
          <p:nvSpPr>
            <p:cNvPr id="306" name="Google Shape;306;p22"/>
            <p:cNvSpPr txBox="1"/>
            <p:nvPr/>
          </p:nvSpPr>
          <p:spPr>
            <a:xfrm>
              <a:off x="3963752" y="3736350"/>
              <a:ext cx="3393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June</a:t>
              </a:r>
              <a:endParaRPr b="1" sz="700">
                <a:solidFill>
                  <a:srgbClr val="502D88"/>
                </a:solidFill>
                <a:latin typeface="Roboto"/>
                <a:ea typeface="Roboto"/>
                <a:cs typeface="Roboto"/>
                <a:sym typeface="Roboto"/>
              </a:endParaRPr>
            </a:p>
          </p:txBody>
        </p:sp>
        <p:sp>
          <p:nvSpPr>
            <p:cNvPr id="307" name="Google Shape;307;p22"/>
            <p:cNvSpPr txBox="1"/>
            <p:nvPr/>
          </p:nvSpPr>
          <p:spPr>
            <a:xfrm>
              <a:off x="4635548" y="3736350"/>
              <a:ext cx="3039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July</a:t>
              </a:r>
              <a:endParaRPr b="1" sz="700">
                <a:solidFill>
                  <a:srgbClr val="502D88"/>
                </a:solidFill>
                <a:latin typeface="Roboto"/>
                <a:ea typeface="Roboto"/>
                <a:cs typeface="Roboto"/>
                <a:sym typeface="Roboto"/>
              </a:endParaRPr>
            </a:p>
          </p:txBody>
        </p:sp>
        <p:sp>
          <p:nvSpPr>
            <p:cNvPr id="308" name="Google Shape;308;p22"/>
            <p:cNvSpPr txBox="1"/>
            <p:nvPr/>
          </p:nvSpPr>
          <p:spPr>
            <a:xfrm>
              <a:off x="5241200" y="3736350"/>
              <a:ext cx="4002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August</a:t>
              </a:r>
              <a:endParaRPr b="1" sz="700">
                <a:solidFill>
                  <a:srgbClr val="502D88"/>
                </a:solidFill>
                <a:latin typeface="Roboto"/>
                <a:ea typeface="Roboto"/>
                <a:cs typeface="Roboto"/>
                <a:sym typeface="Roboto"/>
              </a:endParaRPr>
            </a:p>
          </p:txBody>
        </p:sp>
        <p:sp>
          <p:nvSpPr>
            <p:cNvPr id="309" name="Google Shape;309;p22"/>
            <p:cNvSpPr txBox="1"/>
            <p:nvPr/>
          </p:nvSpPr>
          <p:spPr>
            <a:xfrm>
              <a:off x="5893125" y="3736350"/>
              <a:ext cx="5646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September</a:t>
              </a:r>
              <a:endParaRPr b="1" sz="700">
                <a:solidFill>
                  <a:srgbClr val="502D88"/>
                </a:solidFill>
                <a:latin typeface="Roboto"/>
                <a:ea typeface="Roboto"/>
                <a:cs typeface="Roboto"/>
                <a:sym typeface="Roboto"/>
              </a:endParaRPr>
            </a:p>
          </p:txBody>
        </p:sp>
        <p:sp>
          <p:nvSpPr>
            <p:cNvPr id="310" name="Google Shape;310;p22"/>
            <p:cNvSpPr txBox="1"/>
            <p:nvPr/>
          </p:nvSpPr>
          <p:spPr>
            <a:xfrm>
              <a:off x="6668650" y="3736350"/>
              <a:ext cx="4323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October</a:t>
              </a:r>
              <a:endParaRPr b="1" sz="700">
                <a:solidFill>
                  <a:srgbClr val="502D88"/>
                </a:solidFill>
                <a:latin typeface="Roboto"/>
                <a:ea typeface="Roboto"/>
                <a:cs typeface="Roboto"/>
                <a:sym typeface="Roboto"/>
              </a:endParaRPr>
            </a:p>
          </p:txBody>
        </p:sp>
        <p:sp>
          <p:nvSpPr>
            <p:cNvPr id="311" name="Google Shape;311;p22"/>
            <p:cNvSpPr txBox="1"/>
            <p:nvPr/>
          </p:nvSpPr>
          <p:spPr>
            <a:xfrm>
              <a:off x="7345189" y="3736344"/>
              <a:ext cx="5436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November</a:t>
              </a:r>
              <a:endParaRPr b="1" sz="700">
                <a:solidFill>
                  <a:srgbClr val="502D88"/>
                </a:solidFill>
                <a:latin typeface="Roboto"/>
                <a:ea typeface="Roboto"/>
                <a:cs typeface="Roboto"/>
                <a:sym typeface="Roboto"/>
              </a:endParaRPr>
            </a:p>
          </p:txBody>
        </p:sp>
        <p:sp>
          <p:nvSpPr>
            <p:cNvPr id="312" name="Google Shape;312;p22"/>
            <p:cNvSpPr txBox="1"/>
            <p:nvPr/>
          </p:nvSpPr>
          <p:spPr>
            <a:xfrm>
              <a:off x="8107575" y="3736344"/>
              <a:ext cx="496800" cy="96900"/>
            </a:xfrm>
            <a:prstGeom prst="rect">
              <a:avLst/>
            </a:prstGeom>
            <a:noFill/>
            <a:ln>
              <a:noFill/>
            </a:ln>
          </p:spPr>
          <p:txBody>
            <a:bodyPr anchorCtr="0" anchor="t" bIns="0" lIns="0" spcFirstLastPara="1" rIns="0" wrap="square" tIns="0">
              <a:spAutoFit/>
            </a:bodyPr>
            <a:lstStyle/>
            <a:p>
              <a:pPr indent="0" lvl="0" marL="0" rtl="0" algn="r">
                <a:lnSpc>
                  <a:spcPct val="90000"/>
                </a:lnSpc>
                <a:spcBef>
                  <a:spcPts val="0"/>
                </a:spcBef>
                <a:spcAft>
                  <a:spcPts val="0"/>
                </a:spcAft>
                <a:buNone/>
              </a:pPr>
              <a:r>
                <a:rPr b="1" lang="uk" sz="700">
                  <a:solidFill>
                    <a:srgbClr val="2A2A29"/>
                  </a:solidFill>
                  <a:latin typeface="Roboto"/>
                  <a:ea typeface="Roboto"/>
                  <a:cs typeface="Roboto"/>
                  <a:sym typeface="Roboto"/>
                </a:rPr>
                <a:t>December</a:t>
              </a:r>
              <a:endParaRPr b="1" sz="700">
                <a:solidFill>
                  <a:srgbClr val="502D88"/>
                </a:solidFill>
                <a:latin typeface="Roboto"/>
                <a:ea typeface="Roboto"/>
                <a:cs typeface="Roboto"/>
                <a:sym typeface="Roboto"/>
              </a:endParaRPr>
            </a:p>
          </p:txBody>
        </p:sp>
        <p:grpSp>
          <p:nvGrpSpPr>
            <p:cNvPr id="313" name="Google Shape;313;p22"/>
            <p:cNvGrpSpPr/>
            <p:nvPr/>
          </p:nvGrpSpPr>
          <p:grpSpPr>
            <a:xfrm>
              <a:off x="540000" y="1160039"/>
              <a:ext cx="8071025" cy="2475782"/>
              <a:chOff x="540000" y="1160039"/>
              <a:chExt cx="8071025" cy="2475782"/>
            </a:xfrm>
          </p:grpSpPr>
          <p:grpSp>
            <p:nvGrpSpPr>
              <p:cNvPr id="314" name="Google Shape;314;p22"/>
              <p:cNvGrpSpPr/>
              <p:nvPr/>
            </p:nvGrpSpPr>
            <p:grpSpPr>
              <a:xfrm>
                <a:off x="540000" y="1160039"/>
                <a:ext cx="8071025" cy="2475782"/>
                <a:chOff x="540000" y="1160039"/>
                <a:chExt cx="8071025" cy="2475782"/>
              </a:xfrm>
            </p:grpSpPr>
            <p:grpSp>
              <p:nvGrpSpPr>
                <p:cNvPr id="315" name="Google Shape;315;p22"/>
                <p:cNvGrpSpPr/>
                <p:nvPr/>
              </p:nvGrpSpPr>
              <p:grpSpPr>
                <a:xfrm>
                  <a:off x="540000" y="1160039"/>
                  <a:ext cx="8071025" cy="96900"/>
                  <a:chOff x="540000" y="1211725"/>
                  <a:chExt cx="8071025" cy="96900"/>
                </a:xfrm>
              </p:grpSpPr>
              <p:sp>
                <p:nvSpPr>
                  <p:cNvPr id="316" name="Google Shape;316;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100</a:t>
                    </a:r>
                    <a:endParaRPr b="1" sz="700">
                      <a:solidFill>
                        <a:srgbClr val="502D88"/>
                      </a:solidFill>
                      <a:latin typeface="Roboto"/>
                      <a:ea typeface="Roboto"/>
                      <a:cs typeface="Roboto"/>
                      <a:sym typeface="Roboto"/>
                    </a:endParaRPr>
                  </a:p>
                </p:txBody>
              </p:sp>
              <p:cxnSp>
                <p:nvCxnSpPr>
                  <p:cNvPr id="317" name="Google Shape;317;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nvGrpSpPr>
                <p:cNvPr id="318" name="Google Shape;318;p22"/>
                <p:cNvGrpSpPr/>
                <p:nvPr/>
              </p:nvGrpSpPr>
              <p:grpSpPr>
                <a:xfrm>
                  <a:off x="540000" y="1397927"/>
                  <a:ext cx="8071025" cy="96900"/>
                  <a:chOff x="540000" y="1211725"/>
                  <a:chExt cx="8071025" cy="96900"/>
                </a:xfrm>
              </p:grpSpPr>
              <p:sp>
                <p:nvSpPr>
                  <p:cNvPr id="319" name="Google Shape;319;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9</a:t>
                    </a:r>
                    <a:r>
                      <a:rPr b="1" lang="uk" sz="700">
                        <a:solidFill>
                          <a:srgbClr val="2A2A29"/>
                        </a:solidFill>
                        <a:latin typeface="Roboto"/>
                        <a:ea typeface="Roboto"/>
                        <a:cs typeface="Roboto"/>
                        <a:sym typeface="Roboto"/>
                      </a:rPr>
                      <a:t>0</a:t>
                    </a:r>
                    <a:endParaRPr b="1" sz="700">
                      <a:solidFill>
                        <a:srgbClr val="502D88"/>
                      </a:solidFill>
                      <a:latin typeface="Roboto"/>
                      <a:ea typeface="Roboto"/>
                      <a:cs typeface="Roboto"/>
                      <a:sym typeface="Roboto"/>
                    </a:endParaRPr>
                  </a:p>
                </p:txBody>
              </p:sp>
              <p:cxnSp>
                <p:nvCxnSpPr>
                  <p:cNvPr id="320" name="Google Shape;320;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nvGrpSpPr>
                <p:cNvPr id="321" name="Google Shape;321;p22"/>
                <p:cNvGrpSpPr/>
                <p:nvPr/>
              </p:nvGrpSpPr>
              <p:grpSpPr>
                <a:xfrm>
                  <a:off x="540000" y="1635815"/>
                  <a:ext cx="8071025" cy="96900"/>
                  <a:chOff x="540000" y="1211725"/>
                  <a:chExt cx="8071025" cy="96900"/>
                </a:xfrm>
              </p:grpSpPr>
              <p:sp>
                <p:nvSpPr>
                  <p:cNvPr id="322" name="Google Shape;322;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8</a:t>
                    </a:r>
                    <a:r>
                      <a:rPr b="1" lang="uk" sz="700">
                        <a:solidFill>
                          <a:srgbClr val="2A2A29"/>
                        </a:solidFill>
                        <a:latin typeface="Roboto"/>
                        <a:ea typeface="Roboto"/>
                        <a:cs typeface="Roboto"/>
                        <a:sym typeface="Roboto"/>
                      </a:rPr>
                      <a:t>0</a:t>
                    </a:r>
                    <a:endParaRPr b="1" sz="700">
                      <a:solidFill>
                        <a:srgbClr val="502D88"/>
                      </a:solidFill>
                      <a:latin typeface="Roboto"/>
                      <a:ea typeface="Roboto"/>
                      <a:cs typeface="Roboto"/>
                      <a:sym typeface="Roboto"/>
                    </a:endParaRPr>
                  </a:p>
                </p:txBody>
              </p:sp>
              <p:cxnSp>
                <p:nvCxnSpPr>
                  <p:cNvPr id="323" name="Google Shape;323;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nvGrpSpPr>
                <p:cNvPr id="324" name="Google Shape;324;p22"/>
                <p:cNvGrpSpPr/>
                <p:nvPr/>
              </p:nvGrpSpPr>
              <p:grpSpPr>
                <a:xfrm>
                  <a:off x="540000" y="1873704"/>
                  <a:ext cx="8071025" cy="96900"/>
                  <a:chOff x="540000" y="1211725"/>
                  <a:chExt cx="8071025" cy="96900"/>
                </a:xfrm>
              </p:grpSpPr>
              <p:sp>
                <p:nvSpPr>
                  <p:cNvPr id="325" name="Google Shape;325;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7</a:t>
                    </a:r>
                    <a:r>
                      <a:rPr b="1" lang="uk" sz="700">
                        <a:solidFill>
                          <a:srgbClr val="2A2A29"/>
                        </a:solidFill>
                        <a:latin typeface="Roboto"/>
                        <a:ea typeface="Roboto"/>
                        <a:cs typeface="Roboto"/>
                        <a:sym typeface="Roboto"/>
                      </a:rPr>
                      <a:t>0</a:t>
                    </a:r>
                    <a:endParaRPr b="1" sz="700">
                      <a:solidFill>
                        <a:srgbClr val="502D88"/>
                      </a:solidFill>
                      <a:latin typeface="Roboto"/>
                      <a:ea typeface="Roboto"/>
                      <a:cs typeface="Roboto"/>
                      <a:sym typeface="Roboto"/>
                    </a:endParaRPr>
                  </a:p>
                </p:txBody>
              </p:sp>
              <p:cxnSp>
                <p:nvCxnSpPr>
                  <p:cNvPr id="326" name="Google Shape;326;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nvGrpSpPr>
                <p:cNvPr id="327" name="Google Shape;327;p22"/>
                <p:cNvGrpSpPr/>
                <p:nvPr/>
              </p:nvGrpSpPr>
              <p:grpSpPr>
                <a:xfrm>
                  <a:off x="540000" y="2111592"/>
                  <a:ext cx="8071025" cy="96900"/>
                  <a:chOff x="540000" y="1211725"/>
                  <a:chExt cx="8071025" cy="96900"/>
                </a:xfrm>
              </p:grpSpPr>
              <p:sp>
                <p:nvSpPr>
                  <p:cNvPr id="328" name="Google Shape;328;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6</a:t>
                    </a:r>
                    <a:r>
                      <a:rPr b="1" lang="uk" sz="700">
                        <a:solidFill>
                          <a:srgbClr val="2A2A29"/>
                        </a:solidFill>
                        <a:latin typeface="Roboto"/>
                        <a:ea typeface="Roboto"/>
                        <a:cs typeface="Roboto"/>
                        <a:sym typeface="Roboto"/>
                      </a:rPr>
                      <a:t>0</a:t>
                    </a:r>
                    <a:endParaRPr b="1" sz="700">
                      <a:solidFill>
                        <a:srgbClr val="502D88"/>
                      </a:solidFill>
                      <a:latin typeface="Roboto"/>
                      <a:ea typeface="Roboto"/>
                      <a:cs typeface="Roboto"/>
                      <a:sym typeface="Roboto"/>
                    </a:endParaRPr>
                  </a:p>
                </p:txBody>
              </p:sp>
              <p:cxnSp>
                <p:nvCxnSpPr>
                  <p:cNvPr id="329" name="Google Shape;329;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nvGrpSpPr>
                <p:cNvPr id="330" name="Google Shape;330;p22"/>
                <p:cNvGrpSpPr/>
                <p:nvPr/>
              </p:nvGrpSpPr>
              <p:grpSpPr>
                <a:xfrm>
                  <a:off x="540000" y="2349480"/>
                  <a:ext cx="8071025" cy="96900"/>
                  <a:chOff x="540000" y="1211725"/>
                  <a:chExt cx="8071025" cy="96900"/>
                </a:xfrm>
              </p:grpSpPr>
              <p:sp>
                <p:nvSpPr>
                  <p:cNvPr id="331" name="Google Shape;331;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5</a:t>
                    </a:r>
                    <a:r>
                      <a:rPr b="1" lang="uk" sz="700">
                        <a:solidFill>
                          <a:srgbClr val="2A2A29"/>
                        </a:solidFill>
                        <a:latin typeface="Roboto"/>
                        <a:ea typeface="Roboto"/>
                        <a:cs typeface="Roboto"/>
                        <a:sym typeface="Roboto"/>
                      </a:rPr>
                      <a:t>0</a:t>
                    </a:r>
                    <a:endParaRPr b="1" sz="700">
                      <a:solidFill>
                        <a:srgbClr val="502D88"/>
                      </a:solidFill>
                      <a:latin typeface="Roboto"/>
                      <a:ea typeface="Roboto"/>
                      <a:cs typeface="Roboto"/>
                      <a:sym typeface="Roboto"/>
                    </a:endParaRPr>
                  </a:p>
                </p:txBody>
              </p:sp>
              <p:cxnSp>
                <p:nvCxnSpPr>
                  <p:cNvPr id="332" name="Google Shape;332;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nvGrpSpPr>
                <p:cNvPr id="333" name="Google Shape;333;p22"/>
                <p:cNvGrpSpPr/>
                <p:nvPr/>
              </p:nvGrpSpPr>
              <p:grpSpPr>
                <a:xfrm>
                  <a:off x="540000" y="2587368"/>
                  <a:ext cx="8071025" cy="96900"/>
                  <a:chOff x="540000" y="1211725"/>
                  <a:chExt cx="8071025" cy="96900"/>
                </a:xfrm>
              </p:grpSpPr>
              <p:sp>
                <p:nvSpPr>
                  <p:cNvPr id="334" name="Google Shape;334;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4</a:t>
                    </a:r>
                    <a:r>
                      <a:rPr b="1" lang="uk" sz="700">
                        <a:solidFill>
                          <a:srgbClr val="2A2A29"/>
                        </a:solidFill>
                        <a:latin typeface="Roboto"/>
                        <a:ea typeface="Roboto"/>
                        <a:cs typeface="Roboto"/>
                        <a:sym typeface="Roboto"/>
                      </a:rPr>
                      <a:t>0</a:t>
                    </a:r>
                    <a:endParaRPr b="1" sz="700">
                      <a:solidFill>
                        <a:srgbClr val="502D88"/>
                      </a:solidFill>
                      <a:latin typeface="Roboto"/>
                      <a:ea typeface="Roboto"/>
                      <a:cs typeface="Roboto"/>
                      <a:sym typeface="Roboto"/>
                    </a:endParaRPr>
                  </a:p>
                </p:txBody>
              </p:sp>
              <p:cxnSp>
                <p:nvCxnSpPr>
                  <p:cNvPr id="335" name="Google Shape;335;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nvGrpSpPr>
                <p:cNvPr id="336" name="Google Shape;336;p22"/>
                <p:cNvGrpSpPr/>
                <p:nvPr/>
              </p:nvGrpSpPr>
              <p:grpSpPr>
                <a:xfrm>
                  <a:off x="540000" y="2825256"/>
                  <a:ext cx="8071025" cy="96900"/>
                  <a:chOff x="540000" y="1211725"/>
                  <a:chExt cx="8071025" cy="96900"/>
                </a:xfrm>
              </p:grpSpPr>
              <p:sp>
                <p:nvSpPr>
                  <p:cNvPr id="337" name="Google Shape;337;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3</a:t>
                    </a:r>
                    <a:r>
                      <a:rPr b="1" lang="uk" sz="700">
                        <a:solidFill>
                          <a:srgbClr val="2A2A29"/>
                        </a:solidFill>
                        <a:latin typeface="Roboto"/>
                        <a:ea typeface="Roboto"/>
                        <a:cs typeface="Roboto"/>
                        <a:sym typeface="Roboto"/>
                      </a:rPr>
                      <a:t>0</a:t>
                    </a:r>
                    <a:endParaRPr b="1" sz="700">
                      <a:solidFill>
                        <a:srgbClr val="502D88"/>
                      </a:solidFill>
                      <a:latin typeface="Roboto"/>
                      <a:ea typeface="Roboto"/>
                      <a:cs typeface="Roboto"/>
                      <a:sym typeface="Roboto"/>
                    </a:endParaRPr>
                  </a:p>
                </p:txBody>
              </p:sp>
              <p:cxnSp>
                <p:nvCxnSpPr>
                  <p:cNvPr id="338" name="Google Shape;338;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nvGrpSpPr>
                <p:cNvPr id="339" name="Google Shape;339;p22"/>
                <p:cNvGrpSpPr/>
                <p:nvPr/>
              </p:nvGrpSpPr>
              <p:grpSpPr>
                <a:xfrm>
                  <a:off x="540000" y="3063145"/>
                  <a:ext cx="8071025" cy="96900"/>
                  <a:chOff x="540000" y="1211725"/>
                  <a:chExt cx="8071025" cy="96900"/>
                </a:xfrm>
              </p:grpSpPr>
              <p:sp>
                <p:nvSpPr>
                  <p:cNvPr id="340" name="Google Shape;340;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2</a:t>
                    </a:r>
                    <a:r>
                      <a:rPr b="1" lang="uk" sz="700">
                        <a:solidFill>
                          <a:srgbClr val="2A2A29"/>
                        </a:solidFill>
                        <a:latin typeface="Roboto"/>
                        <a:ea typeface="Roboto"/>
                        <a:cs typeface="Roboto"/>
                        <a:sym typeface="Roboto"/>
                      </a:rPr>
                      <a:t>0</a:t>
                    </a:r>
                    <a:endParaRPr b="1" sz="700">
                      <a:solidFill>
                        <a:srgbClr val="502D88"/>
                      </a:solidFill>
                      <a:latin typeface="Roboto"/>
                      <a:ea typeface="Roboto"/>
                      <a:cs typeface="Roboto"/>
                      <a:sym typeface="Roboto"/>
                    </a:endParaRPr>
                  </a:p>
                </p:txBody>
              </p:sp>
              <p:cxnSp>
                <p:nvCxnSpPr>
                  <p:cNvPr id="341" name="Google Shape;341;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nvGrpSpPr>
                <p:cNvPr id="342" name="Google Shape;342;p22"/>
                <p:cNvGrpSpPr/>
                <p:nvPr/>
              </p:nvGrpSpPr>
              <p:grpSpPr>
                <a:xfrm>
                  <a:off x="540000" y="3301033"/>
                  <a:ext cx="8071025" cy="96900"/>
                  <a:chOff x="540000" y="1211725"/>
                  <a:chExt cx="8071025" cy="96900"/>
                </a:xfrm>
              </p:grpSpPr>
              <p:sp>
                <p:nvSpPr>
                  <p:cNvPr id="343" name="Google Shape;343;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1</a:t>
                    </a:r>
                    <a:r>
                      <a:rPr b="1" lang="uk" sz="700">
                        <a:solidFill>
                          <a:srgbClr val="2A2A29"/>
                        </a:solidFill>
                        <a:latin typeface="Roboto"/>
                        <a:ea typeface="Roboto"/>
                        <a:cs typeface="Roboto"/>
                        <a:sym typeface="Roboto"/>
                      </a:rPr>
                      <a:t>0</a:t>
                    </a:r>
                    <a:endParaRPr b="1" sz="700">
                      <a:solidFill>
                        <a:srgbClr val="502D88"/>
                      </a:solidFill>
                      <a:latin typeface="Roboto"/>
                      <a:ea typeface="Roboto"/>
                      <a:cs typeface="Roboto"/>
                      <a:sym typeface="Roboto"/>
                    </a:endParaRPr>
                  </a:p>
                </p:txBody>
              </p:sp>
              <p:cxnSp>
                <p:nvCxnSpPr>
                  <p:cNvPr id="344" name="Google Shape;344;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nvGrpSpPr>
                <p:cNvPr id="345" name="Google Shape;345;p22"/>
                <p:cNvGrpSpPr/>
                <p:nvPr/>
              </p:nvGrpSpPr>
              <p:grpSpPr>
                <a:xfrm>
                  <a:off x="540000" y="3538921"/>
                  <a:ext cx="8071025" cy="96900"/>
                  <a:chOff x="540000" y="1211725"/>
                  <a:chExt cx="8071025" cy="96900"/>
                </a:xfrm>
              </p:grpSpPr>
              <p:sp>
                <p:nvSpPr>
                  <p:cNvPr id="346" name="Google Shape;346;p22"/>
                  <p:cNvSpPr txBox="1"/>
                  <p:nvPr/>
                </p:nvSpPr>
                <p:spPr>
                  <a:xfrm>
                    <a:off x="540000" y="1211725"/>
                    <a:ext cx="217800" cy="969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700">
                        <a:solidFill>
                          <a:srgbClr val="2A2A29"/>
                        </a:solidFill>
                        <a:latin typeface="Roboto"/>
                        <a:ea typeface="Roboto"/>
                        <a:cs typeface="Roboto"/>
                        <a:sym typeface="Roboto"/>
                      </a:rPr>
                      <a:t>0</a:t>
                    </a:r>
                    <a:endParaRPr b="1" sz="700">
                      <a:solidFill>
                        <a:srgbClr val="502D88"/>
                      </a:solidFill>
                      <a:latin typeface="Roboto"/>
                      <a:ea typeface="Roboto"/>
                      <a:cs typeface="Roboto"/>
                      <a:sym typeface="Roboto"/>
                    </a:endParaRPr>
                  </a:p>
                </p:txBody>
              </p:sp>
              <p:cxnSp>
                <p:nvCxnSpPr>
                  <p:cNvPr id="347" name="Google Shape;347;p22"/>
                  <p:cNvCxnSpPr/>
                  <p:nvPr/>
                </p:nvCxnSpPr>
                <p:spPr>
                  <a:xfrm>
                    <a:off x="811625" y="1258600"/>
                    <a:ext cx="7799400" cy="0"/>
                  </a:xfrm>
                  <a:prstGeom prst="straightConnector1">
                    <a:avLst/>
                  </a:prstGeom>
                  <a:noFill/>
                  <a:ln cap="flat" cmpd="sng" w="9525">
                    <a:solidFill>
                      <a:srgbClr val="D4D1D1"/>
                    </a:solidFill>
                    <a:prstDash val="solid"/>
                    <a:round/>
                    <a:headEnd len="med" w="med" type="none"/>
                    <a:tailEnd len="med" w="med" type="none"/>
                  </a:ln>
                </p:spPr>
              </p:cxnSp>
            </p:grpSp>
          </p:grpSp>
          <p:grpSp>
            <p:nvGrpSpPr>
              <p:cNvPr id="348" name="Google Shape;348;p22"/>
              <p:cNvGrpSpPr/>
              <p:nvPr/>
            </p:nvGrpSpPr>
            <p:grpSpPr>
              <a:xfrm>
                <a:off x="1239900" y="1681639"/>
                <a:ext cx="7364100" cy="1911975"/>
                <a:chOff x="1239900" y="1733325"/>
                <a:chExt cx="7364100" cy="1911975"/>
              </a:xfrm>
            </p:grpSpPr>
            <p:sp>
              <p:nvSpPr>
                <p:cNvPr id="349" name="Google Shape;349;p22"/>
                <p:cNvSpPr/>
                <p:nvPr/>
              </p:nvSpPr>
              <p:spPr>
                <a:xfrm>
                  <a:off x="1239900" y="2692800"/>
                  <a:ext cx="2552625" cy="952500"/>
                </a:xfrm>
                <a:custGeom>
                  <a:rect b="b" l="l" r="r" t="t"/>
                  <a:pathLst>
                    <a:path extrusionOk="0" h="38100" w="102105">
                      <a:moveTo>
                        <a:pt x="0" y="37700"/>
                      </a:moveTo>
                      <a:lnTo>
                        <a:pt x="102105" y="38100"/>
                      </a:lnTo>
                      <a:lnTo>
                        <a:pt x="72324" y="0"/>
                      </a:lnTo>
                      <a:lnTo>
                        <a:pt x="53357" y="18800"/>
                      </a:lnTo>
                      <a:lnTo>
                        <a:pt x="44872" y="22460"/>
                      </a:lnTo>
                      <a:lnTo>
                        <a:pt x="37163" y="18776"/>
                      </a:lnTo>
                      <a:lnTo>
                        <a:pt x="29674" y="24019"/>
                      </a:lnTo>
                      <a:lnTo>
                        <a:pt x="23122" y="26920"/>
                      </a:lnTo>
                      <a:lnTo>
                        <a:pt x="15633" y="31976"/>
                      </a:lnTo>
                      <a:lnTo>
                        <a:pt x="7395" y="32444"/>
                      </a:lnTo>
                      <a:close/>
                    </a:path>
                  </a:pathLst>
                </a:custGeom>
                <a:solidFill>
                  <a:srgbClr val="BEB1D7">
                    <a:alpha val="90000"/>
                  </a:srgbClr>
                </a:solidFill>
                <a:ln>
                  <a:noFill/>
                </a:ln>
              </p:spPr>
            </p:sp>
            <p:sp>
              <p:nvSpPr>
                <p:cNvPr id="350" name="Google Shape;350;p22"/>
                <p:cNvSpPr/>
                <p:nvPr/>
              </p:nvSpPr>
              <p:spPr>
                <a:xfrm>
                  <a:off x="2299763" y="2212800"/>
                  <a:ext cx="6304225" cy="1425475"/>
                </a:xfrm>
                <a:custGeom>
                  <a:rect b="b" l="l" r="r" t="t"/>
                  <a:pathLst>
                    <a:path extrusionOk="0" h="57019" w="252169">
                      <a:moveTo>
                        <a:pt x="0" y="56900"/>
                      </a:moveTo>
                      <a:lnTo>
                        <a:pt x="252169" y="57019"/>
                      </a:lnTo>
                      <a:lnTo>
                        <a:pt x="252169" y="28331"/>
                      </a:lnTo>
                      <a:lnTo>
                        <a:pt x="220414" y="27285"/>
                      </a:lnTo>
                      <a:lnTo>
                        <a:pt x="175393" y="24790"/>
                      </a:lnTo>
                      <a:lnTo>
                        <a:pt x="137958" y="16471"/>
                      </a:lnTo>
                      <a:lnTo>
                        <a:pt x="115498" y="0"/>
                      </a:lnTo>
                      <a:lnTo>
                        <a:pt x="91872" y="13975"/>
                      </a:lnTo>
                      <a:lnTo>
                        <a:pt x="66251" y="35937"/>
                      </a:lnTo>
                      <a:lnTo>
                        <a:pt x="11513" y="49413"/>
                      </a:lnTo>
                      <a:close/>
                    </a:path>
                  </a:pathLst>
                </a:custGeom>
                <a:solidFill>
                  <a:srgbClr val="502D88">
                    <a:alpha val="90000"/>
                  </a:srgbClr>
                </a:solidFill>
                <a:ln>
                  <a:noFill/>
                </a:ln>
              </p:spPr>
            </p:sp>
            <p:sp>
              <p:nvSpPr>
                <p:cNvPr id="351" name="Google Shape;351;p22"/>
                <p:cNvSpPr/>
                <p:nvPr/>
              </p:nvSpPr>
              <p:spPr>
                <a:xfrm>
                  <a:off x="3487075" y="1733325"/>
                  <a:ext cx="5116925" cy="1905000"/>
                </a:xfrm>
                <a:custGeom>
                  <a:rect b="b" l="l" r="r" t="t"/>
                  <a:pathLst>
                    <a:path extrusionOk="0" h="76200" w="204677">
                      <a:moveTo>
                        <a:pt x="0" y="76200"/>
                      </a:moveTo>
                      <a:lnTo>
                        <a:pt x="204677" y="76200"/>
                      </a:lnTo>
                      <a:lnTo>
                        <a:pt x="204677" y="38322"/>
                      </a:lnTo>
                      <a:lnTo>
                        <a:pt x="173222" y="32562"/>
                      </a:lnTo>
                      <a:lnTo>
                        <a:pt x="137781" y="22151"/>
                      </a:lnTo>
                      <a:lnTo>
                        <a:pt x="116294" y="0"/>
                      </a:lnTo>
                      <a:lnTo>
                        <a:pt x="96136" y="21265"/>
                      </a:lnTo>
                      <a:lnTo>
                        <a:pt x="65346" y="43416"/>
                      </a:lnTo>
                      <a:lnTo>
                        <a:pt x="33449" y="59808"/>
                      </a:lnTo>
                      <a:lnTo>
                        <a:pt x="11962" y="66232"/>
                      </a:lnTo>
                      <a:close/>
                    </a:path>
                  </a:pathLst>
                </a:custGeom>
                <a:solidFill>
                  <a:srgbClr val="DA9E86">
                    <a:alpha val="90000"/>
                  </a:srgbClr>
                </a:solidFill>
                <a:ln>
                  <a:noFill/>
                </a:ln>
              </p:spPr>
            </p:sp>
          </p:grpSp>
        </p:grpSp>
      </p:grpSp>
      <p:grpSp>
        <p:nvGrpSpPr>
          <p:cNvPr id="352" name="Google Shape;352;p22"/>
          <p:cNvGrpSpPr/>
          <p:nvPr/>
        </p:nvGrpSpPr>
        <p:grpSpPr>
          <a:xfrm>
            <a:off x="585600" y="4128339"/>
            <a:ext cx="8018404" cy="489061"/>
            <a:chOff x="585600" y="4128339"/>
            <a:chExt cx="8018404" cy="489061"/>
          </a:xfrm>
        </p:grpSpPr>
        <p:grpSp>
          <p:nvGrpSpPr>
            <p:cNvPr id="353" name="Google Shape;353;p22"/>
            <p:cNvGrpSpPr/>
            <p:nvPr/>
          </p:nvGrpSpPr>
          <p:grpSpPr>
            <a:xfrm>
              <a:off x="585600" y="4128339"/>
              <a:ext cx="2617504" cy="489061"/>
              <a:chOff x="539847" y="4180025"/>
              <a:chExt cx="2617504" cy="489061"/>
            </a:xfrm>
          </p:grpSpPr>
          <p:sp>
            <p:nvSpPr>
              <p:cNvPr id="354" name="Google Shape;354;p22"/>
              <p:cNvSpPr txBox="1"/>
              <p:nvPr/>
            </p:nvSpPr>
            <p:spPr>
              <a:xfrm>
                <a:off x="759149" y="4180025"/>
                <a:ext cx="1448700" cy="1248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900">
                    <a:solidFill>
                      <a:srgbClr val="2A2A29"/>
                    </a:solidFill>
                    <a:latin typeface="Roboto"/>
                    <a:ea typeface="Roboto"/>
                    <a:cs typeface="Roboto"/>
                    <a:sym typeface="Roboto"/>
                  </a:rPr>
                  <a:t>MARKET INTRODUCTION</a:t>
                </a:r>
                <a:endParaRPr b="1" sz="900">
                  <a:solidFill>
                    <a:srgbClr val="502D88"/>
                  </a:solidFill>
                  <a:latin typeface="Roboto"/>
                  <a:ea typeface="Roboto"/>
                  <a:cs typeface="Roboto"/>
                  <a:sym typeface="Roboto"/>
                </a:endParaRPr>
              </a:p>
            </p:txBody>
          </p:sp>
          <p:sp>
            <p:nvSpPr>
              <p:cNvPr id="355" name="Google Shape;355;p22"/>
              <p:cNvSpPr txBox="1"/>
              <p:nvPr/>
            </p:nvSpPr>
            <p:spPr>
              <a:xfrm>
                <a:off x="759150" y="4364286"/>
                <a:ext cx="2398200" cy="30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600">
                    <a:solidFill>
                      <a:srgbClr val="8C8E90"/>
                    </a:solidFill>
                    <a:latin typeface="Roboto"/>
                    <a:ea typeface="Roboto"/>
                    <a:cs typeface="Roboto"/>
                    <a:sym typeface="Roboto"/>
                  </a:rPr>
                  <a:t>This is the initial stage where a new product or service is introduced</a:t>
                </a:r>
                <a:endParaRPr sz="600">
                  <a:solidFill>
                    <a:srgbClr val="8C8E90"/>
                  </a:solidFill>
                  <a:latin typeface="Roboto"/>
                  <a:ea typeface="Roboto"/>
                  <a:cs typeface="Roboto"/>
                  <a:sym typeface="Roboto"/>
                </a:endParaRPr>
              </a:p>
              <a:p>
                <a:pPr indent="0" lvl="0" marL="0" rtl="0" algn="l">
                  <a:lnSpc>
                    <a:spcPct val="115000"/>
                  </a:lnSpc>
                  <a:spcBef>
                    <a:spcPts val="0"/>
                  </a:spcBef>
                  <a:spcAft>
                    <a:spcPts val="0"/>
                  </a:spcAft>
                  <a:buNone/>
                </a:pPr>
                <a:r>
                  <a:rPr lang="uk" sz="600">
                    <a:solidFill>
                      <a:srgbClr val="8C8E90"/>
                    </a:solidFill>
                    <a:latin typeface="Roboto"/>
                    <a:ea typeface="Roboto"/>
                    <a:cs typeface="Roboto"/>
                    <a:sym typeface="Roboto"/>
                  </a:rPr>
                  <a:t>to the market. Growth is slow as the product is being adopted by early users.</a:t>
                </a:r>
                <a:endParaRPr sz="600">
                  <a:solidFill>
                    <a:srgbClr val="8C8E90"/>
                  </a:solidFill>
                  <a:latin typeface="Roboto"/>
                  <a:ea typeface="Roboto"/>
                  <a:cs typeface="Roboto"/>
                  <a:sym typeface="Roboto"/>
                </a:endParaRPr>
              </a:p>
            </p:txBody>
          </p:sp>
          <p:sp>
            <p:nvSpPr>
              <p:cNvPr id="356" name="Google Shape;356;p22"/>
              <p:cNvSpPr/>
              <p:nvPr/>
            </p:nvSpPr>
            <p:spPr>
              <a:xfrm>
                <a:off x="539847" y="4197086"/>
                <a:ext cx="105000" cy="451800"/>
              </a:xfrm>
              <a:prstGeom prst="rect">
                <a:avLst/>
              </a:prstGeom>
              <a:solidFill>
                <a:srgbClr val="BEB1D7">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57" name="Google Shape;357;p22"/>
            <p:cNvGrpSpPr/>
            <p:nvPr/>
          </p:nvGrpSpPr>
          <p:grpSpPr>
            <a:xfrm>
              <a:off x="3293678" y="4128339"/>
              <a:ext cx="2617350" cy="489061"/>
              <a:chOff x="540000" y="4180025"/>
              <a:chExt cx="2617350" cy="489061"/>
            </a:xfrm>
          </p:grpSpPr>
          <p:sp>
            <p:nvSpPr>
              <p:cNvPr id="358" name="Google Shape;358;p22"/>
              <p:cNvSpPr txBox="1"/>
              <p:nvPr/>
            </p:nvSpPr>
            <p:spPr>
              <a:xfrm>
                <a:off x="759149" y="4180025"/>
                <a:ext cx="1448700" cy="1248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900">
                    <a:solidFill>
                      <a:srgbClr val="2A2A29"/>
                    </a:solidFill>
                    <a:latin typeface="Roboto"/>
                    <a:ea typeface="Roboto"/>
                    <a:cs typeface="Roboto"/>
                    <a:sym typeface="Roboto"/>
                  </a:rPr>
                  <a:t>GROWTH</a:t>
                </a:r>
                <a:endParaRPr b="1" sz="900">
                  <a:solidFill>
                    <a:srgbClr val="502D88"/>
                  </a:solidFill>
                  <a:latin typeface="Roboto"/>
                  <a:ea typeface="Roboto"/>
                  <a:cs typeface="Roboto"/>
                  <a:sym typeface="Roboto"/>
                </a:endParaRPr>
              </a:p>
            </p:txBody>
          </p:sp>
          <p:sp>
            <p:nvSpPr>
              <p:cNvPr id="359" name="Google Shape;359;p22"/>
              <p:cNvSpPr txBox="1"/>
              <p:nvPr/>
            </p:nvSpPr>
            <p:spPr>
              <a:xfrm>
                <a:off x="759150" y="4364286"/>
                <a:ext cx="2398200" cy="30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600">
                    <a:solidFill>
                      <a:srgbClr val="8C8E90"/>
                    </a:solidFill>
                    <a:latin typeface="Roboto"/>
                    <a:ea typeface="Roboto"/>
                    <a:cs typeface="Roboto"/>
                    <a:sym typeface="Roboto"/>
                  </a:rPr>
                  <a:t>During this stage, the market begins to expand rapidly as the product gains popularity. Sales and adoption rates increase </a:t>
                </a:r>
                <a:endParaRPr sz="600">
                  <a:solidFill>
                    <a:srgbClr val="8C8E90"/>
                  </a:solidFill>
                  <a:latin typeface="Roboto"/>
                  <a:ea typeface="Roboto"/>
                  <a:cs typeface="Roboto"/>
                  <a:sym typeface="Roboto"/>
                </a:endParaRPr>
              </a:p>
              <a:p>
                <a:pPr indent="0" lvl="0" marL="0" rtl="0" algn="l">
                  <a:lnSpc>
                    <a:spcPct val="115000"/>
                  </a:lnSpc>
                  <a:spcBef>
                    <a:spcPts val="0"/>
                  </a:spcBef>
                  <a:spcAft>
                    <a:spcPts val="0"/>
                  </a:spcAft>
                  <a:buNone/>
                </a:pPr>
                <a:r>
                  <a:rPr lang="uk" sz="600">
                    <a:solidFill>
                      <a:srgbClr val="8C8E90"/>
                    </a:solidFill>
                    <a:latin typeface="Roboto"/>
                    <a:ea typeface="Roboto"/>
                    <a:cs typeface="Roboto"/>
                    <a:sym typeface="Roboto"/>
                  </a:rPr>
                  <a:t>significantly.</a:t>
                </a:r>
                <a:endParaRPr sz="600">
                  <a:solidFill>
                    <a:srgbClr val="8C8E90"/>
                  </a:solidFill>
                  <a:latin typeface="Roboto"/>
                  <a:ea typeface="Roboto"/>
                  <a:cs typeface="Roboto"/>
                  <a:sym typeface="Roboto"/>
                </a:endParaRPr>
              </a:p>
            </p:txBody>
          </p:sp>
          <p:sp>
            <p:nvSpPr>
              <p:cNvPr id="360" name="Google Shape;360;p22"/>
              <p:cNvSpPr/>
              <p:nvPr/>
            </p:nvSpPr>
            <p:spPr>
              <a:xfrm>
                <a:off x="540000" y="4197075"/>
                <a:ext cx="105000" cy="451800"/>
              </a:xfrm>
              <a:prstGeom prst="rect">
                <a:avLst/>
              </a:prstGeom>
              <a:solidFill>
                <a:srgbClr val="502D88">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61" name="Google Shape;361;p22"/>
            <p:cNvGrpSpPr/>
            <p:nvPr/>
          </p:nvGrpSpPr>
          <p:grpSpPr>
            <a:xfrm>
              <a:off x="5986653" y="4128339"/>
              <a:ext cx="2617350" cy="489061"/>
              <a:chOff x="540000" y="4180025"/>
              <a:chExt cx="2617350" cy="489061"/>
            </a:xfrm>
          </p:grpSpPr>
          <p:sp>
            <p:nvSpPr>
              <p:cNvPr id="362" name="Google Shape;362;p22"/>
              <p:cNvSpPr txBox="1"/>
              <p:nvPr/>
            </p:nvSpPr>
            <p:spPr>
              <a:xfrm>
                <a:off x="759149" y="4180025"/>
                <a:ext cx="1448700" cy="1248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900">
                    <a:solidFill>
                      <a:srgbClr val="2A2A29"/>
                    </a:solidFill>
                    <a:latin typeface="Roboto"/>
                    <a:ea typeface="Roboto"/>
                    <a:cs typeface="Roboto"/>
                    <a:sym typeface="Roboto"/>
                  </a:rPr>
                  <a:t>MATURITY</a:t>
                </a:r>
                <a:endParaRPr b="1" sz="900">
                  <a:solidFill>
                    <a:srgbClr val="502D88"/>
                  </a:solidFill>
                  <a:latin typeface="Roboto"/>
                  <a:ea typeface="Roboto"/>
                  <a:cs typeface="Roboto"/>
                  <a:sym typeface="Roboto"/>
                </a:endParaRPr>
              </a:p>
            </p:txBody>
          </p:sp>
          <p:sp>
            <p:nvSpPr>
              <p:cNvPr id="363" name="Google Shape;363;p22"/>
              <p:cNvSpPr txBox="1"/>
              <p:nvPr/>
            </p:nvSpPr>
            <p:spPr>
              <a:xfrm>
                <a:off x="759150" y="4364286"/>
                <a:ext cx="2398200" cy="30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600">
                    <a:solidFill>
                      <a:srgbClr val="8C8E90"/>
                    </a:solidFill>
                    <a:latin typeface="Roboto"/>
                    <a:ea typeface="Roboto"/>
                    <a:cs typeface="Roboto"/>
                    <a:sym typeface="Roboto"/>
                  </a:rPr>
                  <a:t>The market reaches its peak in this stage. Growth slows down as the product saturates the market, and most potential customers have already adopted it.</a:t>
                </a:r>
                <a:endParaRPr sz="600">
                  <a:solidFill>
                    <a:srgbClr val="8C8E90"/>
                  </a:solidFill>
                  <a:latin typeface="Roboto"/>
                  <a:ea typeface="Roboto"/>
                  <a:cs typeface="Roboto"/>
                  <a:sym typeface="Roboto"/>
                </a:endParaRPr>
              </a:p>
            </p:txBody>
          </p:sp>
          <p:sp>
            <p:nvSpPr>
              <p:cNvPr id="364" name="Google Shape;364;p22"/>
              <p:cNvSpPr/>
              <p:nvPr/>
            </p:nvSpPr>
            <p:spPr>
              <a:xfrm>
                <a:off x="540000" y="4197075"/>
                <a:ext cx="105000" cy="451800"/>
              </a:xfrm>
              <a:prstGeom prst="rect">
                <a:avLst/>
              </a:prstGeom>
              <a:solidFill>
                <a:srgbClr val="DA9E86">
                  <a:alpha val="898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3"/>
          <p:cNvSpPr txBox="1"/>
          <p:nvPr/>
        </p:nvSpPr>
        <p:spPr>
          <a:xfrm>
            <a:off x="645000" y="495148"/>
            <a:ext cx="78540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3500">
                <a:solidFill>
                  <a:srgbClr val="2A2A29"/>
                </a:solidFill>
                <a:latin typeface="Roboto"/>
                <a:ea typeface="Roboto"/>
                <a:cs typeface="Roboto"/>
                <a:sym typeface="Roboto"/>
              </a:rPr>
              <a:t>Stage</a:t>
            </a:r>
            <a:r>
              <a:rPr b="1" lang="uk" sz="3500">
                <a:solidFill>
                  <a:srgbClr val="2A2A29"/>
                </a:solidFill>
                <a:latin typeface="Roboto"/>
                <a:ea typeface="Roboto"/>
                <a:cs typeface="Roboto"/>
                <a:sym typeface="Roboto"/>
              </a:rPr>
              <a:t> </a:t>
            </a:r>
            <a:r>
              <a:rPr b="1" lang="uk" sz="3500">
                <a:solidFill>
                  <a:srgbClr val="502D88"/>
                </a:solidFill>
                <a:latin typeface="Roboto"/>
                <a:ea typeface="Roboto"/>
                <a:cs typeface="Roboto"/>
                <a:sym typeface="Roboto"/>
              </a:rPr>
              <a:t>Roadmap Infographic</a:t>
            </a:r>
            <a:endParaRPr b="1" sz="3500">
              <a:solidFill>
                <a:srgbClr val="502D88"/>
              </a:solidFill>
              <a:latin typeface="Roboto"/>
              <a:ea typeface="Roboto"/>
              <a:cs typeface="Roboto"/>
              <a:sym typeface="Roboto"/>
            </a:endParaRPr>
          </a:p>
        </p:txBody>
      </p:sp>
      <p:grpSp>
        <p:nvGrpSpPr>
          <p:cNvPr id="370" name="Google Shape;370;p23"/>
          <p:cNvGrpSpPr/>
          <p:nvPr/>
        </p:nvGrpSpPr>
        <p:grpSpPr>
          <a:xfrm>
            <a:off x="541000" y="4168050"/>
            <a:ext cx="8065850" cy="257400"/>
            <a:chOff x="541000" y="4168050"/>
            <a:chExt cx="8065850" cy="257400"/>
          </a:xfrm>
        </p:grpSpPr>
        <p:sp>
          <p:nvSpPr>
            <p:cNvPr id="371" name="Google Shape;371;p23"/>
            <p:cNvSpPr/>
            <p:nvPr/>
          </p:nvSpPr>
          <p:spPr>
            <a:xfrm>
              <a:off x="541000" y="4168050"/>
              <a:ext cx="8063100" cy="2574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72" name="Google Shape;372;p23"/>
            <p:cNvCxnSpPr/>
            <p:nvPr/>
          </p:nvCxnSpPr>
          <p:spPr>
            <a:xfrm>
              <a:off x="544950" y="4297200"/>
              <a:ext cx="8061900" cy="0"/>
            </a:xfrm>
            <a:prstGeom prst="straightConnector1">
              <a:avLst/>
            </a:prstGeom>
            <a:noFill/>
            <a:ln cap="flat" cmpd="sng" w="19050">
              <a:solidFill>
                <a:schemeClr val="lt1"/>
              </a:solidFill>
              <a:prstDash val="dash"/>
              <a:round/>
              <a:headEnd len="med" w="med" type="none"/>
              <a:tailEnd len="med" w="med" type="none"/>
            </a:ln>
          </p:spPr>
        </p:cxnSp>
      </p:grpSp>
      <p:grpSp>
        <p:nvGrpSpPr>
          <p:cNvPr id="373" name="Google Shape;373;p23"/>
          <p:cNvGrpSpPr/>
          <p:nvPr/>
        </p:nvGrpSpPr>
        <p:grpSpPr>
          <a:xfrm>
            <a:off x="540000" y="1422500"/>
            <a:ext cx="1485000" cy="3157950"/>
            <a:chOff x="540000" y="1422500"/>
            <a:chExt cx="1485000" cy="3157950"/>
          </a:xfrm>
        </p:grpSpPr>
        <p:grpSp>
          <p:nvGrpSpPr>
            <p:cNvPr id="374" name="Google Shape;374;p23"/>
            <p:cNvGrpSpPr/>
            <p:nvPr/>
          </p:nvGrpSpPr>
          <p:grpSpPr>
            <a:xfrm>
              <a:off x="540000" y="2026780"/>
              <a:ext cx="1485000" cy="1787995"/>
              <a:chOff x="540000" y="2026780"/>
              <a:chExt cx="1485000" cy="1787995"/>
            </a:xfrm>
          </p:grpSpPr>
          <p:sp>
            <p:nvSpPr>
              <p:cNvPr id="375" name="Google Shape;375;p23"/>
              <p:cNvSpPr/>
              <p:nvPr/>
            </p:nvSpPr>
            <p:spPr>
              <a:xfrm>
                <a:off x="540000" y="2026780"/>
                <a:ext cx="1485000" cy="1662000"/>
              </a:xfrm>
              <a:prstGeom prst="roundRect">
                <a:avLst>
                  <a:gd fmla="val 8141" name="adj"/>
                </a:avLst>
              </a:prstGeom>
              <a:solidFill>
                <a:srgbClr val="7C60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 name="Google Shape;376;p23"/>
              <p:cNvSpPr/>
              <p:nvPr/>
            </p:nvSpPr>
            <p:spPr>
              <a:xfrm rot="10800000">
                <a:off x="1160025" y="3667475"/>
                <a:ext cx="245100" cy="147300"/>
              </a:xfrm>
              <a:prstGeom prst="triangle">
                <a:avLst>
                  <a:gd fmla="val 50000" name="adj"/>
                </a:avLst>
              </a:prstGeom>
              <a:solidFill>
                <a:srgbClr val="7C60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grpSp>
        <p:grpSp>
          <p:nvGrpSpPr>
            <p:cNvPr id="377" name="Google Shape;377;p23"/>
            <p:cNvGrpSpPr/>
            <p:nvPr/>
          </p:nvGrpSpPr>
          <p:grpSpPr>
            <a:xfrm>
              <a:off x="730050" y="2299425"/>
              <a:ext cx="1104900" cy="700845"/>
              <a:chOff x="730050" y="2299425"/>
              <a:chExt cx="1104900" cy="700845"/>
            </a:xfrm>
          </p:grpSpPr>
          <p:sp>
            <p:nvSpPr>
              <p:cNvPr id="378" name="Google Shape;378;p23"/>
              <p:cNvSpPr txBox="1"/>
              <p:nvPr/>
            </p:nvSpPr>
            <p:spPr>
              <a:xfrm>
                <a:off x="777300" y="2299425"/>
                <a:ext cx="1010400" cy="2772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Clr>
                    <a:schemeClr val="dk1"/>
                  </a:buClr>
                  <a:buSzPts val="1100"/>
                  <a:buFont typeface="Arial"/>
                  <a:buNone/>
                </a:pPr>
                <a:r>
                  <a:rPr b="1" lang="uk" sz="900">
                    <a:solidFill>
                      <a:schemeClr val="lt1"/>
                    </a:solidFill>
                    <a:latin typeface="Roboto"/>
                    <a:ea typeface="Roboto"/>
                    <a:cs typeface="Roboto"/>
                    <a:sym typeface="Roboto"/>
                  </a:rPr>
                  <a:t>PLANNING </a:t>
                </a:r>
                <a:endParaRPr b="1" sz="900">
                  <a:solidFill>
                    <a:schemeClr val="lt1"/>
                  </a:solidFill>
                  <a:latin typeface="Roboto"/>
                  <a:ea typeface="Roboto"/>
                  <a:cs typeface="Roboto"/>
                  <a:sym typeface="Roboto"/>
                </a:endParaRPr>
              </a:p>
              <a:p>
                <a:pPr indent="0" lvl="0" marL="0" rtl="0" algn="ctr">
                  <a:lnSpc>
                    <a:spcPct val="100000"/>
                  </a:lnSpc>
                  <a:spcBef>
                    <a:spcPts val="0"/>
                  </a:spcBef>
                  <a:spcAft>
                    <a:spcPts val="0"/>
                  </a:spcAft>
                  <a:buNone/>
                </a:pPr>
                <a:r>
                  <a:rPr b="1" lang="uk" sz="900">
                    <a:solidFill>
                      <a:schemeClr val="lt1"/>
                    </a:solidFill>
                    <a:latin typeface="Roboto"/>
                    <a:ea typeface="Roboto"/>
                    <a:cs typeface="Roboto"/>
                    <a:sym typeface="Roboto"/>
                  </a:rPr>
                  <a:t>&amp; RESEARCH</a:t>
                </a:r>
                <a:endParaRPr b="1" sz="900">
                  <a:solidFill>
                    <a:schemeClr val="lt1"/>
                  </a:solidFill>
                  <a:latin typeface="Roboto"/>
                  <a:ea typeface="Roboto"/>
                  <a:cs typeface="Roboto"/>
                  <a:sym typeface="Roboto"/>
                </a:endParaRPr>
              </a:p>
            </p:txBody>
          </p:sp>
          <p:sp>
            <p:nvSpPr>
              <p:cNvPr id="379" name="Google Shape;379;p23"/>
              <p:cNvSpPr txBox="1"/>
              <p:nvPr/>
            </p:nvSpPr>
            <p:spPr>
              <a:xfrm>
                <a:off x="730050" y="2630970"/>
                <a:ext cx="1104900" cy="3693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uk" sz="800">
                    <a:solidFill>
                      <a:schemeClr val="lt1"/>
                    </a:solidFill>
                    <a:latin typeface="Roboto"/>
                    <a:ea typeface="Roboto"/>
                    <a:cs typeface="Roboto"/>
                    <a:sym typeface="Roboto"/>
                  </a:rPr>
                  <a:t>Gather data, conduct market research, and set initial goals.</a:t>
                </a:r>
                <a:endParaRPr sz="800">
                  <a:solidFill>
                    <a:schemeClr val="lt1"/>
                  </a:solidFill>
                  <a:latin typeface="Roboto"/>
                  <a:ea typeface="Roboto"/>
                  <a:cs typeface="Roboto"/>
                  <a:sym typeface="Roboto"/>
                </a:endParaRPr>
              </a:p>
            </p:txBody>
          </p:sp>
        </p:grpSp>
        <p:sp>
          <p:nvSpPr>
            <p:cNvPr id="380" name="Google Shape;380;p23"/>
            <p:cNvSpPr/>
            <p:nvPr/>
          </p:nvSpPr>
          <p:spPr>
            <a:xfrm>
              <a:off x="540000" y="1422500"/>
              <a:ext cx="1485000" cy="487200"/>
            </a:xfrm>
            <a:prstGeom prst="roundRect">
              <a:avLst>
                <a:gd fmla="val 16584" name="adj"/>
              </a:avLst>
            </a:prstGeom>
            <a:solidFill>
              <a:srgbClr val="7C60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1" name="Google Shape;381;p23"/>
            <p:cNvSpPr txBox="1"/>
            <p:nvPr/>
          </p:nvSpPr>
          <p:spPr>
            <a:xfrm>
              <a:off x="793800" y="1589150"/>
              <a:ext cx="977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200">
                  <a:solidFill>
                    <a:schemeClr val="lt1"/>
                  </a:solidFill>
                  <a:latin typeface="Roboto"/>
                  <a:ea typeface="Roboto"/>
                  <a:cs typeface="Roboto"/>
                  <a:sym typeface="Roboto"/>
                </a:rPr>
                <a:t>STAGE 1</a:t>
              </a:r>
              <a:endParaRPr b="1" sz="1200">
                <a:solidFill>
                  <a:schemeClr val="lt1"/>
                </a:solidFill>
                <a:latin typeface="Roboto"/>
                <a:ea typeface="Roboto"/>
                <a:cs typeface="Roboto"/>
                <a:sym typeface="Roboto"/>
              </a:endParaRPr>
            </a:p>
          </p:txBody>
        </p:sp>
        <p:grpSp>
          <p:nvGrpSpPr>
            <p:cNvPr id="382" name="Google Shape;382;p23"/>
            <p:cNvGrpSpPr/>
            <p:nvPr/>
          </p:nvGrpSpPr>
          <p:grpSpPr>
            <a:xfrm>
              <a:off x="997850" y="4011050"/>
              <a:ext cx="569400" cy="569400"/>
              <a:chOff x="997850" y="4011050"/>
              <a:chExt cx="569400" cy="569400"/>
            </a:xfrm>
          </p:grpSpPr>
          <p:sp>
            <p:nvSpPr>
              <p:cNvPr id="383" name="Google Shape;383;p23"/>
              <p:cNvSpPr/>
              <p:nvPr/>
            </p:nvSpPr>
            <p:spPr>
              <a:xfrm>
                <a:off x="997850" y="4011050"/>
                <a:ext cx="569400" cy="569400"/>
              </a:xfrm>
              <a:prstGeom prst="ellipse">
                <a:avLst/>
              </a:prstGeom>
              <a:solidFill>
                <a:srgbClr val="826AA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84" name="Google Shape;384;p23"/>
              <p:cNvPicPr preferRelativeResize="0"/>
              <p:nvPr/>
            </p:nvPicPr>
            <p:blipFill>
              <a:blip r:embed="rId3">
                <a:alphaModFix/>
              </a:blip>
              <a:stretch>
                <a:fillRect/>
              </a:stretch>
            </p:blipFill>
            <p:spPr>
              <a:xfrm>
                <a:off x="1165000" y="4098925"/>
                <a:ext cx="234975" cy="393650"/>
              </a:xfrm>
              <a:prstGeom prst="rect">
                <a:avLst/>
              </a:prstGeom>
              <a:noFill/>
              <a:ln>
                <a:noFill/>
              </a:ln>
            </p:spPr>
          </p:pic>
        </p:grpSp>
      </p:grpSp>
      <p:grpSp>
        <p:nvGrpSpPr>
          <p:cNvPr id="385" name="Google Shape;385;p23"/>
          <p:cNvGrpSpPr/>
          <p:nvPr/>
        </p:nvGrpSpPr>
        <p:grpSpPr>
          <a:xfrm>
            <a:off x="2185463" y="1422500"/>
            <a:ext cx="1485000" cy="3157950"/>
            <a:chOff x="2155525" y="1422500"/>
            <a:chExt cx="1485000" cy="3157950"/>
          </a:xfrm>
        </p:grpSpPr>
        <p:grpSp>
          <p:nvGrpSpPr>
            <p:cNvPr id="386" name="Google Shape;386;p23"/>
            <p:cNvGrpSpPr/>
            <p:nvPr/>
          </p:nvGrpSpPr>
          <p:grpSpPr>
            <a:xfrm>
              <a:off x="2155525" y="1422500"/>
              <a:ext cx="1485000" cy="2392275"/>
              <a:chOff x="2155525" y="1422500"/>
              <a:chExt cx="1485000" cy="2392275"/>
            </a:xfrm>
          </p:grpSpPr>
          <p:grpSp>
            <p:nvGrpSpPr>
              <p:cNvPr id="387" name="Google Shape;387;p23"/>
              <p:cNvGrpSpPr/>
              <p:nvPr/>
            </p:nvGrpSpPr>
            <p:grpSpPr>
              <a:xfrm>
                <a:off x="2155525" y="2026780"/>
                <a:ext cx="1485000" cy="1787995"/>
                <a:chOff x="540000" y="2026780"/>
                <a:chExt cx="1485000" cy="1787995"/>
              </a:xfrm>
            </p:grpSpPr>
            <p:sp>
              <p:nvSpPr>
                <p:cNvPr id="388" name="Google Shape;388;p23"/>
                <p:cNvSpPr/>
                <p:nvPr/>
              </p:nvSpPr>
              <p:spPr>
                <a:xfrm>
                  <a:off x="540000" y="2026780"/>
                  <a:ext cx="1485000" cy="1662000"/>
                </a:xfrm>
                <a:prstGeom prst="roundRect">
                  <a:avLst>
                    <a:gd fmla="val 8141" name="adj"/>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9" name="Google Shape;389;p23"/>
                <p:cNvSpPr/>
                <p:nvPr/>
              </p:nvSpPr>
              <p:spPr>
                <a:xfrm rot="10800000">
                  <a:off x="1160025" y="3667475"/>
                  <a:ext cx="245100" cy="147300"/>
                </a:xfrm>
                <a:prstGeom prst="triangle">
                  <a:avLst>
                    <a:gd fmla="val 50000" name="adj"/>
                  </a:avLst>
                </a:prstGeom>
                <a:solidFill>
                  <a:srgbClr val="E3B6A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grpSp>
          <p:grpSp>
            <p:nvGrpSpPr>
              <p:cNvPr id="390" name="Google Shape;390;p23"/>
              <p:cNvGrpSpPr/>
              <p:nvPr/>
            </p:nvGrpSpPr>
            <p:grpSpPr>
              <a:xfrm>
                <a:off x="2274750" y="2299425"/>
                <a:ext cx="1246500" cy="700850"/>
                <a:chOff x="659225" y="2299425"/>
                <a:chExt cx="1246500" cy="700850"/>
              </a:xfrm>
            </p:grpSpPr>
            <p:sp>
              <p:nvSpPr>
                <p:cNvPr id="391" name="Google Shape;391;p23"/>
                <p:cNvSpPr txBox="1"/>
                <p:nvPr/>
              </p:nvSpPr>
              <p:spPr>
                <a:xfrm>
                  <a:off x="777300" y="2299425"/>
                  <a:ext cx="10104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uk" sz="900">
                      <a:solidFill>
                        <a:schemeClr val="lt1"/>
                      </a:solidFill>
                      <a:latin typeface="Roboto"/>
                      <a:ea typeface="Roboto"/>
                      <a:cs typeface="Roboto"/>
                      <a:sym typeface="Roboto"/>
                    </a:rPr>
                    <a:t>STRATEGY </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DEVELOPMENT</a:t>
                  </a:r>
                  <a:endParaRPr b="1" sz="900">
                    <a:solidFill>
                      <a:schemeClr val="lt1"/>
                    </a:solidFill>
                    <a:latin typeface="Roboto"/>
                    <a:ea typeface="Roboto"/>
                    <a:cs typeface="Roboto"/>
                    <a:sym typeface="Roboto"/>
                  </a:endParaRPr>
                </a:p>
              </p:txBody>
            </p:sp>
            <p:sp>
              <p:nvSpPr>
                <p:cNvPr id="392" name="Google Shape;392;p23"/>
                <p:cNvSpPr txBox="1"/>
                <p:nvPr/>
              </p:nvSpPr>
              <p:spPr>
                <a:xfrm>
                  <a:off x="659225" y="2630975"/>
                  <a:ext cx="12465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uk" sz="800">
                      <a:solidFill>
                        <a:schemeClr val="lt1"/>
                      </a:solidFill>
                      <a:latin typeface="Roboto"/>
                      <a:ea typeface="Roboto"/>
                      <a:cs typeface="Roboto"/>
                      <a:sym typeface="Roboto"/>
                    </a:rPr>
                    <a:t>Develop actionable</a:t>
                  </a:r>
                  <a:endParaRPr sz="800">
                    <a:solidFill>
                      <a:schemeClr val="lt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uk" sz="800">
                      <a:solidFill>
                        <a:schemeClr val="lt1"/>
                      </a:solidFill>
                      <a:latin typeface="Roboto"/>
                      <a:ea typeface="Roboto"/>
                      <a:cs typeface="Roboto"/>
                      <a:sym typeface="Roboto"/>
                    </a:rPr>
                    <a:t> strategies that align with </a:t>
                  </a:r>
                  <a:endParaRPr sz="800">
                    <a:solidFill>
                      <a:schemeClr val="lt1"/>
                    </a:solidFill>
                    <a:latin typeface="Roboto"/>
                    <a:ea typeface="Roboto"/>
                    <a:cs typeface="Roboto"/>
                    <a:sym typeface="Roboto"/>
                  </a:endParaRPr>
                </a:p>
                <a:p>
                  <a:pPr indent="0" lvl="0" marL="0" rtl="0" algn="ctr">
                    <a:spcBef>
                      <a:spcPts val="0"/>
                    </a:spcBef>
                    <a:spcAft>
                      <a:spcPts val="0"/>
                    </a:spcAft>
                    <a:buNone/>
                  </a:pPr>
                  <a:r>
                    <a:rPr lang="uk" sz="800">
                      <a:solidFill>
                        <a:schemeClr val="lt1"/>
                      </a:solidFill>
                      <a:latin typeface="Roboto"/>
                      <a:ea typeface="Roboto"/>
                      <a:cs typeface="Roboto"/>
                      <a:sym typeface="Roboto"/>
                    </a:rPr>
                    <a:t>business goals.</a:t>
                  </a:r>
                  <a:endParaRPr sz="800">
                    <a:solidFill>
                      <a:schemeClr val="lt1"/>
                    </a:solidFill>
                    <a:latin typeface="Roboto"/>
                    <a:ea typeface="Roboto"/>
                    <a:cs typeface="Roboto"/>
                    <a:sym typeface="Roboto"/>
                  </a:endParaRPr>
                </a:p>
              </p:txBody>
            </p:sp>
          </p:grpSp>
          <p:grpSp>
            <p:nvGrpSpPr>
              <p:cNvPr id="393" name="Google Shape;393;p23"/>
              <p:cNvGrpSpPr/>
              <p:nvPr/>
            </p:nvGrpSpPr>
            <p:grpSpPr>
              <a:xfrm>
                <a:off x="2155525" y="1422500"/>
                <a:ext cx="1485000" cy="487200"/>
                <a:chOff x="2155525" y="1422500"/>
                <a:chExt cx="1485000" cy="487200"/>
              </a:xfrm>
            </p:grpSpPr>
            <p:sp>
              <p:nvSpPr>
                <p:cNvPr id="394" name="Google Shape;394;p23"/>
                <p:cNvSpPr/>
                <p:nvPr/>
              </p:nvSpPr>
              <p:spPr>
                <a:xfrm>
                  <a:off x="2155525" y="1422500"/>
                  <a:ext cx="1485000" cy="487200"/>
                </a:xfrm>
                <a:prstGeom prst="roundRect">
                  <a:avLst>
                    <a:gd fmla="val 16584" name="adj"/>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5" name="Google Shape;395;p23"/>
                <p:cNvSpPr txBox="1"/>
                <p:nvPr/>
              </p:nvSpPr>
              <p:spPr>
                <a:xfrm>
                  <a:off x="2409325" y="1589150"/>
                  <a:ext cx="977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200">
                      <a:solidFill>
                        <a:schemeClr val="lt1"/>
                      </a:solidFill>
                      <a:latin typeface="Roboto"/>
                      <a:ea typeface="Roboto"/>
                      <a:cs typeface="Roboto"/>
                      <a:sym typeface="Roboto"/>
                    </a:rPr>
                    <a:t>STAGE 2</a:t>
                  </a:r>
                  <a:endParaRPr b="1" sz="1200">
                    <a:solidFill>
                      <a:schemeClr val="lt1"/>
                    </a:solidFill>
                    <a:latin typeface="Roboto"/>
                    <a:ea typeface="Roboto"/>
                    <a:cs typeface="Roboto"/>
                    <a:sym typeface="Roboto"/>
                  </a:endParaRPr>
                </a:p>
              </p:txBody>
            </p:sp>
          </p:grpSp>
        </p:grpSp>
        <p:grpSp>
          <p:nvGrpSpPr>
            <p:cNvPr id="396" name="Google Shape;396;p23"/>
            <p:cNvGrpSpPr/>
            <p:nvPr/>
          </p:nvGrpSpPr>
          <p:grpSpPr>
            <a:xfrm>
              <a:off x="2613325" y="4011050"/>
              <a:ext cx="569400" cy="569400"/>
              <a:chOff x="2613375" y="4011050"/>
              <a:chExt cx="569400" cy="569400"/>
            </a:xfrm>
          </p:grpSpPr>
          <p:sp>
            <p:nvSpPr>
              <p:cNvPr id="397" name="Google Shape;397;p23"/>
              <p:cNvSpPr/>
              <p:nvPr/>
            </p:nvSpPr>
            <p:spPr>
              <a:xfrm>
                <a:off x="2613375" y="4011050"/>
                <a:ext cx="569400" cy="569400"/>
              </a:xfrm>
              <a:prstGeom prst="ellipse">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98" name="Google Shape;398;p23"/>
              <p:cNvPicPr preferRelativeResize="0"/>
              <p:nvPr/>
            </p:nvPicPr>
            <p:blipFill>
              <a:blip r:embed="rId4">
                <a:alphaModFix/>
              </a:blip>
              <a:stretch>
                <a:fillRect/>
              </a:stretch>
            </p:blipFill>
            <p:spPr>
              <a:xfrm>
                <a:off x="2704700" y="4138775"/>
                <a:ext cx="386725" cy="313950"/>
              </a:xfrm>
              <a:prstGeom prst="rect">
                <a:avLst/>
              </a:prstGeom>
              <a:noFill/>
              <a:ln>
                <a:noFill/>
              </a:ln>
            </p:spPr>
          </p:pic>
        </p:grpSp>
      </p:grpSp>
      <p:grpSp>
        <p:nvGrpSpPr>
          <p:cNvPr id="399" name="Google Shape;399;p23"/>
          <p:cNvGrpSpPr/>
          <p:nvPr/>
        </p:nvGrpSpPr>
        <p:grpSpPr>
          <a:xfrm>
            <a:off x="3830925" y="1422500"/>
            <a:ext cx="1485000" cy="3157950"/>
            <a:chOff x="3771050" y="1422500"/>
            <a:chExt cx="1485000" cy="3157950"/>
          </a:xfrm>
        </p:grpSpPr>
        <p:grpSp>
          <p:nvGrpSpPr>
            <p:cNvPr id="400" name="Google Shape;400;p23"/>
            <p:cNvGrpSpPr/>
            <p:nvPr/>
          </p:nvGrpSpPr>
          <p:grpSpPr>
            <a:xfrm>
              <a:off x="3771050" y="1422500"/>
              <a:ext cx="1485000" cy="2392275"/>
              <a:chOff x="2155525" y="1422500"/>
              <a:chExt cx="1485000" cy="2392275"/>
            </a:xfrm>
          </p:grpSpPr>
          <p:grpSp>
            <p:nvGrpSpPr>
              <p:cNvPr id="401" name="Google Shape;401;p23"/>
              <p:cNvGrpSpPr/>
              <p:nvPr/>
            </p:nvGrpSpPr>
            <p:grpSpPr>
              <a:xfrm>
                <a:off x="2155525" y="2026780"/>
                <a:ext cx="1485000" cy="1787995"/>
                <a:chOff x="540000" y="2026780"/>
                <a:chExt cx="1485000" cy="1787995"/>
              </a:xfrm>
            </p:grpSpPr>
            <p:sp>
              <p:nvSpPr>
                <p:cNvPr id="402" name="Google Shape;402;p23"/>
                <p:cNvSpPr/>
                <p:nvPr/>
              </p:nvSpPr>
              <p:spPr>
                <a:xfrm>
                  <a:off x="540000" y="2026780"/>
                  <a:ext cx="1485000" cy="1662000"/>
                </a:xfrm>
                <a:prstGeom prst="roundRect">
                  <a:avLst>
                    <a:gd fmla="val 8141" name="adj"/>
                  </a:avLst>
                </a:prstGeom>
                <a:solidFill>
                  <a:srgbClr val="4443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3" name="Google Shape;403;p23"/>
                <p:cNvSpPr/>
                <p:nvPr/>
              </p:nvSpPr>
              <p:spPr>
                <a:xfrm rot="10800000">
                  <a:off x="1160025" y="3667475"/>
                  <a:ext cx="245100" cy="147300"/>
                </a:xfrm>
                <a:prstGeom prst="triangle">
                  <a:avLst>
                    <a:gd fmla="val 50000" name="adj"/>
                  </a:avLst>
                </a:prstGeom>
                <a:solidFill>
                  <a:srgbClr val="44434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grpSp>
          <p:grpSp>
            <p:nvGrpSpPr>
              <p:cNvPr id="404" name="Google Shape;404;p23"/>
              <p:cNvGrpSpPr/>
              <p:nvPr/>
            </p:nvGrpSpPr>
            <p:grpSpPr>
              <a:xfrm>
                <a:off x="2274750" y="2299425"/>
                <a:ext cx="1246500" cy="700850"/>
                <a:chOff x="659225" y="2299425"/>
                <a:chExt cx="1246500" cy="700850"/>
              </a:xfrm>
            </p:grpSpPr>
            <p:sp>
              <p:nvSpPr>
                <p:cNvPr id="405" name="Google Shape;405;p23"/>
                <p:cNvSpPr txBox="1"/>
                <p:nvPr/>
              </p:nvSpPr>
              <p:spPr>
                <a:xfrm>
                  <a:off x="724975" y="2299425"/>
                  <a:ext cx="11151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RESOURCE </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ALLOCATION</a:t>
                  </a:r>
                  <a:endParaRPr b="1" sz="900">
                    <a:solidFill>
                      <a:schemeClr val="lt1"/>
                    </a:solidFill>
                    <a:latin typeface="Roboto"/>
                    <a:ea typeface="Roboto"/>
                    <a:cs typeface="Roboto"/>
                    <a:sym typeface="Roboto"/>
                  </a:endParaRPr>
                </a:p>
              </p:txBody>
            </p:sp>
            <p:sp>
              <p:nvSpPr>
                <p:cNvPr id="406" name="Google Shape;406;p23"/>
                <p:cNvSpPr txBox="1"/>
                <p:nvPr/>
              </p:nvSpPr>
              <p:spPr>
                <a:xfrm>
                  <a:off x="659225" y="2630975"/>
                  <a:ext cx="12465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800">
                      <a:solidFill>
                        <a:schemeClr val="lt1"/>
                      </a:solidFill>
                      <a:latin typeface="Roboto"/>
                      <a:ea typeface="Roboto"/>
                      <a:cs typeface="Roboto"/>
                      <a:sym typeface="Roboto"/>
                    </a:rPr>
                    <a:t>Allocate resources like budget, personnel, and technology.</a:t>
                  </a:r>
                  <a:endParaRPr sz="800">
                    <a:solidFill>
                      <a:schemeClr val="lt1"/>
                    </a:solidFill>
                    <a:latin typeface="Roboto"/>
                    <a:ea typeface="Roboto"/>
                    <a:cs typeface="Roboto"/>
                    <a:sym typeface="Roboto"/>
                  </a:endParaRPr>
                </a:p>
              </p:txBody>
            </p:sp>
          </p:grpSp>
          <p:grpSp>
            <p:nvGrpSpPr>
              <p:cNvPr id="407" name="Google Shape;407;p23"/>
              <p:cNvGrpSpPr/>
              <p:nvPr/>
            </p:nvGrpSpPr>
            <p:grpSpPr>
              <a:xfrm>
                <a:off x="2155525" y="1422500"/>
                <a:ext cx="1485000" cy="487200"/>
                <a:chOff x="2155525" y="1422500"/>
                <a:chExt cx="1485000" cy="487200"/>
              </a:xfrm>
            </p:grpSpPr>
            <p:sp>
              <p:nvSpPr>
                <p:cNvPr id="408" name="Google Shape;408;p23"/>
                <p:cNvSpPr/>
                <p:nvPr/>
              </p:nvSpPr>
              <p:spPr>
                <a:xfrm>
                  <a:off x="2155525" y="1422500"/>
                  <a:ext cx="1485000" cy="487200"/>
                </a:xfrm>
                <a:prstGeom prst="roundRect">
                  <a:avLst>
                    <a:gd fmla="val 16584" name="adj"/>
                  </a:avLst>
                </a:prstGeom>
                <a:solidFill>
                  <a:srgbClr val="4443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9" name="Google Shape;409;p23"/>
                <p:cNvSpPr txBox="1"/>
                <p:nvPr/>
              </p:nvSpPr>
              <p:spPr>
                <a:xfrm>
                  <a:off x="2409325" y="1589150"/>
                  <a:ext cx="977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200">
                      <a:solidFill>
                        <a:schemeClr val="lt1"/>
                      </a:solidFill>
                      <a:latin typeface="Roboto"/>
                      <a:ea typeface="Roboto"/>
                      <a:cs typeface="Roboto"/>
                      <a:sym typeface="Roboto"/>
                    </a:rPr>
                    <a:t>STAGE 3</a:t>
                  </a:r>
                  <a:endParaRPr b="1" sz="1200">
                    <a:solidFill>
                      <a:schemeClr val="lt1"/>
                    </a:solidFill>
                    <a:latin typeface="Roboto"/>
                    <a:ea typeface="Roboto"/>
                    <a:cs typeface="Roboto"/>
                    <a:sym typeface="Roboto"/>
                  </a:endParaRPr>
                </a:p>
              </p:txBody>
            </p:sp>
          </p:grpSp>
        </p:grpSp>
        <p:grpSp>
          <p:nvGrpSpPr>
            <p:cNvPr id="410" name="Google Shape;410;p23"/>
            <p:cNvGrpSpPr/>
            <p:nvPr/>
          </p:nvGrpSpPr>
          <p:grpSpPr>
            <a:xfrm>
              <a:off x="4228850" y="4011050"/>
              <a:ext cx="569400" cy="569400"/>
              <a:chOff x="4228850" y="4011050"/>
              <a:chExt cx="569400" cy="569400"/>
            </a:xfrm>
          </p:grpSpPr>
          <p:sp>
            <p:nvSpPr>
              <p:cNvPr id="411" name="Google Shape;411;p23"/>
              <p:cNvSpPr/>
              <p:nvPr/>
            </p:nvSpPr>
            <p:spPr>
              <a:xfrm>
                <a:off x="4228850" y="4011050"/>
                <a:ext cx="569400" cy="569400"/>
              </a:xfrm>
              <a:prstGeom prst="ellipse">
                <a:avLst/>
              </a:prstGeom>
              <a:solidFill>
                <a:srgbClr val="4443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12" name="Google Shape;412;p23"/>
              <p:cNvPicPr preferRelativeResize="0"/>
              <p:nvPr/>
            </p:nvPicPr>
            <p:blipFill>
              <a:blip r:embed="rId5">
                <a:alphaModFix/>
              </a:blip>
              <a:stretch>
                <a:fillRect/>
              </a:stretch>
            </p:blipFill>
            <p:spPr>
              <a:xfrm>
                <a:off x="4307525" y="4100825"/>
                <a:ext cx="412050" cy="391850"/>
              </a:xfrm>
              <a:prstGeom prst="rect">
                <a:avLst/>
              </a:prstGeom>
              <a:noFill/>
              <a:ln>
                <a:noFill/>
              </a:ln>
            </p:spPr>
          </p:pic>
        </p:grpSp>
      </p:grpSp>
      <p:grpSp>
        <p:nvGrpSpPr>
          <p:cNvPr id="413" name="Google Shape;413;p23"/>
          <p:cNvGrpSpPr/>
          <p:nvPr/>
        </p:nvGrpSpPr>
        <p:grpSpPr>
          <a:xfrm>
            <a:off x="5476388" y="1422500"/>
            <a:ext cx="1485000" cy="3157950"/>
            <a:chOff x="5424150" y="1422500"/>
            <a:chExt cx="1485000" cy="3157950"/>
          </a:xfrm>
        </p:grpSpPr>
        <p:grpSp>
          <p:nvGrpSpPr>
            <p:cNvPr id="414" name="Google Shape;414;p23"/>
            <p:cNvGrpSpPr/>
            <p:nvPr/>
          </p:nvGrpSpPr>
          <p:grpSpPr>
            <a:xfrm>
              <a:off x="5424150" y="1422500"/>
              <a:ext cx="1485000" cy="2392275"/>
              <a:chOff x="2155525" y="1422500"/>
              <a:chExt cx="1485000" cy="2392275"/>
            </a:xfrm>
          </p:grpSpPr>
          <p:grpSp>
            <p:nvGrpSpPr>
              <p:cNvPr id="415" name="Google Shape;415;p23"/>
              <p:cNvGrpSpPr/>
              <p:nvPr/>
            </p:nvGrpSpPr>
            <p:grpSpPr>
              <a:xfrm>
                <a:off x="2155525" y="2026780"/>
                <a:ext cx="1485000" cy="1787995"/>
                <a:chOff x="540000" y="2026780"/>
                <a:chExt cx="1485000" cy="1787995"/>
              </a:xfrm>
            </p:grpSpPr>
            <p:sp>
              <p:nvSpPr>
                <p:cNvPr id="416" name="Google Shape;416;p23"/>
                <p:cNvSpPr/>
                <p:nvPr/>
              </p:nvSpPr>
              <p:spPr>
                <a:xfrm>
                  <a:off x="540000" y="2026780"/>
                  <a:ext cx="1485000" cy="1662000"/>
                </a:xfrm>
                <a:prstGeom prst="roundRect">
                  <a:avLst>
                    <a:gd fmla="val 8141" name="adj"/>
                  </a:avLst>
                </a:prstGeom>
                <a:solidFill>
                  <a:srgbClr val="DA9E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7" name="Google Shape;417;p23"/>
                <p:cNvSpPr/>
                <p:nvPr/>
              </p:nvSpPr>
              <p:spPr>
                <a:xfrm rot="10800000">
                  <a:off x="1160025" y="3667475"/>
                  <a:ext cx="245100" cy="147300"/>
                </a:xfrm>
                <a:prstGeom prst="triangle">
                  <a:avLst>
                    <a:gd fmla="val 50000" name="adj"/>
                  </a:avLst>
                </a:prstGeom>
                <a:solidFill>
                  <a:srgbClr val="DA9E8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grpSp>
          <p:grpSp>
            <p:nvGrpSpPr>
              <p:cNvPr id="418" name="Google Shape;418;p23"/>
              <p:cNvGrpSpPr/>
              <p:nvPr/>
            </p:nvGrpSpPr>
            <p:grpSpPr>
              <a:xfrm>
                <a:off x="2274750" y="2299425"/>
                <a:ext cx="1246500" cy="700850"/>
                <a:chOff x="659225" y="2299425"/>
                <a:chExt cx="1246500" cy="700850"/>
              </a:xfrm>
            </p:grpSpPr>
            <p:sp>
              <p:nvSpPr>
                <p:cNvPr id="419" name="Google Shape;419;p23"/>
                <p:cNvSpPr txBox="1"/>
                <p:nvPr/>
              </p:nvSpPr>
              <p:spPr>
                <a:xfrm>
                  <a:off x="724975" y="2299425"/>
                  <a:ext cx="1115100" cy="277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EXECUTION &amp; </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IMPLEMENTATION</a:t>
                  </a:r>
                  <a:endParaRPr b="1" sz="900">
                    <a:solidFill>
                      <a:schemeClr val="lt1"/>
                    </a:solidFill>
                    <a:latin typeface="Roboto"/>
                    <a:ea typeface="Roboto"/>
                    <a:cs typeface="Roboto"/>
                    <a:sym typeface="Roboto"/>
                  </a:endParaRPr>
                </a:p>
              </p:txBody>
            </p:sp>
            <p:sp>
              <p:nvSpPr>
                <p:cNvPr id="420" name="Google Shape;420;p23"/>
                <p:cNvSpPr txBox="1"/>
                <p:nvPr/>
              </p:nvSpPr>
              <p:spPr>
                <a:xfrm>
                  <a:off x="659225" y="2630975"/>
                  <a:ext cx="1246500" cy="3693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800">
                      <a:solidFill>
                        <a:schemeClr val="lt1"/>
                      </a:solidFill>
                      <a:latin typeface="Roboto"/>
                      <a:ea typeface="Roboto"/>
                      <a:cs typeface="Roboto"/>
                      <a:sym typeface="Roboto"/>
                    </a:rPr>
                    <a:t>Execute strategies, </a:t>
                  </a:r>
                  <a:endParaRPr sz="800">
                    <a:solidFill>
                      <a:schemeClr val="lt1"/>
                    </a:solidFill>
                    <a:latin typeface="Roboto"/>
                    <a:ea typeface="Roboto"/>
                    <a:cs typeface="Roboto"/>
                    <a:sym typeface="Roboto"/>
                  </a:endParaRPr>
                </a:p>
                <a:p>
                  <a:pPr indent="0" lvl="0" marL="0" rtl="0" algn="ctr">
                    <a:spcBef>
                      <a:spcPts val="0"/>
                    </a:spcBef>
                    <a:spcAft>
                      <a:spcPts val="0"/>
                    </a:spcAft>
                    <a:buNone/>
                  </a:pPr>
                  <a:r>
                    <a:rPr lang="uk" sz="800">
                      <a:solidFill>
                        <a:schemeClr val="lt1"/>
                      </a:solidFill>
                      <a:latin typeface="Roboto"/>
                      <a:ea typeface="Roboto"/>
                      <a:cs typeface="Roboto"/>
                      <a:sym typeface="Roboto"/>
                    </a:rPr>
                    <a:t>focusing on key </a:t>
                  </a:r>
                  <a:endParaRPr sz="800">
                    <a:solidFill>
                      <a:schemeClr val="lt1"/>
                    </a:solidFill>
                    <a:latin typeface="Roboto"/>
                    <a:ea typeface="Roboto"/>
                    <a:cs typeface="Roboto"/>
                    <a:sym typeface="Roboto"/>
                  </a:endParaRPr>
                </a:p>
                <a:p>
                  <a:pPr indent="0" lvl="0" marL="0" rtl="0" algn="ctr">
                    <a:spcBef>
                      <a:spcPts val="0"/>
                    </a:spcBef>
                    <a:spcAft>
                      <a:spcPts val="0"/>
                    </a:spcAft>
                    <a:buNone/>
                  </a:pPr>
                  <a:r>
                    <a:rPr lang="uk" sz="800">
                      <a:solidFill>
                        <a:schemeClr val="lt1"/>
                      </a:solidFill>
                      <a:latin typeface="Roboto"/>
                      <a:ea typeface="Roboto"/>
                      <a:cs typeface="Roboto"/>
                      <a:sym typeface="Roboto"/>
                    </a:rPr>
                    <a:t>initiatives.</a:t>
                  </a:r>
                  <a:endParaRPr sz="800">
                    <a:solidFill>
                      <a:schemeClr val="lt1"/>
                    </a:solidFill>
                    <a:latin typeface="Roboto"/>
                    <a:ea typeface="Roboto"/>
                    <a:cs typeface="Roboto"/>
                    <a:sym typeface="Roboto"/>
                  </a:endParaRPr>
                </a:p>
              </p:txBody>
            </p:sp>
          </p:grpSp>
          <p:grpSp>
            <p:nvGrpSpPr>
              <p:cNvPr id="421" name="Google Shape;421;p23"/>
              <p:cNvGrpSpPr/>
              <p:nvPr/>
            </p:nvGrpSpPr>
            <p:grpSpPr>
              <a:xfrm>
                <a:off x="2155525" y="1422500"/>
                <a:ext cx="1485000" cy="487200"/>
                <a:chOff x="2155525" y="1422500"/>
                <a:chExt cx="1485000" cy="487200"/>
              </a:xfrm>
            </p:grpSpPr>
            <p:sp>
              <p:nvSpPr>
                <p:cNvPr id="422" name="Google Shape;422;p23"/>
                <p:cNvSpPr/>
                <p:nvPr/>
              </p:nvSpPr>
              <p:spPr>
                <a:xfrm>
                  <a:off x="2155525" y="1422500"/>
                  <a:ext cx="1485000" cy="487200"/>
                </a:xfrm>
                <a:prstGeom prst="roundRect">
                  <a:avLst>
                    <a:gd fmla="val 16584" name="adj"/>
                  </a:avLst>
                </a:prstGeom>
                <a:solidFill>
                  <a:srgbClr val="DA9E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3" name="Google Shape;423;p23"/>
                <p:cNvSpPr txBox="1"/>
                <p:nvPr/>
              </p:nvSpPr>
              <p:spPr>
                <a:xfrm>
                  <a:off x="2409325" y="1589150"/>
                  <a:ext cx="977400" cy="1848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200">
                      <a:solidFill>
                        <a:schemeClr val="lt1"/>
                      </a:solidFill>
                      <a:latin typeface="Roboto"/>
                      <a:ea typeface="Roboto"/>
                      <a:cs typeface="Roboto"/>
                      <a:sym typeface="Roboto"/>
                    </a:rPr>
                    <a:t>STAGE 4</a:t>
                  </a:r>
                  <a:endParaRPr b="1" sz="1200">
                    <a:solidFill>
                      <a:schemeClr val="lt1"/>
                    </a:solidFill>
                    <a:latin typeface="Roboto"/>
                    <a:ea typeface="Roboto"/>
                    <a:cs typeface="Roboto"/>
                    <a:sym typeface="Roboto"/>
                  </a:endParaRPr>
                </a:p>
              </p:txBody>
            </p:sp>
          </p:grpSp>
        </p:grpSp>
        <p:grpSp>
          <p:nvGrpSpPr>
            <p:cNvPr id="424" name="Google Shape;424;p23"/>
            <p:cNvGrpSpPr/>
            <p:nvPr/>
          </p:nvGrpSpPr>
          <p:grpSpPr>
            <a:xfrm>
              <a:off x="5881950" y="4011050"/>
              <a:ext cx="569400" cy="569400"/>
              <a:chOff x="5881950" y="4011050"/>
              <a:chExt cx="569400" cy="569400"/>
            </a:xfrm>
          </p:grpSpPr>
          <p:sp>
            <p:nvSpPr>
              <p:cNvPr id="425" name="Google Shape;425;p23"/>
              <p:cNvSpPr/>
              <p:nvPr/>
            </p:nvSpPr>
            <p:spPr>
              <a:xfrm>
                <a:off x="5881950" y="4011050"/>
                <a:ext cx="569400" cy="569400"/>
              </a:xfrm>
              <a:prstGeom prst="ellipse">
                <a:avLst/>
              </a:prstGeom>
              <a:solidFill>
                <a:srgbClr val="DA9E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26" name="Google Shape;426;p23"/>
              <p:cNvPicPr preferRelativeResize="0"/>
              <p:nvPr/>
            </p:nvPicPr>
            <p:blipFill>
              <a:blip r:embed="rId6">
                <a:alphaModFix/>
              </a:blip>
              <a:stretch>
                <a:fillRect/>
              </a:stretch>
            </p:blipFill>
            <p:spPr>
              <a:xfrm>
                <a:off x="5986050" y="4077450"/>
                <a:ext cx="361175" cy="438600"/>
              </a:xfrm>
              <a:prstGeom prst="rect">
                <a:avLst/>
              </a:prstGeom>
              <a:noFill/>
              <a:ln>
                <a:noFill/>
              </a:ln>
            </p:spPr>
          </p:pic>
        </p:grpSp>
      </p:grpSp>
      <p:grpSp>
        <p:nvGrpSpPr>
          <p:cNvPr id="427" name="Google Shape;427;p23"/>
          <p:cNvGrpSpPr/>
          <p:nvPr/>
        </p:nvGrpSpPr>
        <p:grpSpPr>
          <a:xfrm>
            <a:off x="7121850" y="1422500"/>
            <a:ext cx="1485000" cy="3157950"/>
            <a:chOff x="7002100" y="1422500"/>
            <a:chExt cx="1485000" cy="3157950"/>
          </a:xfrm>
        </p:grpSpPr>
        <p:grpSp>
          <p:nvGrpSpPr>
            <p:cNvPr id="428" name="Google Shape;428;p23"/>
            <p:cNvGrpSpPr/>
            <p:nvPr/>
          </p:nvGrpSpPr>
          <p:grpSpPr>
            <a:xfrm>
              <a:off x="7002100" y="1422500"/>
              <a:ext cx="1485000" cy="2392275"/>
              <a:chOff x="2155525" y="1422500"/>
              <a:chExt cx="1485000" cy="2392275"/>
            </a:xfrm>
          </p:grpSpPr>
          <p:grpSp>
            <p:nvGrpSpPr>
              <p:cNvPr id="429" name="Google Shape;429;p23"/>
              <p:cNvGrpSpPr/>
              <p:nvPr/>
            </p:nvGrpSpPr>
            <p:grpSpPr>
              <a:xfrm>
                <a:off x="2155525" y="2026780"/>
                <a:ext cx="1485000" cy="1787995"/>
                <a:chOff x="540000" y="2026780"/>
                <a:chExt cx="1485000" cy="1787995"/>
              </a:xfrm>
            </p:grpSpPr>
            <p:sp>
              <p:nvSpPr>
                <p:cNvPr id="430" name="Google Shape;430;p23"/>
                <p:cNvSpPr/>
                <p:nvPr/>
              </p:nvSpPr>
              <p:spPr>
                <a:xfrm>
                  <a:off x="540000" y="2026780"/>
                  <a:ext cx="1485000" cy="1662000"/>
                </a:xfrm>
                <a:prstGeom prst="roundRect">
                  <a:avLst>
                    <a:gd fmla="val 8141" name="adj"/>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1" name="Google Shape;431;p23"/>
                <p:cNvSpPr/>
                <p:nvPr/>
              </p:nvSpPr>
              <p:spPr>
                <a:xfrm rot="10800000">
                  <a:off x="1160025" y="3667475"/>
                  <a:ext cx="245100" cy="147300"/>
                </a:xfrm>
                <a:prstGeom prst="triangle">
                  <a:avLst>
                    <a:gd fmla="val 50000" name="adj"/>
                  </a:avLst>
                </a:prstGeom>
                <a:solidFill>
                  <a:srgbClr val="502D8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grpSp>
          <p:grpSp>
            <p:nvGrpSpPr>
              <p:cNvPr id="432" name="Google Shape;432;p23"/>
              <p:cNvGrpSpPr/>
              <p:nvPr/>
            </p:nvGrpSpPr>
            <p:grpSpPr>
              <a:xfrm>
                <a:off x="2274750" y="2299425"/>
                <a:ext cx="1246500" cy="700850"/>
                <a:chOff x="659225" y="2299425"/>
                <a:chExt cx="1246500" cy="700850"/>
              </a:xfrm>
            </p:grpSpPr>
            <p:sp>
              <p:nvSpPr>
                <p:cNvPr id="433" name="Google Shape;433;p23"/>
                <p:cNvSpPr txBox="1"/>
                <p:nvPr/>
              </p:nvSpPr>
              <p:spPr>
                <a:xfrm>
                  <a:off x="724975" y="2299425"/>
                  <a:ext cx="1115100" cy="277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MONITORING &amp;</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OPTIMIZATION</a:t>
                  </a:r>
                  <a:endParaRPr b="1" sz="900">
                    <a:solidFill>
                      <a:schemeClr val="lt1"/>
                    </a:solidFill>
                    <a:latin typeface="Roboto"/>
                    <a:ea typeface="Roboto"/>
                    <a:cs typeface="Roboto"/>
                    <a:sym typeface="Roboto"/>
                  </a:endParaRPr>
                </a:p>
              </p:txBody>
            </p:sp>
            <p:sp>
              <p:nvSpPr>
                <p:cNvPr id="434" name="Google Shape;434;p23"/>
                <p:cNvSpPr txBox="1"/>
                <p:nvPr/>
              </p:nvSpPr>
              <p:spPr>
                <a:xfrm>
                  <a:off x="659225" y="2630975"/>
                  <a:ext cx="1246500" cy="3693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800">
                      <a:solidFill>
                        <a:schemeClr val="lt1"/>
                      </a:solidFill>
                      <a:latin typeface="Roboto"/>
                      <a:ea typeface="Roboto"/>
                      <a:cs typeface="Roboto"/>
                      <a:sym typeface="Roboto"/>
                    </a:rPr>
                    <a:t>Track progress, optimize strategies, and adjust as needed.</a:t>
                  </a:r>
                  <a:endParaRPr sz="800">
                    <a:solidFill>
                      <a:schemeClr val="lt1"/>
                    </a:solidFill>
                    <a:latin typeface="Roboto"/>
                    <a:ea typeface="Roboto"/>
                    <a:cs typeface="Roboto"/>
                    <a:sym typeface="Roboto"/>
                  </a:endParaRPr>
                </a:p>
              </p:txBody>
            </p:sp>
          </p:grpSp>
          <p:grpSp>
            <p:nvGrpSpPr>
              <p:cNvPr id="435" name="Google Shape;435;p23"/>
              <p:cNvGrpSpPr/>
              <p:nvPr/>
            </p:nvGrpSpPr>
            <p:grpSpPr>
              <a:xfrm>
                <a:off x="2155525" y="1422500"/>
                <a:ext cx="1485000" cy="487200"/>
                <a:chOff x="2155525" y="1422500"/>
                <a:chExt cx="1485000" cy="487200"/>
              </a:xfrm>
            </p:grpSpPr>
            <p:sp>
              <p:nvSpPr>
                <p:cNvPr id="436" name="Google Shape;436;p23"/>
                <p:cNvSpPr/>
                <p:nvPr/>
              </p:nvSpPr>
              <p:spPr>
                <a:xfrm>
                  <a:off x="2155525" y="1422500"/>
                  <a:ext cx="1485000" cy="487200"/>
                </a:xfrm>
                <a:prstGeom prst="roundRect">
                  <a:avLst>
                    <a:gd fmla="val 16584" name="adj"/>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7" name="Google Shape;437;p23"/>
                <p:cNvSpPr txBox="1"/>
                <p:nvPr/>
              </p:nvSpPr>
              <p:spPr>
                <a:xfrm>
                  <a:off x="2409325" y="1589150"/>
                  <a:ext cx="977400" cy="1848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1200">
                      <a:solidFill>
                        <a:schemeClr val="lt1"/>
                      </a:solidFill>
                      <a:latin typeface="Roboto"/>
                      <a:ea typeface="Roboto"/>
                      <a:cs typeface="Roboto"/>
                      <a:sym typeface="Roboto"/>
                    </a:rPr>
                    <a:t>STAGE 5</a:t>
                  </a:r>
                  <a:endParaRPr b="1" sz="1200">
                    <a:solidFill>
                      <a:schemeClr val="lt1"/>
                    </a:solidFill>
                    <a:latin typeface="Roboto"/>
                    <a:ea typeface="Roboto"/>
                    <a:cs typeface="Roboto"/>
                    <a:sym typeface="Roboto"/>
                  </a:endParaRPr>
                </a:p>
              </p:txBody>
            </p:sp>
          </p:grpSp>
        </p:grpSp>
        <p:grpSp>
          <p:nvGrpSpPr>
            <p:cNvPr id="438" name="Google Shape;438;p23"/>
            <p:cNvGrpSpPr/>
            <p:nvPr/>
          </p:nvGrpSpPr>
          <p:grpSpPr>
            <a:xfrm>
              <a:off x="7459900" y="4011050"/>
              <a:ext cx="569400" cy="569400"/>
              <a:chOff x="7459900" y="4011050"/>
              <a:chExt cx="569400" cy="569400"/>
            </a:xfrm>
          </p:grpSpPr>
          <p:sp>
            <p:nvSpPr>
              <p:cNvPr id="439" name="Google Shape;439;p23"/>
              <p:cNvSpPr/>
              <p:nvPr/>
            </p:nvSpPr>
            <p:spPr>
              <a:xfrm>
                <a:off x="7459900" y="4011050"/>
                <a:ext cx="569400" cy="569400"/>
              </a:xfrm>
              <a:prstGeom prst="ellipse">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0" name="Google Shape;440;p23"/>
              <p:cNvPicPr preferRelativeResize="0"/>
              <p:nvPr/>
            </p:nvPicPr>
            <p:blipFill>
              <a:blip r:embed="rId7">
                <a:alphaModFix/>
              </a:blip>
              <a:stretch>
                <a:fillRect/>
              </a:stretch>
            </p:blipFill>
            <p:spPr>
              <a:xfrm>
                <a:off x="7557850" y="4161300"/>
                <a:ext cx="373500" cy="271800"/>
              </a:xfrm>
              <a:prstGeom prst="rect">
                <a:avLst/>
              </a:prstGeom>
              <a:noFill/>
              <a:ln>
                <a:noFill/>
              </a:ln>
            </p:spPr>
          </p:pic>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4"/>
          <p:cNvSpPr txBox="1"/>
          <p:nvPr/>
        </p:nvSpPr>
        <p:spPr>
          <a:xfrm>
            <a:off x="645000" y="495148"/>
            <a:ext cx="78540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3500">
                <a:solidFill>
                  <a:srgbClr val="2A2A29"/>
                </a:solidFill>
                <a:latin typeface="Roboto"/>
                <a:ea typeface="Roboto"/>
                <a:cs typeface="Roboto"/>
                <a:sym typeface="Roboto"/>
              </a:rPr>
              <a:t>Product </a:t>
            </a:r>
            <a:r>
              <a:rPr b="1" lang="uk" sz="3500">
                <a:solidFill>
                  <a:srgbClr val="502D88"/>
                </a:solidFill>
                <a:latin typeface="Roboto"/>
                <a:ea typeface="Roboto"/>
                <a:cs typeface="Roboto"/>
                <a:sym typeface="Roboto"/>
              </a:rPr>
              <a:t>Roadmap</a:t>
            </a:r>
            <a:endParaRPr b="1" sz="3500">
              <a:solidFill>
                <a:srgbClr val="502D88"/>
              </a:solidFill>
              <a:latin typeface="Roboto"/>
              <a:ea typeface="Roboto"/>
              <a:cs typeface="Roboto"/>
              <a:sym typeface="Roboto"/>
            </a:endParaRPr>
          </a:p>
        </p:txBody>
      </p:sp>
      <p:sp>
        <p:nvSpPr>
          <p:cNvPr id="446" name="Google Shape;446;p24"/>
          <p:cNvSpPr txBox="1"/>
          <p:nvPr/>
        </p:nvSpPr>
        <p:spPr>
          <a:xfrm>
            <a:off x="743250" y="1425172"/>
            <a:ext cx="740100" cy="1230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b="1" lang="uk" sz="800">
                <a:solidFill>
                  <a:srgbClr val="2A2A29"/>
                </a:solidFill>
                <a:latin typeface="Roboto"/>
                <a:ea typeface="Roboto"/>
                <a:cs typeface="Roboto"/>
                <a:sym typeface="Roboto"/>
              </a:rPr>
              <a:t>MILESTONES</a:t>
            </a:r>
            <a:endParaRPr b="1" sz="800">
              <a:solidFill>
                <a:srgbClr val="2A2A29"/>
              </a:solidFill>
              <a:latin typeface="Roboto"/>
              <a:ea typeface="Roboto"/>
              <a:cs typeface="Roboto"/>
              <a:sym typeface="Roboto"/>
            </a:endParaRPr>
          </a:p>
        </p:txBody>
      </p:sp>
      <p:grpSp>
        <p:nvGrpSpPr>
          <p:cNvPr id="447" name="Google Shape;447;p24"/>
          <p:cNvGrpSpPr/>
          <p:nvPr/>
        </p:nvGrpSpPr>
        <p:grpSpPr>
          <a:xfrm>
            <a:off x="1783875" y="1440475"/>
            <a:ext cx="7001637" cy="3108600"/>
            <a:chOff x="1783875" y="1440475"/>
            <a:chExt cx="7001637" cy="3108600"/>
          </a:xfrm>
        </p:grpSpPr>
        <p:grpSp>
          <p:nvGrpSpPr>
            <p:cNvPr id="448" name="Google Shape;448;p24"/>
            <p:cNvGrpSpPr/>
            <p:nvPr/>
          </p:nvGrpSpPr>
          <p:grpSpPr>
            <a:xfrm>
              <a:off x="1783875" y="1440475"/>
              <a:ext cx="696600" cy="3108600"/>
              <a:chOff x="1825825" y="1452900"/>
              <a:chExt cx="696600" cy="3108600"/>
            </a:xfrm>
          </p:grpSpPr>
          <p:cxnSp>
            <p:nvCxnSpPr>
              <p:cNvPr id="449" name="Google Shape;449;p24"/>
              <p:cNvCxnSpPr/>
              <p:nvPr/>
            </p:nvCxnSpPr>
            <p:spPr>
              <a:xfrm>
                <a:off x="1834000" y="1666200"/>
                <a:ext cx="0" cy="2895300"/>
              </a:xfrm>
              <a:prstGeom prst="straightConnector1">
                <a:avLst/>
              </a:prstGeom>
              <a:noFill/>
              <a:ln cap="flat" cmpd="sng" w="9525">
                <a:solidFill>
                  <a:srgbClr val="ECEBEA"/>
                </a:solidFill>
                <a:prstDash val="solid"/>
                <a:round/>
                <a:headEnd len="med" w="med" type="none"/>
                <a:tailEnd len="med" w="med" type="none"/>
              </a:ln>
            </p:spPr>
          </p:cxnSp>
          <p:sp>
            <p:nvSpPr>
              <p:cNvPr id="450" name="Google Shape;450;p24"/>
              <p:cNvSpPr txBox="1"/>
              <p:nvPr/>
            </p:nvSpPr>
            <p:spPr>
              <a:xfrm>
                <a:off x="1825825" y="1452900"/>
                <a:ext cx="696600" cy="1077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lang="uk" sz="700">
                    <a:solidFill>
                      <a:srgbClr val="2A2A29"/>
                    </a:solidFill>
                    <a:latin typeface="Roboto"/>
                    <a:ea typeface="Roboto"/>
                    <a:cs typeface="Roboto"/>
                    <a:sym typeface="Roboto"/>
                  </a:rPr>
                  <a:t>MONTH 1</a:t>
                </a:r>
                <a:endParaRPr b="1" sz="700">
                  <a:solidFill>
                    <a:srgbClr val="2A2A29"/>
                  </a:solidFill>
                  <a:latin typeface="Roboto"/>
                  <a:ea typeface="Roboto"/>
                  <a:cs typeface="Roboto"/>
                  <a:sym typeface="Roboto"/>
                </a:endParaRPr>
              </a:p>
            </p:txBody>
          </p:sp>
        </p:grpSp>
        <p:grpSp>
          <p:nvGrpSpPr>
            <p:cNvPr id="451" name="Google Shape;451;p24"/>
            <p:cNvGrpSpPr/>
            <p:nvPr/>
          </p:nvGrpSpPr>
          <p:grpSpPr>
            <a:xfrm>
              <a:off x="2834714" y="1440475"/>
              <a:ext cx="696600" cy="3108600"/>
              <a:chOff x="1825825" y="1452900"/>
              <a:chExt cx="696600" cy="3108600"/>
            </a:xfrm>
          </p:grpSpPr>
          <p:cxnSp>
            <p:nvCxnSpPr>
              <p:cNvPr id="452" name="Google Shape;452;p24"/>
              <p:cNvCxnSpPr/>
              <p:nvPr/>
            </p:nvCxnSpPr>
            <p:spPr>
              <a:xfrm>
                <a:off x="1834000" y="1666200"/>
                <a:ext cx="0" cy="2895300"/>
              </a:xfrm>
              <a:prstGeom prst="straightConnector1">
                <a:avLst/>
              </a:prstGeom>
              <a:noFill/>
              <a:ln cap="flat" cmpd="sng" w="9525">
                <a:solidFill>
                  <a:srgbClr val="ECEBEA"/>
                </a:solidFill>
                <a:prstDash val="solid"/>
                <a:round/>
                <a:headEnd len="med" w="med" type="none"/>
                <a:tailEnd len="med" w="med" type="none"/>
              </a:ln>
            </p:spPr>
          </p:cxnSp>
          <p:sp>
            <p:nvSpPr>
              <p:cNvPr id="453" name="Google Shape;453;p24"/>
              <p:cNvSpPr txBox="1"/>
              <p:nvPr/>
            </p:nvSpPr>
            <p:spPr>
              <a:xfrm>
                <a:off x="1825825" y="1452900"/>
                <a:ext cx="696600" cy="1077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lang="uk" sz="700">
                    <a:solidFill>
                      <a:srgbClr val="2A2A29"/>
                    </a:solidFill>
                    <a:latin typeface="Roboto"/>
                    <a:ea typeface="Roboto"/>
                    <a:cs typeface="Roboto"/>
                    <a:sym typeface="Roboto"/>
                  </a:rPr>
                  <a:t>MONTH 3</a:t>
                </a:r>
                <a:endParaRPr b="1" sz="700">
                  <a:solidFill>
                    <a:srgbClr val="2A2A29"/>
                  </a:solidFill>
                  <a:latin typeface="Roboto"/>
                  <a:ea typeface="Roboto"/>
                  <a:cs typeface="Roboto"/>
                  <a:sym typeface="Roboto"/>
                </a:endParaRPr>
              </a:p>
            </p:txBody>
          </p:sp>
        </p:grpSp>
        <p:grpSp>
          <p:nvGrpSpPr>
            <p:cNvPr id="454" name="Google Shape;454;p24"/>
            <p:cNvGrpSpPr/>
            <p:nvPr/>
          </p:nvGrpSpPr>
          <p:grpSpPr>
            <a:xfrm>
              <a:off x="3885554" y="1440475"/>
              <a:ext cx="696600" cy="3108600"/>
              <a:chOff x="1825825" y="1452900"/>
              <a:chExt cx="696600" cy="3108600"/>
            </a:xfrm>
          </p:grpSpPr>
          <p:cxnSp>
            <p:nvCxnSpPr>
              <p:cNvPr id="455" name="Google Shape;455;p24"/>
              <p:cNvCxnSpPr/>
              <p:nvPr/>
            </p:nvCxnSpPr>
            <p:spPr>
              <a:xfrm>
                <a:off x="1834000" y="1666200"/>
                <a:ext cx="0" cy="2895300"/>
              </a:xfrm>
              <a:prstGeom prst="straightConnector1">
                <a:avLst/>
              </a:prstGeom>
              <a:noFill/>
              <a:ln cap="flat" cmpd="sng" w="9525">
                <a:solidFill>
                  <a:srgbClr val="ECEBEA"/>
                </a:solidFill>
                <a:prstDash val="solid"/>
                <a:round/>
                <a:headEnd len="med" w="med" type="none"/>
                <a:tailEnd len="med" w="med" type="none"/>
              </a:ln>
            </p:spPr>
          </p:cxnSp>
          <p:sp>
            <p:nvSpPr>
              <p:cNvPr id="456" name="Google Shape;456;p24"/>
              <p:cNvSpPr txBox="1"/>
              <p:nvPr/>
            </p:nvSpPr>
            <p:spPr>
              <a:xfrm>
                <a:off x="1825825" y="1452900"/>
                <a:ext cx="696600" cy="1077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lang="uk" sz="700">
                    <a:solidFill>
                      <a:srgbClr val="2A2A29"/>
                    </a:solidFill>
                    <a:latin typeface="Roboto"/>
                    <a:ea typeface="Roboto"/>
                    <a:cs typeface="Roboto"/>
                    <a:sym typeface="Roboto"/>
                  </a:rPr>
                  <a:t>MONTH 6</a:t>
                </a:r>
                <a:endParaRPr b="1" sz="700">
                  <a:solidFill>
                    <a:srgbClr val="2A2A29"/>
                  </a:solidFill>
                  <a:latin typeface="Roboto"/>
                  <a:ea typeface="Roboto"/>
                  <a:cs typeface="Roboto"/>
                  <a:sym typeface="Roboto"/>
                </a:endParaRPr>
              </a:p>
            </p:txBody>
          </p:sp>
        </p:grpSp>
        <p:grpSp>
          <p:nvGrpSpPr>
            <p:cNvPr id="457" name="Google Shape;457;p24"/>
            <p:cNvGrpSpPr/>
            <p:nvPr/>
          </p:nvGrpSpPr>
          <p:grpSpPr>
            <a:xfrm>
              <a:off x="4936393" y="1440475"/>
              <a:ext cx="696600" cy="3108600"/>
              <a:chOff x="1825825" y="1452900"/>
              <a:chExt cx="696600" cy="3108600"/>
            </a:xfrm>
          </p:grpSpPr>
          <p:cxnSp>
            <p:nvCxnSpPr>
              <p:cNvPr id="458" name="Google Shape;458;p24"/>
              <p:cNvCxnSpPr/>
              <p:nvPr/>
            </p:nvCxnSpPr>
            <p:spPr>
              <a:xfrm>
                <a:off x="1834000" y="1666200"/>
                <a:ext cx="0" cy="2895300"/>
              </a:xfrm>
              <a:prstGeom prst="straightConnector1">
                <a:avLst/>
              </a:prstGeom>
              <a:noFill/>
              <a:ln cap="flat" cmpd="sng" w="9525">
                <a:solidFill>
                  <a:srgbClr val="ECEBEA"/>
                </a:solidFill>
                <a:prstDash val="solid"/>
                <a:round/>
                <a:headEnd len="med" w="med" type="none"/>
                <a:tailEnd len="med" w="med" type="none"/>
              </a:ln>
            </p:spPr>
          </p:cxnSp>
          <p:sp>
            <p:nvSpPr>
              <p:cNvPr id="459" name="Google Shape;459;p24"/>
              <p:cNvSpPr txBox="1"/>
              <p:nvPr/>
            </p:nvSpPr>
            <p:spPr>
              <a:xfrm>
                <a:off x="1825825" y="1452900"/>
                <a:ext cx="696600" cy="1077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lang="uk" sz="700">
                    <a:solidFill>
                      <a:srgbClr val="2A2A29"/>
                    </a:solidFill>
                    <a:latin typeface="Roboto"/>
                    <a:ea typeface="Roboto"/>
                    <a:cs typeface="Roboto"/>
                    <a:sym typeface="Roboto"/>
                  </a:rPr>
                  <a:t>MONTH 9</a:t>
                </a:r>
                <a:endParaRPr b="1" sz="700">
                  <a:solidFill>
                    <a:srgbClr val="2A2A29"/>
                  </a:solidFill>
                  <a:latin typeface="Roboto"/>
                  <a:ea typeface="Roboto"/>
                  <a:cs typeface="Roboto"/>
                  <a:sym typeface="Roboto"/>
                </a:endParaRPr>
              </a:p>
            </p:txBody>
          </p:sp>
        </p:grpSp>
        <p:grpSp>
          <p:nvGrpSpPr>
            <p:cNvPr id="460" name="Google Shape;460;p24"/>
            <p:cNvGrpSpPr/>
            <p:nvPr/>
          </p:nvGrpSpPr>
          <p:grpSpPr>
            <a:xfrm>
              <a:off x="5987233" y="1440475"/>
              <a:ext cx="696600" cy="3108600"/>
              <a:chOff x="1825825" y="1452900"/>
              <a:chExt cx="696600" cy="3108600"/>
            </a:xfrm>
          </p:grpSpPr>
          <p:cxnSp>
            <p:nvCxnSpPr>
              <p:cNvPr id="461" name="Google Shape;461;p24"/>
              <p:cNvCxnSpPr/>
              <p:nvPr/>
            </p:nvCxnSpPr>
            <p:spPr>
              <a:xfrm>
                <a:off x="1834000" y="1666200"/>
                <a:ext cx="0" cy="2895300"/>
              </a:xfrm>
              <a:prstGeom prst="straightConnector1">
                <a:avLst/>
              </a:prstGeom>
              <a:noFill/>
              <a:ln cap="flat" cmpd="sng" w="9525">
                <a:solidFill>
                  <a:srgbClr val="ECEBEA"/>
                </a:solidFill>
                <a:prstDash val="solid"/>
                <a:round/>
                <a:headEnd len="med" w="med" type="none"/>
                <a:tailEnd len="med" w="med" type="none"/>
              </a:ln>
            </p:spPr>
          </p:cxnSp>
          <p:sp>
            <p:nvSpPr>
              <p:cNvPr id="462" name="Google Shape;462;p24"/>
              <p:cNvSpPr txBox="1"/>
              <p:nvPr/>
            </p:nvSpPr>
            <p:spPr>
              <a:xfrm>
                <a:off x="1825825" y="1452900"/>
                <a:ext cx="696600" cy="1077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lang="uk" sz="700">
                    <a:solidFill>
                      <a:srgbClr val="2A2A29"/>
                    </a:solidFill>
                    <a:latin typeface="Roboto"/>
                    <a:ea typeface="Roboto"/>
                    <a:cs typeface="Roboto"/>
                    <a:sym typeface="Roboto"/>
                  </a:rPr>
                  <a:t>MONTH 12</a:t>
                </a:r>
                <a:endParaRPr b="1" sz="700">
                  <a:solidFill>
                    <a:srgbClr val="2A2A29"/>
                  </a:solidFill>
                  <a:latin typeface="Roboto"/>
                  <a:ea typeface="Roboto"/>
                  <a:cs typeface="Roboto"/>
                  <a:sym typeface="Roboto"/>
                </a:endParaRPr>
              </a:p>
            </p:txBody>
          </p:sp>
        </p:grpSp>
        <p:grpSp>
          <p:nvGrpSpPr>
            <p:cNvPr id="463" name="Google Shape;463;p24"/>
            <p:cNvGrpSpPr/>
            <p:nvPr/>
          </p:nvGrpSpPr>
          <p:grpSpPr>
            <a:xfrm>
              <a:off x="7038072" y="1440475"/>
              <a:ext cx="696600" cy="3108600"/>
              <a:chOff x="1825825" y="1452900"/>
              <a:chExt cx="696600" cy="3108600"/>
            </a:xfrm>
          </p:grpSpPr>
          <p:cxnSp>
            <p:nvCxnSpPr>
              <p:cNvPr id="464" name="Google Shape;464;p24"/>
              <p:cNvCxnSpPr/>
              <p:nvPr/>
            </p:nvCxnSpPr>
            <p:spPr>
              <a:xfrm>
                <a:off x="1834000" y="1666200"/>
                <a:ext cx="0" cy="2895300"/>
              </a:xfrm>
              <a:prstGeom prst="straightConnector1">
                <a:avLst/>
              </a:prstGeom>
              <a:noFill/>
              <a:ln cap="flat" cmpd="sng" w="9525">
                <a:solidFill>
                  <a:srgbClr val="ECEBEA"/>
                </a:solidFill>
                <a:prstDash val="solid"/>
                <a:round/>
                <a:headEnd len="med" w="med" type="none"/>
                <a:tailEnd len="med" w="med" type="none"/>
              </a:ln>
            </p:spPr>
          </p:cxnSp>
          <p:sp>
            <p:nvSpPr>
              <p:cNvPr id="465" name="Google Shape;465;p24"/>
              <p:cNvSpPr txBox="1"/>
              <p:nvPr/>
            </p:nvSpPr>
            <p:spPr>
              <a:xfrm>
                <a:off x="1825825" y="1452900"/>
                <a:ext cx="696600" cy="1077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lang="uk" sz="700">
                    <a:solidFill>
                      <a:srgbClr val="2A2A29"/>
                    </a:solidFill>
                    <a:latin typeface="Roboto"/>
                    <a:ea typeface="Roboto"/>
                    <a:cs typeface="Roboto"/>
                    <a:sym typeface="Roboto"/>
                  </a:rPr>
                  <a:t>MONTH 15</a:t>
                </a:r>
                <a:endParaRPr b="1" sz="700">
                  <a:solidFill>
                    <a:srgbClr val="2A2A29"/>
                  </a:solidFill>
                  <a:latin typeface="Roboto"/>
                  <a:ea typeface="Roboto"/>
                  <a:cs typeface="Roboto"/>
                  <a:sym typeface="Roboto"/>
                </a:endParaRPr>
              </a:p>
            </p:txBody>
          </p:sp>
        </p:grpSp>
        <p:grpSp>
          <p:nvGrpSpPr>
            <p:cNvPr id="466" name="Google Shape;466;p24"/>
            <p:cNvGrpSpPr/>
            <p:nvPr/>
          </p:nvGrpSpPr>
          <p:grpSpPr>
            <a:xfrm>
              <a:off x="8088912" y="1440475"/>
              <a:ext cx="696600" cy="3108600"/>
              <a:chOff x="1825825" y="1452900"/>
              <a:chExt cx="696600" cy="3108600"/>
            </a:xfrm>
          </p:grpSpPr>
          <p:cxnSp>
            <p:nvCxnSpPr>
              <p:cNvPr id="467" name="Google Shape;467;p24"/>
              <p:cNvCxnSpPr/>
              <p:nvPr/>
            </p:nvCxnSpPr>
            <p:spPr>
              <a:xfrm>
                <a:off x="1834000" y="1666200"/>
                <a:ext cx="0" cy="2895300"/>
              </a:xfrm>
              <a:prstGeom prst="straightConnector1">
                <a:avLst/>
              </a:prstGeom>
              <a:noFill/>
              <a:ln cap="flat" cmpd="sng" w="9525">
                <a:solidFill>
                  <a:srgbClr val="ECEBEA"/>
                </a:solidFill>
                <a:prstDash val="solid"/>
                <a:round/>
                <a:headEnd len="med" w="med" type="none"/>
                <a:tailEnd len="med" w="med" type="none"/>
              </a:ln>
            </p:spPr>
          </p:cxnSp>
          <p:sp>
            <p:nvSpPr>
              <p:cNvPr id="468" name="Google Shape;468;p24"/>
              <p:cNvSpPr txBox="1"/>
              <p:nvPr/>
            </p:nvSpPr>
            <p:spPr>
              <a:xfrm>
                <a:off x="1825825" y="1452900"/>
                <a:ext cx="696600" cy="1077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lang="uk" sz="700">
                    <a:solidFill>
                      <a:srgbClr val="2A2A29"/>
                    </a:solidFill>
                    <a:latin typeface="Roboto"/>
                    <a:ea typeface="Roboto"/>
                    <a:cs typeface="Roboto"/>
                    <a:sym typeface="Roboto"/>
                  </a:rPr>
                  <a:t>MONTH 18</a:t>
                </a:r>
                <a:endParaRPr b="1" sz="700">
                  <a:solidFill>
                    <a:srgbClr val="2A2A29"/>
                  </a:solidFill>
                  <a:latin typeface="Roboto"/>
                  <a:ea typeface="Roboto"/>
                  <a:cs typeface="Roboto"/>
                  <a:sym typeface="Roboto"/>
                </a:endParaRPr>
              </a:p>
            </p:txBody>
          </p:sp>
        </p:grpSp>
      </p:grpSp>
      <p:grpSp>
        <p:nvGrpSpPr>
          <p:cNvPr id="469" name="Google Shape;469;p24"/>
          <p:cNvGrpSpPr/>
          <p:nvPr/>
        </p:nvGrpSpPr>
        <p:grpSpPr>
          <a:xfrm>
            <a:off x="540000" y="1810125"/>
            <a:ext cx="3285301" cy="507750"/>
            <a:chOff x="540000" y="1810125"/>
            <a:chExt cx="3285301" cy="507750"/>
          </a:xfrm>
        </p:grpSpPr>
        <p:grpSp>
          <p:nvGrpSpPr>
            <p:cNvPr id="470" name="Google Shape;470;p24"/>
            <p:cNvGrpSpPr/>
            <p:nvPr/>
          </p:nvGrpSpPr>
          <p:grpSpPr>
            <a:xfrm>
              <a:off x="540000" y="1810125"/>
              <a:ext cx="1146600" cy="507750"/>
              <a:chOff x="581950" y="1822550"/>
              <a:chExt cx="1146600" cy="507750"/>
            </a:xfrm>
          </p:grpSpPr>
          <p:sp>
            <p:nvSpPr>
              <p:cNvPr id="471" name="Google Shape;471;p24"/>
              <p:cNvSpPr/>
              <p:nvPr/>
            </p:nvSpPr>
            <p:spPr>
              <a:xfrm>
                <a:off x="581950" y="1822550"/>
                <a:ext cx="1146600" cy="461700"/>
              </a:xfrm>
              <a:prstGeom prst="roundRect">
                <a:avLst>
                  <a:gd fmla="val 16633" name="adj"/>
                </a:avLst>
              </a:prstGeom>
              <a:solidFill>
                <a:srgbClr val="826AA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2" name="Google Shape;472;p24"/>
              <p:cNvSpPr txBox="1"/>
              <p:nvPr/>
            </p:nvSpPr>
            <p:spPr>
              <a:xfrm>
                <a:off x="785200" y="1914800"/>
                <a:ext cx="740100" cy="415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uk" sz="900">
                    <a:solidFill>
                      <a:schemeClr val="lt1"/>
                    </a:solidFill>
                    <a:latin typeface="Roboto"/>
                    <a:ea typeface="Roboto"/>
                    <a:cs typeface="Roboto"/>
                    <a:sym typeface="Roboto"/>
                  </a:rPr>
                  <a:t>IDEATION &amp;</a:t>
                </a:r>
                <a:endParaRPr b="1" sz="900">
                  <a:solidFill>
                    <a:schemeClr val="lt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b="1" lang="uk" sz="900">
                    <a:solidFill>
                      <a:schemeClr val="lt1"/>
                    </a:solidFill>
                    <a:latin typeface="Roboto"/>
                    <a:ea typeface="Roboto"/>
                    <a:cs typeface="Roboto"/>
                    <a:sym typeface="Roboto"/>
                  </a:rPr>
                  <a:t>PLANNING</a:t>
                </a:r>
                <a:endParaRPr b="1" sz="900">
                  <a:solidFill>
                    <a:schemeClr val="lt1"/>
                  </a:solidFill>
                  <a:latin typeface="Roboto"/>
                  <a:ea typeface="Roboto"/>
                  <a:cs typeface="Roboto"/>
                  <a:sym typeface="Roboto"/>
                </a:endParaRPr>
              </a:p>
              <a:p>
                <a:pPr indent="0" lvl="0" marL="0" rtl="0" algn="ctr">
                  <a:lnSpc>
                    <a:spcPct val="100000"/>
                  </a:lnSpc>
                  <a:spcBef>
                    <a:spcPts val="0"/>
                  </a:spcBef>
                  <a:spcAft>
                    <a:spcPts val="0"/>
                  </a:spcAft>
                  <a:buNone/>
                </a:pPr>
                <a:r>
                  <a:t/>
                </a:r>
                <a:endParaRPr b="1" sz="900">
                  <a:solidFill>
                    <a:schemeClr val="lt1"/>
                  </a:solidFill>
                  <a:latin typeface="Roboto"/>
                  <a:ea typeface="Roboto"/>
                  <a:cs typeface="Roboto"/>
                  <a:sym typeface="Roboto"/>
                </a:endParaRPr>
              </a:p>
            </p:txBody>
          </p:sp>
        </p:grpSp>
        <p:grpSp>
          <p:nvGrpSpPr>
            <p:cNvPr id="473" name="Google Shape;473;p24"/>
            <p:cNvGrpSpPr/>
            <p:nvPr/>
          </p:nvGrpSpPr>
          <p:grpSpPr>
            <a:xfrm>
              <a:off x="1787288" y="1830175"/>
              <a:ext cx="2038013" cy="421600"/>
              <a:chOff x="1832213" y="1845175"/>
              <a:chExt cx="2038013" cy="421600"/>
            </a:xfrm>
          </p:grpSpPr>
          <p:grpSp>
            <p:nvGrpSpPr>
              <p:cNvPr id="474" name="Google Shape;474;p24"/>
              <p:cNvGrpSpPr/>
              <p:nvPr/>
            </p:nvGrpSpPr>
            <p:grpSpPr>
              <a:xfrm>
                <a:off x="1832213" y="1845175"/>
                <a:ext cx="1871700" cy="175500"/>
                <a:chOff x="1832213" y="1845175"/>
                <a:chExt cx="1871700" cy="175500"/>
              </a:xfrm>
            </p:grpSpPr>
            <p:sp>
              <p:nvSpPr>
                <p:cNvPr id="475" name="Google Shape;475;p24"/>
                <p:cNvSpPr/>
                <p:nvPr/>
              </p:nvSpPr>
              <p:spPr>
                <a:xfrm rot="5400000">
                  <a:off x="2680313" y="997075"/>
                  <a:ext cx="175500" cy="1871700"/>
                </a:xfrm>
                <a:prstGeom prst="round2SameRect">
                  <a:avLst>
                    <a:gd fmla="val 16667" name="adj1"/>
                    <a:gd fmla="val 0" name="adj2"/>
                  </a:avLst>
                </a:prstGeom>
                <a:solidFill>
                  <a:srgbClr val="D4CAE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6" name="Google Shape;476;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nvGrpSpPr>
              <p:cNvPr id="477" name="Google Shape;477;p24"/>
              <p:cNvGrpSpPr/>
              <p:nvPr/>
            </p:nvGrpSpPr>
            <p:grpSpPr>
              <a:xfrm>
                <a:off x="1832326" y="2091275"/>
                <a:ext cx="2037900" cy="175500"/>
                <a:chOff x="1832326" y="1845175"/>
                <a:chExt cx="2037900" cy="175500"/>
              </a:xfrm>
            </p:grpSpPr>
            <p:sp>
              <p:nvSpPr>
                <p:cNvPr id="478" name="Google Shape;478;p24"/>
                <p:cNvSpPr/>
                <p:nvPr/>
              </p:nvSpPr>
              <p:spPr>
                <a:xfrm rot="5400000">
                  <a:off x="2763526" y="913975"/>
                  <a:ext cx="175500" cy="2037900"/>
                </a:xfrm>
                <a:prstGeom prst="round2SameRect">
                  <a:avLst>
                    <a:gd fmla="val 16667" name="adj1"/>
                    <a:gd fmla="val 0" name="adj2"/>
                  </a:avLst>
                </a:prstGeom>
                <a:solidFill>
                  <a:srgbClr val="D4CAE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9" name="Google Shape;479;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grpSp>
      <p:grpSp>
        <p:nvGrpSpPr>
          <p:cNvPr id="480" name="Google Shape;480;p24"/>
          <p:cNvGrpSpPr/>
          <p:nvPr/>
        </p:nvGrpSpPr>
        <p:grpSpPr>
          <a:xfrm>
            <a:off x="540000" y="2376350"/>
            <a:ext cx="5063063" cy="461700"/>
            <a:chOff x="581950" y="2388775"/>
            <a:chExt cx="5063063" cy="461700"/>
          </a:xfrm>
        </p:grpSpPr>
        <p:grpSp>
          <p:nvGrpSpPr>
            <p:cNvPr id="481" name="Google Shape;481;p24"/>
            <p:cNvGrpSpPr/>
            <p:nvPr/>
          </p:nvGrpSpPr>
          <p:grpSpPr>
            <a:xfrm>
              <a:off x="581950" y="2388775"/>
              <a:ext cx="1146600" cy="461700"/>
              <a:chOff x="581950" y="1822550"/>
              <a:chExt cx="1146600" cy="461700"/>
            </a:xfrm>
          </p:grpSpPr>
          <p:sp>
            <p:nvSpPr>
              <p:cNvPr id="482" name="Google Shape;482;p24"/>
              <p:cNvSpPr/>
              <p:nvPr/>
            </p:nvSpPr>
            <p:spPr>
              <a:xfrm>
                <a:off x="581950" y="1822550"/>
                <a:ext cx="1146600" cy="461700"/>
              </a:xfrm>
              <a:prstGeom prst="roundRect">
                <a:avLst>
                  <a:gd fmla="val 16633" name="adj"/>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3" name="Google Shape;483;p24"/>
              <p:cNvSpPr txBox="1"/>
              <p:nvPr/>
            </p:nvSpPr>
            <p:spPr>
              <a:xfrm>
                <a:off x="670250" y="1914800"/>
                <a:ext cx="9699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DESIGN &amp; </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PROTOTYPING </a:t>
                </a:r>
                <a:endParaRPr b="1" sz="900">
                  <a:solidFill>
                    <a:schemeClr val="lt1"/>
                  </a:solidFill>
                  <a:latin typeface="Roboto"/>
                  <a:ea typeface="Roboto"/>
                  <a:cs typeface="Roboto"/>
                  <a:sym typeface="Roboto"/>
                </a:endParaRPr>
              </a:p>
            </p:txBody>
          </p:sp>
        </p:grpSp>
        <p:grpSp>
          <p:nvGrpSpPr>
            <p:cNvPr id="484" name="Google Shape;484;p24"/>
            <p:cNvGrpSpPr/>
            <p:nvPr/>
          </p:nvGrpSpPr>
          <p:grpSpPr>
            <a:xfrm>
              <a:off x="1829238" y="2408825"/>
              <a:ext cx="1871700" cy="175500"/>
              <a:chOff x="1832213" y="1845175"/>
              <a:chExt cx="1871700" cy="175500"/>
            </a:xfrm>
          </p:grpSpPr>
          <p:sp>
            <p:nvSpPr>
              <p:cNvPr id="485" name="Google Shape;485;p24"/>
              <p:cNvSpPr/>
              <p:nvPr/>
            </p:nvSpPr>
            <p:spPr>
              <a:xfrm rot="5400000">
                <a:off x="2680313" y="997075"/>
                <a:ext cx="175500" cy="1871700"/>
              </a:xfrm>
              <a:prstGeom prst="round2SameRect">
                <a:avLst>
                  <a:gd fmla="val 16667" name="adj1"/>
                  <a:gd fmla="val 0" name="adj2"/>
                </a:avLst>
              </a:prstGeom>
              <a:solidFill>
                <a:srgbClr val="EED2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6" name="Google Shape;486;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nvGrpSpPr>
            <p:cNvPr id="487" name="Google Shape;487;p24"/>
            <p:cNvGrpSpPr/>
            <p:nvPr/>
          </p:nvGrpSpPr>
          <p:grpSpPr>
            <a:xfrm>
              <a:off x="1829325" y="2654925"/>
              <a:ext cx="2856000" cy="175500"/>
              <a:chOff x="1832300" y="1845175"/>
              <a:chExt cx="2856000" cy="175500"/>
            </a:xfrm>
          </p:grpSpPr>
          <p:sp>
            <p:nvSpPr>
              <p:cNvPr id="488" name="Google Shape;488;p24"/>
              <p:cNvSpPr/>
              <p:nvPr/>
            </p:nvSpPr>
            <p:spPr>
              <a:xfrm rot="5400000">
                <a:off x="3172550" y="504925"/>
                <a:ext cx="175500" cy="2856000"/>
              </a:xfrm>
              <a:prstGeom prst="round2SameRect">
                <a:avLst>
                  <a:gd fmla="val 16667" name="adj1"/>
                  <a:gd fmla="val 0" name="adj2"/>
                </a:avLst>
              </a:prstGeom>
              <a:solidFill>
                <a:srgbClr val="EED2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9" name="Google Shape;489;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nvGrpSpPr>
            <p:cNvPr id="490" name="Google Shape;490;p24"/>
            <p:cNvGrpSpPr/>
            <p:nvPr/>
          </p:nvGrpSpPr>
          <p:grpSpPr>
            <a:xfrm>
              <a:off x="3773313" y="2408825"/>
              <a:ext cx="1871700" cy="175500"/>
              <a:chOff x="1832213" y="1845175"/>
              <a:chExt cx="1871700" cy="175500"/>
            </a:xfrm>
          </p:grpSpPr>
          <p:sp>
            <p:nvSpPr>
              <p:cNvPr id="491" name="Google Shape;491;p24"/>
              <p:cNvSpPr/>
              <p:nvPr/>
            </p:nvSpPr>
            <p:spPr>
              <a:xfrm rot="5400000">
                <a:off x="2680313" y="997075"/>
                <a:ext cx="175500" cy="1871700"/>
              </a:xfrm>
              <a:prstGeom prst="round2SameRect">
                <a:avLst>
                  <a:gd fmla="val 16667" name="adj1"/>
                  <a:gd fmla="val 0" name="adj2"/>
                </a:avLst>
              </a:prstGeom>
              <a:solidFill>
                <a:srgbClr val="EED2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2" name="Google Shape;492;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grpSp>
        <p:nvGrpSpPr>
          <p:cNvPr id="493" name="Google Shape;493;p24"/>
          <p:cNvGrpSpPr/>
          <p:nvPr/>
        </p:nvGrpSpPr>
        <p:grpSpPr>
          <a:xfrm>
            <a:off x="540000" y="2942575"/>
            <a:ext cx="7039275" cy="461700"/>
            <a:chOff x="581950" y="2955000"/>
            <a:chExt cx="7039275" cy="461700"/>
          </a:xfrm>
        </p:grpSpPr>
        <p:grpSp>
          <p:nvGrpSpPr>
            <p:cNvPr id="494" name="Google Shape;494;p24"/>
            <p:cNvGrpSpPr/>
            <p:nvPr/>
          </p:nvGrpSpPr>
          <p:grpSpPr>
            <a:xfrm>
              <a:off x="581950" y="2955000"/>
              <a:ext cx="5063063" cy="461700"/>
              <a:chOff x="581950" y="2388775"/>
              <a:chExt cx="5063063" cy="461700"/>
            </a:xfrm>
          </p:grpSpPr>
          <p:grpSp>
            <p:nvGrpSpPr>
              <p:cNvPr id="495" name="Google Shape;495;p24"/>
              <p:cNvGrpSpPr/>
              <p:nvPr/>
            </p:nvGrpSpPr>
            <p:grpSpPr>
              <a:xfrm>
                <a:off x="581950" y="2388775"/>
                <a:ext cx="1146600" cy="461700"/>
                <a:chOff x="581950" y="1822550"/>
                <a:chExt cx="1146600" cy="461700"/>
              </a:xfrm>
            </p:grpSpPr>
            <p:sp>
              <p:nvSpPr>
                <p:cNvPr id="496" name="Google Shape;496;p24"/>
                <p:cNvSpPr/>
                <p:nvPr/>
              </p:nvSpPr>
              <p:spPr>
                <a:xfrm>
                  <a:off x="581950" y="1822550"/>
                  <a:ext cx="1146600" cy="461700"/>
                </a:xfrm>
                <a:prstGeom prst="roundRect">
                  <a:avLst>
                    <a:gd fmla="val 16633" name="adj"/>
                  </a:avLst>
                </a:prstGeom>
                <a:solidFill>
                  <a:srgbClr val="4443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7" name="Google Shape;497;p24"/>
                <p:cNvSpPr txBox="1"/>
                <p:nvPr/>
              </p:nvSpPr>
              <p:spPr>
                <a:xfrm>
                  <a:off x="670300" y="1984100"/>
                  <a:ext cx="9699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DEVELOPMENT</a:t>
                  </a:r>
                  <a:endParaRPr b="1" sz="900">
                    <a:solidFill>
                      <a:schemeClr val="lt1"/>
                    </a:solidFill>
                    <a:latin typeface="Roboto"/>
                    <a:ea typeface="Roboto"/>
                    <a:cs typeface="Roboto"/>
                    <a:sym typeface="Roboto"/>
                  </a:endParaRPr>
                </a:p>
              </p:txBody>
            </p:sp>
          </p:grpSp>
          <p:grpSp>
            <p:nvGrpSpPr>
              <p:cNvPr id="498" name="Google Shape;498;p24"/>
              <p:cNvGrpSpPr/>
              <p:nvPr/>
            </p:nvGrpSpPr>
            <p:grpSpPr>
              <a:xfrm>
                <a:off x="1829238" y="2408825"/>
                <a:ext cx="1871700" cy="175500"/>
                <a:chOff x="1832213" y="1845175"/>
                <a:chExt cx="1871700" cy="175500"/>
              </a:xfrm>
            </p:grpSpPr>
            <p:sp>
              <p:nvSpPr>
                <p:cNvPr id="499" name="Google Shape;499;p24"/>
                <p:cNvSpPr/>
                <p:nvPr/>
              </p:nvSpPr>
              <p:spPr>
                <a:xfrm rot="5400000">
                  <a:off x="2680313" y="997075"/>
                  <a:ext cx="175500" cy="1871700"/>
                </a:xfrm>
                <a:prstGeom prst="round2SameRect">
                  <a:avLst>
                    <a:gd fmla="val 16667" name="adj1"/>
                    <a:gd fmla="val 0" name="adj2"/>
                  </a:avLst>
                </a:prstGeom>
                <a:solidFill>
                  <a:srgbClr val="D7D6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0" name="Google Shape;500;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nvGrpSpPr>
              <p:cNvPr id="501" name="Google Shape;501;p24"/>
              <p:cNvGrpSpPr/>
              <p:nvPr/>
            </p:nvGrpSpPr>
            <p:grpSpPr>
              <a:xfrm>
                <a:off x="1829325" y="2654925"/>
                <a:ext cx="2856000" cy="175500"/>
                <a:chOff x="1832300" y="1845175"/>
                <a:chExt cx="2856000" cy="175500"/>
              </a:xfrm>
            </p:grpSpPr>
            <p:sp>
              <p:nvSpPr>
                <p:cNvPr id="502" name="Google Shape;502;p24"/>
                <p:cNvSpPr/>
                <p:nvPr/>
              </p:nvSpPr>
              <p:spPr>
                <a:xfrm rot="5400000">
                  <a:off x="3172550" y="504925"/>
                  <a:ext cx="175500" cy="2856000"/>
                </a:xfrm>
                <a:prstGeom prst="round2SameRect">
                  <a:avLst>
                    <a:gd fmla="val 16667" name="adj1"/>
                    <a:gd fmla="val 0" name="adj2"/>
                  </a:avLst>
                </a:prstGeom>
                <a:solidFill>
                  <a:srgbClr val="D7D6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3" name="Google Shape;503;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nvGrpSpPr>
              <p:cNvPr id="504" name="Google Shape;504;p24"/>
              <p:cNvGrpSpPr/>
              <p:nvPr/>
            </p:nvGrpSpPr>
            <p:grpSpPr>
              <a:xfrm>
                <a:off x="3773313" y="2408825"/>
                <a:ext cx="1871700" cy="175500"/>
                <a:chOff x="1832213" y="1845175"/>
                <a:chExt cx="1871700" cy="175500"/>
              </a:xfrm>
            </p:grpSpPr>
            <p:sp>
              <p:nvSpPr>
                <p:cNvPr id="505" name="Google Shape;505;p24"/>
                <p:cNvSpPr/>
                <p:nvPr/>
              </p:nvSpPr>
              <p:spPr>
                <a:xfrm rot="5400000">
                  <a:off x="2680313" y="997075"/>
                  <a:ext cx="175500" cy="1871700"/>
                </a:xfrm>
                <a:prstGeom prst="round2SameRect">
                  <a:avLst>
                    <a:gd fmla="val 16667" name="adj1"/>
                    <a:gd fmla="val 0" name="adj2"/>
                  </a:avLst>
                </a:prstGeom>
                <a:solidFill>
                  <a:srgbClr val="D7D6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6" name="Google Shape;506;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grpSp>
          <p:nvGrpSpPr>
            <p:cNvPr id="507" name="Google Shape;507;p24"/>
            <p:cNvGrpSpPr/>
            <p:nvPr/>
          </p:nvGrpSpPr>
          <p:grpSpPr>
            <a:xfrm>
              <a:off x="4765225" y="3221150"/>
              <a:ext cx="2856000" cy="175500"/>
              <a:chOff x="1811425" y="1845175"/>
              <a:chExt cx="2856000" cy="175500"/>
            </a:xfrm>
          </p:grpSpPr>
          <p:sp>
            <p:nvSpPr>
              <p:cNvPr id="508" name="Google Shape;508;p24"/>
              <p:cNvSpPr/>
              <p:nvPr/>
            </p:nvSpPr>
            <p:spPr>
              <a:xfrm rot="5400000">
                <a:off x="3151675" y="504925"/>
                <a:ext cx="175500" cy="2856000"/>
              </a:xfrm>
              <a:prstGeom prst="round2SameRect">
                <a:avLst>
                  <a:gd fmla="val 16667" name="adj1"/>
                  <a:gd fmla="val 0" name="adj2"/>
                </a:avLst>
              </a:prstGeom>
              <a:solidFill>
                <a:srgbClr val="D7D6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9" name="Google Shape;509;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grpSp>
        <p:nvGrpSpPr>
          <p:cNvPr id="510" name="Google Shape;510;p24"/>
          <p:cNvGrpSpPr/>
          <p:nvPr/>
        </p:nvGrpSpPr>
        <p:grpSpPr>
          <a:xfrm>
            <a:off x="540000" y="3508800"/>
            <a:ext cx="7975700" cy="461700"/>
            <a:chOff x="581950" y="3521225"/>
            <a:chExt cx="7975700" cy="461700"/>
          </a:xfrm>
        </p:grpSpPr>
        <p:grpSp>
          <p:nvGrpSpPr>
            <p:cNvPr id="511" name="Google Shape;511;p24"/>
            <p:cNvGrpSpPr/>
            <p:nvPr/>
          </p:nvGrpSpPr>
          <p:grpSpPr>
            <a:xfrm>
              <a:off x="581950" y="3521225"/>
              <a:ext cx="5063063" cy="461700"/>
              <a:chOff x="581950" y="2388775"/>
              <a:chExt cx="5063063" cy="461700"/>
            </a:xfrm>
          </p:grpSpPr>
          <p:grpSp>
            <p:nvGrpSpPr>
              <p:cNvPr id="512" name="Google Shape;512;p24"/>
              <p:cNvGrpSpPr/>
              <p:nvPr/>
            </p:nvGrpSpPr>
            <p:grpSpPr>
              <a:xfrm>
                <a:off x="581950" y="2388775"/>
                <a:ext cx="1146600" cy="461700"/>
                <a:chOff x="581950" y="1822550"/>
                <a:chExt cx="1146600" cy="461700"/>
              </a:xfrm>
            </p:grpSpPr>
            <p:sp>
              <p:nvSpPr>
                <p:cNvPr id="513" name="Google Shape;513;p24"/>
                <p:cNvSpPr/>
                <p:nvPr/>
              </p:nvSpPr>
              <p:spPr>
                <a:xfrm>
                  <a:off x="581950" y="1822550"/>
                  <a:ext cx="1146600" cy="461700"/>
                </a:xfrm>
                <a:prstGeom prst="roundRect">
                  <a:avLst>
                    <a:gd fmla="val 16633" name="adj"/>
                  </a:avLst>
                </a:prstGeom>
                <a:solidFill>
                  <a:srgbClr val="DA9E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4" name="Google Shape;514;p24"/>
                <p:cNvSpPr txBox="1"/>
                <p:nvPr/>
              </p:nvSpPr>
              <p:spPr>
                <a:xfrm>
                  <a:off x="670300" y="1914800"/>
                  <a:ext cx="9699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TESTING &amp;</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REFINEMENT</a:t>
                  </a:r>
                  <a:endParaRPr b="1" sz="900">
                    <a:solidFill>
                      <a:schemeClr val="lt1"/>
                    </a:solidFill>
                    <a:latin typeface="Roboto"/>
                    <a:ea typeface="Roboto"/>
                    <a:cs typeface="Roboto"/>
                    <a:sym typeface="Roboto"/>
                  </a:endParaRPr>
                </a:p>
              </p:txBody>
            </p:sp>
          </p:grpSp>
          <p:grpSp>
            <p:nvGrpSpPr>
              <p:cNvPr id="515" name="Google Shape;515;p24"/>
              <p:cNvGrpSpPr/>
              <p:nvPr/>
            </p:nvGrpSpPr>
            <p:grpSpPr>
              <a:xfrm>
                <a:off x="1829238" y="2408825"/>
                <a:ext cx="1871700" cy="175500"/>
                <a:chOff x="1832213" y="1845175"/>
                <a:chExt cx="1871700" cy="175500"/>
              </a:xfrm>
            </p:grpSpPr>
            <p:sp>
              <p:nvSpPr>
                <p:cNvPr id="516" name="Google Shape;516;p24"/>
                <p:cNvSpPr/>
                <p:nvPr/>
              </p:nvSpPr>
              <p:spPr>
                <a:xfrm rot="5400000">
                  <a:off x="2680313" y="997075"/>
                  <a:ext cx="175500" cy="1871700"/>
                </a:xfrm>
                <a:prstGeom prst="round2SameRect">
                  <a:avLst>
                    <a:gd fmla="val 16667" name="adj1"/>
                    <a:gd fmla="val 0" name="adj2"/>
                  </a:avLst>
                </a:prstGeom>
                <a:solidFill>
                  <a:srgbClr val="E4BCA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7" name="Google Shape;517;p24"/>
                <p:cNvSpPr txBox="1"/>
                <p:nvPr/>
              </p:nvSpPr>
              <p:spPr>
                <a:xfrm>
                  <a:off x="1881575" y="1894375"/>
                  <a:ext cx="1739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nvGrpSpPr>
              <p:cNvPr id="518" name="Google Shape;518;p24"/>
              <p:cNvGrpSpPr/>
              <p:nvPr/>
            </p:nvGrpSpPr>
            <p:grpSpPr>
              <a:xfrm>
                <a:off x="1829325" y="2654925"/>
                <a:ext cx="2856000" cy="175500"/>
                <a:chOff x="1832300" y="1845175"/>
                <a:chExt cx="2856000" cy="175500"/>
              </a:xfrm>
            </p:grpSpPr>
            <p:sp>
              <p:nvSpPr>
                <p:cNvPr id="519" name="Google Shape;519;p24"/>
                <p:cNvSpPr/>
                <p:nvPr/>
              </p:nvSpPr>
              <p:spPr>
                <a:xfrm rot="5400000">
                  <a:off x="3172550" y="504925"/>
                  <a:ext cx="175500" cy="2856000"/>
                </a:xfrm>
                <a:prstGeom prst="round2SameRect">
                  <a:avLst>
                    <a:gd fmla="val 16667" name="adj1"/>
                    <a:gd fmla="val 0" name="adj2"/>
                  </a:avLst>
                </a:prstGeom>
                <a:solidFill>
                  <a:srgbClr val="E4BCA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0" name="Google Shape;520;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nvGrpSpPr>
              <p:cNvPr id="521" name="Google Shape;521;p24"/>
              <p:cNvGrpSpPr/>
              <p:nvPr/>
            </p:nvGrpSpPr>
            <p:grpSpPr>
              <a:xfrm>
                <a:off x="3773313" y="2408825"/>
                <a:ext cx="1871700" cy="175500"/>
                <a:chOff x="1832213" y="1845175"/>
                <a:chExt cx="1871700" cy="175500"/>
              </a:xfrm>
            </p:grpSpPr>
            <p:sp>
              <p:nvSpPr>
                <p:cNvPr id="522" name="Google Shape;522;p24"/>
                <p:cNvSpPr/>
                <p:nvPr/>
              </p:nvSpPr>
              <p:spPr>
                <a:xfrm rot="5400000">
                  <a:off x="2680313" y="997075"/>
                  <a:ext cx="175500" cy="1871700"/>
                </a:xfrm>
                <a:prstGeom prst="round2SameRect">
                  <a:avLst>
                    <a:gd fmla="val 16667" name="adj1"/>
                    <a:gd fmla="val 0" name="adj2"/>
                  </a:avLst>
                </a:prstGeom>
                <a:solidFill>
                  <a:srgbClr val="E4BCA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3" name="Google Shape;523;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grpSp>
          <p:nvGrpSpPr>
            <p:cNvPr id="524" name="Google Shape;524;p24"/>
            <p:cNvGrpSpPr/>
            <p:nvPr/>
          </p:nvGrpSpPr>
          <p:grpSpPr>
            <a:xfrm>
              <a:off x="4765350" y="3787375"/>
              <a:ext cx="1955400" cy="175500"/>
              <a:chOff x="1811550" y="1845175"/>
              <a:chExt cx="1955400" cy="175500"/>
            </a:xfrm>
          </p:grpSpPr>
          <p:sp>
            <p:nvSpPr>
              <p:cNvPr id="525" name="Google Shape;525;p24"/>
              <p:cNvSpPr/>
              <p:nvPr/>
            </p:nvSpPr>
            <p:spPr>
              <a:xfrm rot="5400000">
                <a:off x="2701500" y="955225"/>
                <a:ext cx="175500" cy="1955400"/>
              </a:xfrm>
              <a:prstGeom prst="round2SameRect">
                <a:avLst>
                  <a:gd fmla="val 16667" name="adj1"/>
                  <a:gd fmla="val 0" name="adj2"/>
                </a:avLst>
              </a:prstGeom>
              <a:solidFill>
                <a:srgbClr val="E4BCA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6" name="Google Shape;526;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nvGrpSpPr>
            <p:cNvPr id="527" name="Google Shape;527;p24"/>
            <p:cNvGrpSpPr/>
            <p:nvPr/>
          </p:nvGrpSpPr>
          <p:grpSpPr>
            <a:xfrm>
              <a:off x="6773550" y="3787375"/>
              <a:ext cx="1784100" cy="175500"/>
              <a:chOff x="1811625" y="1845175"/>
              <a:chExt cx="1784100" cy="175500"/>
            </a:xfrm>
          </p:grpSpPr>
          <p:sp>
            <p:nvSpPr>
              <p:cNvPr id="528" name="Google Shape;528;p24"/>
              <p:cNvSpPr/>
              <p:nvPr/>
            </p:nvSpPr>
            <p:spPr>
              <a:xfrm rot="5400000">
                <a:off x="2615925" y="1040875"/>
                <a:ext cx="175500" cy="1784100"/>
              </a:xfrm>
              <a:prstGeom prst="round2SameRect">
                <a:avLst>
                  <a:gd fmla="val 16667" name="adj1"/>
                  <a:gd fmla="val 0" name="adj2"/>
                </a:avLst>
              </a:prstGeom>
              <a:solidFill>
                <a:srgbClr val="E4BCA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9" name="Google Shape;529;p24"/>
              <p:cNvSpPr txBox="1"/>
              <p:nvPr/>
            </p:nvSpPr>
            <p:spPr>
              <a:xfrm>
                <a:off x="1881575" y="1894375"/>
                <a:ext cx="16791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grpSp>
        <p:nvGrpSpPr>
          <p:cNvPr id="530" name="Google Shape;530;p24"/>
          <p:cNvGrpSpPr/>
          <p:nvPr/>
        </p:nvGrpSpPr>
        <p:grpSpPr>
          <a:xfrm>
            <a:off x="540000" y="4087375"/>
            <a:ext cx="7967498" cy="461700"/>
            <a:chOff x="581950" y="1822550"/>
            <a:chExt cx="7967498" cy="461700"/>
          </a:xfrm>
        </p:grpSpPr>
        <p:grpSp>
          <p:nvGrpSpPr>
            <p:cNvPr id="531" name="Google Shape;531;p24"/>
            <p:cNvGrpSpPr/>
            <p:nvPr/>
          </p:nvGrpSpPr>
          <p:grpSpPr>
            <a:xfrm>
              <a:off x="581950" y="1822550"/>
              <a:ext cx="1146600" cy="461700"/>
              <a:chOff x="581950" y="1822550"/>
              <a:chExt cx="1146600" cy="461700"/>
            </a:xfrm>
          </p:grpSpPr>
          <p:sp>
            <p:nvSpPr>
              <p:cNvPr id="532" name="Google Shape;532;p24"/>
              <p:cNvSpPr/>
              <p:nvPr/>
            </p:nvSpPr>
            <p:spPr>
              <a:xfrm>
                <a:off x="581950" y="1822550"/>
                <a:ext cx="1146600" cy="461700"/>
              </a:xfrm>
              <a:prstGeom prst="roundRect">
                <a:avLst>
                  <a:gd fmla="val 16633" name="adj"/>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3" name="Google Shape;533;p24"/>
              <p:cNvSpPr txBox="1"/>
              <p:nvPr/>
            </p:nvSpPr>
            <p:spPr>
              <a:xfrm>
                <a:off x="785200" y="1914800"/>
                <a:ext cx="7401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LAUNCH &amp;</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SUPPORT</a:t>
                </a:r>
                <a:endParaRPr b="1" sz="900">
                  <a:solidFill>
                    <a:schemeClr val="lt1"/>
                  </a:solidFill>
                  <a:latin typeface="Roboto"/>
                  <a:ea typeface="Roboto"/>
                  <a:cs typeface="Roboto"/>
                  <a:sym typeface="Roboto"/>
                </a:endParaRPr>
              </a:p>
            </p:txBody>
          </p:sp>
        </p:grpSp>
        <p:grpSp>
          <p:nvGrpSpPr>
            <p:cNvPr id="534" name="Google Shape;534;p24"/>
            <p:cNvGrpSpPr/>
            <p:nvPr/>
          </p:nvGrpSpPr>
          <p:grpSpPr>
            <a:xfrm>
              <a:off x="1829238" y="1842600"/>
              <a:ext cx="6720210" cy="421600"/>
              <a:chOff x="1832213" y="1845175"/>
              <a:chExt cx="6720210" cy="421600"/>
            </a:xfrm>
          </p:grpSpPr>
          <p:grpSp>
            <p:nvGrpSpPr>
              <p:cNvPr id="535" name="Google Shape;535;p24"/>
              <p:cNvGrpSpPr/>
              <p:nvPr/>
            </p:nvGrpSpPr>
            <p:grpSpPr>
              <a:xfrm>
                <a:off x="1832213" y="1845175"/>
                <a:ext cx="1871700" cy="175500"/>
                <a:chOff x="1832213" y="1845175"/>
                <a:chExt cx="1871700" cy="175500"/>
              </a:xfrm>
            </p:grpSpPr>
            <p:sp>
              <p:nvSpPr>
                <p:cNvPr id="536" name="Google Shape;536;p24"/>
                <p:cNvSpPr/>
                <p:nvPr/>
              </p:nvSpPr>
              <p:spPr>
                <a:xfrm rot="5400000">
                  <a:off x="2680313" y="997075"/>
                  <a:ext cx="175500" cy="1871700"/>
                </a:xfrm>
                <a:prstGeom prst="round2SameRect">
                  <a:avLst>
                    <a:gd fmla="val 16667" name="adj1"/>
                    <a:gd fmla="val 0" name="adj2"/>
                  </a:avLst>
                </a:prstGeom>
                <a:solidFill>
                  <a:srgbClr val="BAAC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7" name="Google Shape;537;p24"/>
                <p:cNvSpPr txBox="1"/>
                <p:nvPr/>
              </p:nvSpPr>
              <p:spPr>
                <a:xfrm>
                  <a:off x="1881575" y="1894375"/>
                  <a:ext cx="17094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nvGrpSpPr>
              <p:cNvPr id="538" name="Google Shape;538;p24"/>
              <p:cNvGrpSpPr/>
              <p:nvPr/>
            </p:nvGrpSpPr>
            <p:grpSpPr>
              <a:xfrm>
                <a:off x="1832423" y="2091275"/>
                <a:ext cx="6720000" cy="175500"/>
                <a:chOff x="1832423" y="1845175"/>
                <a:chExt cx="6720000" cy="175500"/>
              </a:xfrm>
            </p:grpSpPr>
            <p:sp>
              <p:nvSpPr>
                <p:cNvPr id="539" name="Google Shape;539;p24"/>
                <p:cNvSpPr/>
                <p:nvPr/>
              </p:nvSpPr>
              <p:spPr>
                <a:xfrm rot="5400000">
                  <a:off x="5104673" y="-1427075"/>
                  <a:ext cx="175500" cy="6720000"/>
                </a:xfrm>
                <a:prstGeom prst="round2SameRect">
                  <a:avLst>
                    <a:gd fmla="val 16667" name="adj1"/>
                    <a:gd fmla="val 0" name="adj2"/>
                  </a:avLst>
                </a:prstGeom>
                <a:solidFill>
                  <a:srgbClr val="BAAC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0" name="Google Shape;540;p24"/>
                <p:cNvSpPr txBox="1"/>
                <p:nvPr/>
              </p:nvSpPr>
              <p:spPr>
                <a:xfrm>
                  <a:off x="1881575" y="1894375"/>
                  <a:ext cx="17922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500">
                      <a:solidFill>
                        <a:srgbClr val="231F20"/>
                      </a:solidFill>
                      <a:latin typeface="Roboto"/>
                      <a:ea typeface="Roboto"/>
                      <a:cs typeface="Roboto"/>
                      <a:sym typeface="Roboto"/>
                    </a:rPr>
                    <a:t>Add a description of this milestone, for this time period</a:t>
                  </a:r>
                  <a:endParaRPr b="1" sz="500">
                    <a:solidFill>
                      <a:srgbClr val="231F20"/>
                    </a:solidFill>
                    <a:latin typeface="Roboto"/>
                    <a:ea typeface="Roboto"/>
                    <a:cs typeface="Roboto"/>
                    <a:sym typeface="Roboto"/>
                  </a:endParaRPr>
                </a:p>
              </p:txBody>
            </p:sp>
          </p:gr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5"/>
          <p:cNvSpPr txBox="1"/>
          <p:nvPr/>
        </p:nvSpPr>
        <p:spPr>
          <a:xfrm>
            <a:off x="645000" y="495148"/>
            <a:ext cx="78540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3500">
                <a:solidFill>
                  <a:srgbClr val="2A2A29"/>
                </a:solidFill>
                <a:latin typeface="Roboto"/>
                <a:ea typeface="Roboto"/>
                <a:cs typeface="Roboto"/>
                <a:sym typeface="Roboto"/>
              </a:rPr>
              <a:t>Human Resources </a:t>
            </a:r>
            <a:r>
              <a:rPr b="1" lang="uk" sz="3500">
                <a:solidFill>
                  <a:srgbClr val="502D88"/>
                </a:solidFill>
                <a:latin typeface="Roboto"/>
                <a:ea typeface="Roboto"/>
                <a:cs typeface="Roboto"/>
                <a:sym typeface="Roboto"/>
              </a:rPr>
              <a:t>Plan</a:t>
            </a:r>
            <a:endParaRPr b="1" sz="3500">
              <a:solidFill>
                <a:srgbClr val="502D88"/>
              </a:solidFill>
              <a:latin typeface="Roboto"/>
              <a:ea typeface="Roboto"/>
              <a:cs typeface="Roboto"/>
              <a:sym typeface="Roboto"/>
            </a:endParaRPr>
          </a:p>
        </p:txBody>
      </p:sp>
      <p:grpSp>
        <p:nvGrpSpPr>
          <p:cNvPr id="546" name="Google Shape;546;p25"/>
          <p:cNvGrpSpPr/>
          <p:nvPr/>
        </p:nvGrpSpPr>
        <p:grpSpPr>
          <a:xfrm>
            <a:off x="541000" y="1398008"/>
            <a:ext cx="8065850" cy="3228225"/>
            <a:chOff x="541000" y="1398008"/>
            <a:chExt cx="8065850" cy="3228225"/>
          </a:xfrm>
        </p:grpSpPr>
        <p:grpSp>
          <p:nvGrpSpPr>
            <p:cNvPr id="547" name="Google Shape;547;p25"/>
            <p:cNvGrpSpPr/>
            <p:nvPr/>
          </p:nvGrpSpPr>
          <p:grpSpPr>
            <a:xfrm>
              <a:off x="541000" y="2928579"/>
              <a:ext cx="8065850" cy="171454"/>
              <a:chOff x="541000" y="4190025"/>
              <a:chExt cx="8065850" cy="257400"/>
            </a:xfrm>
          </p:grpSpPr>
          <p:sp>
            <p:nvSpPr>
              <p:cNvPr id="548" name="Google Shape;548;p25"/>
              <p:cNvSpPr/>
              <p:nvPr/>
            </p:nvSpPr>
            <p:spPr>
              <a:xfrm>
                <a:off x="541000" y="4190025"/>
                <a:ext cx="8063100" cy="2574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49" name="Google Shape;549;p25"/>
              <p:cNvCxnSpPr/>
              <p:nvPr/>
            </p:nvCxnSpPr>
            <p:spPr>
              <a:xfrm>
                <a:off x="544950" y="4318743"/>
                <a:ext cx="8061900" cy="0"/>
              </a:xfrm>
              <a:prstGeom prst="straightConnector1">
                <a:avLst/>
              </a:prstGeom>
              <a:noFill/>
              <a:ln cap="flat" cmpd="sng" w="9525">
                <a:solidFill>
                  <a:schemeClr val="lt1"/>
                </a:solidFill>
                <a:prstDash val="dash"/>
                <a:round/>
                <a:headEnd len="med" w="med" type="none"/>
                <a:tailEnd len="med" w="med" type="none"/>
              </a:ln>
            </p:spPr>
          </p:cxnSp>
        </p:grpSp>
        <p:grpSp>
          <p:nvGrpSpPr>
            <p:cNvPr id="550" name="Google Shape;550;p25"/>
            <p:cNvGrpSpPr/>
            <p:nvPr/>
          </p:nvGrpSpPr>
          <p:grpSpPr>
            <a:xfrm>
              <a:off x="779000" y="1398008"/>
              <a:ext cx="1080000" cy="1816700"/>
              <a:chOff x="786975" y="1337850"/>
              <a:chExt cx="1080000" cy="1816700"/>
            </a:xfrm>
          </p:grpSpPr>
          <p:cxnSp>
            <p:nvCxnSpPr>
              <p:cNvPr id="551" name="Google Shape;551;p25"/>
              <p:cNvCxnSpPr/>
              <p:nvPr/>
            </p:nvCxnSpPr>
            <p:spPr>
              <a:xfrm>
                <a:off x="1326975" y="2564825"/>
                <a:ext cx="0" cy="234000"/>
              </a:xfrm>
              <a:prstGeom prst="straightConnector1">
                <a:avLst/>
              </a:prstGeom>
              <a:noFill/>
              <a:ln cap="flat" cmpd="sng" w="28575">
                <a:solidFill>
                  <a:srgbClr val="502D88"/>
                </a:solidFill>
                <a:prstDash val="solid"/>
                <a:round/>
                <a:headEnd len="med" w="med" type="none"/>
                <a:tailEnd len="med" w="med" type="none"/>
              </a:ln>
            </p:spPr>
          </p:cxnSp>
          <p:sp>
            <p:nvSpPr>
              <p:cNvPr id="552" name="Google Shape;552;p25"/>
              <p:cNvSpPr/>
              <p:nvPr/>
            </p:nvSpPr>
            <p:spPr>
              <a:xfrm>
                <a:off x="786975" y="1337850"/>
                <a:ext cx="1080000" cy="1274700"/>
              </a:xfrm>
              <a:prstGeom prst="roundRect">
                <a:avLst>
                  <a:gd fmla="val 8680" name="adj"/>
                </a:avLst>
              </a:prstGeom>
              <a:solidFill>
                <a:srgbClr val="7C60A9"/>
              </a:solid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53" name="Google Shape;553;p25"/>
              <p:cNvGrpSpPr/>
              <p:nvPr/>
            </p:nvGrpSpPr>
            <p:grpSpPr>
              <a:xfrm>
                <a:off x="883000" y="1473921"/>
                <a:ext cx="890100" cy="925504"/>
                <a:chOff x="882975" y="1473921"/>
                <a:chExt cx="890100" cy="925504"/>
              </a:xfrm>
            </p:grpSpPr>
            <p:sp>
              <p:nvSpPr>
                <p:cNvPr id="554" name="Google Shape;554;p25"/>
                <p:cNvSpPr txBox="1"/>
                <p:nvPr/>
              </p:nvSpPr>
              <p:spPr>
                <a:xfrm>
                  <a:off x="953500" y="1473921"/>
                  <a:ext cx="7491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uk" sz="900">
                      <a:solidFill>
                        <a:schemeClr val="lt1"/>
                      </a:solidFill>
                      <a:latin typeface="Roboto"/>
                      <a:ea typeface="Roboto"/>
                      <a:cs typeface="Roboto"/>
                      <a:sym typeface="Roboto"/>
                    </a:rPr>
                    <a:t>Recruitment </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Strategy</a:t>
                  </a:r>
                  <a:endParaRPr b="1" sz="900">
                    <a:solidFill>
                      <a:schemeClr val="lt1"/>
                    </a:solidFill>
                    <a:latin typeface="Roboto"/>
                    <a:ea typeface="Roboto"/>
                    <a:cs typeface="Roboto"/>
                    <a:sym typeface="Roboto"/>
                  </a:endParaRPr>
                </a:p>
              </p:txBody>
            </p:sp>
            <p:sp>
              <p:nvSpPr>
                <p:cNvPr id="555" name="Google Shape;555;p25"/>
                <p:cNvSpPr txBox="1"/>
                <p:nvPr/>
              </p:nvSpPr>
              <p:spPr>
                <a:xfrm>
                  <a:off x="882975" y="1860625"/>
                  <a:ext cx="890100" cy="538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700">
                      <a:solidFill>
                        <a:schemeClr val="lt1"/>
                      </a:solidFill>
                      <a:latin typeface="Roboto"/>
                      <a:ea typeface="Roboto"/>
                      <a:cs typeface="Roboto"/>
                      <a:sym typeface="Roboto"/>
                    </a:rPr>
                    <a:t>Approach for </a:t>
                  </a:r>
                  <a:endParaRPr sz="700">
                    <a:solidFill>
                      <a:schemeClr val="lt1"/>
                    </a:solidFill>
                    <a:latin typeface="Roboto"/>
                    <a:ea typeface="Roboto"/>
                    <a:cs typeface="Roboto"/>
                    <a:sym typeface="Roboto"/>
                  </a:endParaRPr>
                </a:p>
                <a:p>
                  <a:pPr indent="0" lvl="0" marL="0" rtl="0" algn="ctr">
                    <a:spcBef>
                      <a:spcPts val="0"/>
                    </a:spcBef>
                    <a:spcAft>
                      <a:spcPts val="0"/>
                    </a:spcAft>
                    <a:buNone/>
                  </a:pPr>
                  <a:r>
                    <a:rPr lang="uk" sz="700">
                      <a:solidFill>
                        <a:schemeClr val="lt1"/>
                      </a:solidFill>
                      <a:latin typeface="Roboto"/>
                      <a:ea typeface="Roboto"/>
                      <a:cs typeface="Roboto"/>
                      <a:sym typeface="Roboto"/>
                    </a:rPr>
                    <a:t>attracting and hiring talent, detailing key positions and </a:t>
                  </a:r>
                  <a:endParaRPr sz="700">
                    <a:solidFill>
                      <a:schemeClr val="lt1"/>
                    </a:solidFill>
                    <a:latin typeface="Roboto"/>
                    <a:ea typeface="Roboto"/>
                    <a:cs typeface="Roboto"/>
                    <a:sym typeface="Roboto"/>
                  </a:endParaRPr>
                </a:p>
                <a:p>
                  <a:pPr indent="0" lvl="0" marL="0" rtl="0" algn="ctr">
                    <a:spcBef>
                      <a:spcPts val="0"/>
                    </a:spcBef>
                    <a:spcAft>
                      <a:spcPts val="0"/>
                    </a:spcAft>
                    <a:buNone/>
                  </a:pPr>
                  <a:r>
                    <a:rPr lang="uk" sz="700">
                      <a:solidFill>
                        <a:schemeClr val="lt1"/>
                      </a:solidFill>
                      <a:latin typeface="Roboto"/>
                      <a:ea typeface="Roboto"/>
                      <a:cs typeface="Roboto"/>
                      <a:sym typeface="Roboto"/>
                    </a:rPr>
                    <a:t>sourcing methods.</a:t>
                  </a:r>
                  <a:endParaRPr sz="700">
                    <a:solidFill>
                      <a:schemeClr val="lt1"/>
                    </a:solidFill>
                    <a:latin typeface="Roboto"/>
                    <a:ea typeface="Roboto"/>
                    <a:cs typeface="Roboto"/>
                    <a:sym typeface="Roboto"/>
                  </a:endParaRPr>
                </a:p>
              </p:txBody>
            </p:sp>
          </p:grpSp>
          <p:grpSp>
            <p:nvGrpSpPr>
              <p:cNvPr id="556" name="Google Shape;556;p25"/>
              <p:cNvGrpSpPr/>
              <p:nvPr/>
            </p:nvGrpSpPr>
            <p:grpSpPr>
              <a:xfrm>
                <a:off x="1122325" y="2753750"/>
                <a:ext cx="411600" cy="400800"/>
                <a:chOff x="1122325" y="2753750"/>
                <a:chExt cx="411600" cy="400800"/>
              </a:xfrm>
            </p:grpSpPr>
            <p:sp>
              <p:nvSpPr>
                <p:cNvPr id="557" name="Google Shape;557;p25"/>
                <p:cNvSpPr/>
                <p:nvPr/>
              </p:nvSpPr>
              <p:spPr>
                <a:xfrm>
                  <a:off x="1127650" y="2753750"/>
                  <a:ext cx="400800" cy="400800"/>
                </a:xfrm>
                <a:prstGeom prst="ellipse">
                  <a:avLst/>
                </a:prstGeom>
                <a:solidFill>
                  <a:srgbClr val="7C60A9"/>
                </a:solid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558" name="Google Shape;558;p25"/>
                <p:cNvSpPr txBox="1"/>
                <p:nvPr/>
              </p:nvSpPr>
              <p:spPr>
                <a:xfrm>
                  <a:off x="1122325" y="2800250"/>
                  <a:ext cx="4116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000">
                      <a:solidFill>
                        <a:schemeClr val="lt1"/>
                      </a:solidFill>
                      <a:latin typeface="Roboto"/>
                      <a:ea typeface="Roboto"/>
                      <a:cs typeface="Roboto"/>
                      <a:sym typeface="Roboto"/>
                    </a:rPr>
                    <a:t>1</a:t>
                  </a:r>
                  <a:endParaRPr b="1" sz="2000">
                    <a:solidFill>
                      <a:schemeClr val="lt1"/>
                    </a:solidFill>
                    <a:latin typeface="Roboto"/>
                    <a:ea typeface="Roboto"/>
                    <a:cs typeface="Roboto"/>
                    <a:sym typeface="Roboto"/>
                  </a:endParaRPr>
                </a:p>
              </p:txBody>
            </p:sp>
          </p:grpSp>
        </p:grpSp>
        <p:grpSp>
          <p:nvGrpSpPr>
            <p:cNvPr id="559" name="Google Shape;559;p25"/>
            <p:cNvGrpSpPr/>
            <p:nvPr/>
          </p:nvGrpSpPr>
          <p:grpSpPr>
            <a:xfrm>
              <a:off x="2948025" y="1398008"/>
              <a:ext cx="1080000" cy="1816700"/>
              <a:chOff x="788050" y="1337850"/>
              <a:chExt cx="1080000" cy="1816700"/>
            </a:xfrm>
          </p:grpSpPr>
          <p:cxnSp>
            <p:nvCxnSpPr>
              <p:cNvPr id="560" name="Google Shape;560;p25"/>
              <p:cNvCxnSpPr/>
              <p:nvPr/>
            </p:nvCxnSpPr>
            <p:spPr>
              <a:xfrm>
                <a:off x="1326975" y="2564825"/>
                <a:ext cx="0" cy="234000"/>
              </a:xfrm>
              <a:prstGeom prst="straightConnector1">
                <a:avLst/>
              </a:prstGeom>
              <a:noFill/>
              <a:ln cap="flat" cmpd="sng" w="28575">
                <a:solidFill>
                  <a:srgbClr val="2A2A29"/>
                </a:solidFill>
                <a:prstDash val="solid"/>
                <a:round/>
                <a:headEnd len="med" w="med" type="none"/>
                <a:tailEnd len="med" w="med" type="none"/>
              </a:ln>
            </p:spPr>
          </p:cxnSp>
          <p:sp>
            <p:nvSpPr>
              <p:cNvPr id="561" name="Google Shape;561;p25"/>
              <p:cNvSpPr/>
              <p:nvPr/>
            </p:nvSpPr>
            <p:spPr>
              <a:xfrm>
                <a:off x="788050" y="1337850"/>
                <a:ext cx="1080000" cy="1274700"/>
              </a:xfrm>
              <a:prstGeom prst="roundRect">
                <a:avLst>
                  <a:gd fmla="val 8680" name="adj"/>
                </a:avLst>
              </a:prstGeom>
              <a:solidFill>
                <a:srgbClr val="444342"/>
              </a:solidFill>
              <a:ln cap="flat" cmpd="sng" w="28575">
                <a:solidFill>
                  <a:srgbClr val="2A2A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62" name="Google Shape;562;p25"/>
              <p:cNvGrpSpPr/>
              <p:nvPr/>
            </p:nvGrpSpPr>
            <p:grpSpPr>
              <a:xfrm>
                <a:off x="857025" y="1473921"/>
                <a:ext cx="942000" cy="1033204"/>
                <a:chOff x="857000" y="1473921"/>
                <a:chExt cx="942000" cy="1033204"/>
              </a:xfrm>
            </p:grpSpPr>
            <p:sp>
              <p:nvSpPr>
                <p:cNvPr id="563" name="Google Shape;563;p25"/>
                <p:cNvSpPr txBox="1"/>
                <p:nvPr/>
              </p:nvSpPr>
              <p:spPr>
                <a:xfrm>
                  <a:off x="953500" y="1473921"/>
                  <a:ext cx="7491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Performance Management</a:t>
                  </a:r>
                  <a:endParaRPr b="1" sz="900">
                    <a:solidFill>
                      <a:schemeClr val="lt1"/>
                    </a:solidFill>
                    <a:latin typeface="Roboto"/>
                    <a:ea typeface="Roboto"/>
                    <a:cs typeface="Roboto"/>
                    <a:sym typeface="Roboto"/>
                  </a:endParaRPr>
                </a:p>
              </p:txBody>
            </p:sp>
            <p:sp>
              <p:nvSpPr>
                <p:cNvPr id="564" name="Google Shape;564;p25"/>
                <p:cNvSpPr txBox="1"/>
                <p:nvPr/>
              </p:nvSpPr>
              <p:spPr>
                <a:xfrm flipH="1">
                  <a:off x="857000" y="1860625"/>
                  <a:ext cx="9420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700">
                      <a:solidFill>
                        <a:schemeClr val="lt1"/>
                      </a:solidFill>
                      <a:latin typeface="Roboto"/>
                      <a:ea typeface="Roboto"/>
                      <a:cs typeface="Roboto"/>
                      <a:sym typeface="Roboto"/>
                    </a:rPr>
                    <a:t>Methods for monitoring and evaluating employee performance, such as goal setting, appraisals, and feedback.</a:t>
                  </a:r>
                  <a:endParaRPr sz="700">
                    <a:solidFill>
                      <a:schemeClr val="lt1"/>
                    </a:solidFill>
                    <a:latin typeface="Roboto"/>
                    <a:ea typeface="Roboto"/>
                    <a:cs typeface="Roboto"/>
                    <a:sym typeface="Roboto"/>
                  </a:endParaRPr>
                </a:p>
              </p:txBody>
            </p:sp>
          </p:grpSp>
          <p:grpSp>
            <p:nvGrpSpPr>
              <p:cNvPr id="565" name="Google Shape;565;p25"/>
              <p:cNvGrpSpPr/>
              <p:nvPr/>
            </p:nvGrpSpPr>
            <p:grpSpPr>
              <a:xfrm>
                <a:off x="1122325" y="2753750"/>
                <a:ext cx="411600" cy="400800"/>
                <a:chOff x="1122325" y="2753750"/>
                <a:chExt cx="411600" cy="400800"/>
              </a:xfrm>
            </p:grpSpPr>
            <p:sp>
              <p:nvSpPr>
                <p:cNvPr id="566" name="Google Shape;566;p25"/>
                <p:cNvSpPr/>
                <p:nvPr/>
              </p:nvSpPr>
              <p:spPr>
                <a:xfrm>
                  <a:off x="1127650" y="2753750"/>
                  <a:ext cx="400800" cy="400800"/>
                </a:xfrm>
                <a:prstGeom prst="ellipse">
                  <a:avLst/>
                </a:prstGeom>
                <a:solidFill>
                  <a:srgbClr val="444342"/>
                </a:solidFill>
                <a:ln cap="flat" cmpd="sng" w="28575">
                  <a:solidFill>
                    <a:srgbClr val="2A2A2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567" name="Google Shape;567;p25"/>
                <p:cNvSpPr txBox="1"/>
                <p:nvPr/>
              </p:nvSpPr>
              <p:spPr>
                <a:xfrm>
                  <a:off x="1122325" y="2800250"/>
                  <a:ext cx="4116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000">
                      <a:solidFill>
                        <a:schemeClr val="lt1"/>
                      </a:solidFill>
                      <a:latin typeface="Roboto"/>
                      <a:ea typeface="Roboto"/>
                      <a:cs typeface="Roboto"/>
                      <a:sym typeface="Roboto"/>
                    </a:rPr>
                    <a:t>3</a:t>
                  </a:r>
                  <a:endParaRPr b="1" sz="2000">
                    <a:solidFill>
                      <a:schemeClr val="lt1"/>
                    </a:solidFill>
                    <a:latin typeface="Roboto"/>
                    <a:ea typeface="Roboto"/>
                    <a:cs typeface="Roboto"/>
                    <a:sym typeface="Roboto"/>
                  </a:endParaRPr>
                </a:p>
              </p:txBody>
            </p:sp>
          </p:grpSp>
        </p:grpSp>
        <p:grpSp>
          <p:nvGrpSpPr>
            <p:cNvPr id="568" name="Google Shape;568;p25"/>
            <p:cNvGrpSpPr/>
            <p:nvPr/>
          </p:nvGrpSpPr>
          <p:grpSpPr>
            <a:xfrm>
              <a:off x="5117050" y="1398008"/>
              <a:ext cx="1080000" cy="1816700"/>
              <a:chOff x="789125" y="1337850"/>
              <a:chExt cx="1080000" cy="1816700"/>
            </a:xfrm>
          </p:grpSpPr>
          <p:cxnSp>
            <p:nvCxnSpPr>
              <p:cNvPr id="569" name="Google Shape;569;p25"/>
              <p:cNvCxnSpPr/>
              <p:nvPr/>
            </p:nvCxnSpPr>
            <p:spPr>
              <a:xfrm>
                <a:off x="1326975" y="2564825"/>
                <a:ext cx="0" cy="234000"/>
              </a:xfrm>
              <a:prstGeom prst="straightConnector1">
                <a:avLst/>
              </a:prstGeom>
              <a:noFill/>
              <a:ln cap="flat" cmpd="sng" w="28575">
                <a:solidFill>
                  <a:srgbClr val="DA9E86"/>
                </a:solidFill>
                <a:prstDash val="solid"/>
                <a:round/>
                <a:headEnd len="sm" w="sm" type="none"/>
                <a:tailEnd len="sm" w="sm" type="none"/>
              </a:ln>
            </p:spPr>
          </p:cxnSp>
          <p:sp>
            <p:nvSpPr>
              <p:cNvPr id="570" name="Google Shape;570;p25"/>
              <p:cNvSpPr/>
              <p:nvPr/>
            </p:nvSpPr>
            <p:spPr>
              <a:xfrm>
                <a:off x="789125" y="1337850"/>
                <a:ext cx="1080000" cy="1274700"/>
              </a:xfrm>
              <a:prstGeom prst="roundRect">
                <a:avLst>
                  <a:gd fmla="val 8680" name="adj"/>
                </a:avLst>
              </a:prstGeom>
              <a:solidFill>
                <a:srgbClr val="E3B6A2"/>
              </a:solidFill>
              <a:ln cap="flat" cmpd="sng" w="28575">
                <a:solidFill>
                  <a:srgbClr val="DA9E8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71" name="Google Shape;571;p25"/>
              <p:cNvGrpSpPr/>
              <p:nvPr/>
            </p:nvGrpSpPr>
            <p:grpSpPr>
              <a:xfrm>
                <a:off x="883000" y="1473921"/>
                <a:ext cx="890100" cy="925504"/>
                <a:chOff x="882975" y="1473921"/>
                <a:chExt cx="890100" cy="925504"/>
              </a:xfrm>
            </p:grpSpPr>
            <p:sp>
              <p:nvSpPr>
                <p:cNvPr id="572" name="Google Shape;572;p25"/>
                <p:cNvSpPr txBox="1"/>
                <p:nvPr/>
              </p:nvSpPr>
              <p:spPr>
                <a:xfrm>
                  <a:off x="953500" y="1473921"/>
                  <a:ext cx="749100" cy="277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Succession </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Planning</a:t>
                  </a:r>
                  <a:endParaRPr b="1" sz="900">
                    <a:solidFill>
                      <a:schemeClr val="lt1"/>
                    </a:solidFill>
                    <a:latin typeface="Roboto"/>
                    <a:ea typeface="Roboto"/>
                    <a:cs typeface="Roboto"/>
                    <a:sym typeface="Roboto"/>
                  </a:endParaRPr>
                </a:p>
              </p:txBody>
            </p:sp>
            <p:sp>
              <p:nvSpPr>
                <p:cNvPr id="573" name="Google Shape;573;p25"/>
                <p:cNvSpPr txBox="1"/>
                <p:nvPr/>
              </p:nvSpPr>
              <p:spPr>
                <a:xfrm>
                  <a:off x="882975" y="1860625"/>
                  <a:ext cx="890100" cy="5388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700">
                      <a:solidFill>
                        <a:schemeClr val="lt1"/>
                      </a:solidFill>
                      <a:latin typeface="Roboto"/>
                      <a:ea typeface="Roboto"/>
                      <a:cs typeface="Roboto"/>
                      <a:sym typeface="Roboto"/>
                    </a:rPr>
                    <a:t>Identifying key roles and preparing for seamless transitions through a qualified talent pipeline.</a:t>
                  </a:r>
                  <a:endParaRPr sz="700">
                    <a:solidFill>
                      <a:schemeClr val="lt1"/>
                    </a:solidFill>
                    <a:latin typeface="Roboto"/>
                    <a:ea typeface="Roboto"/>
                    <a:cs typeface="Roboto"/>
                    <a:sym typeface="Roboto"/>
                  </a:endParaRPr>
                </a:p>
              </p:txBody>
            </p:sp>
          </p:grpSp>
          <p:grpSp>
            <p:nvGrpSpPr>
              <p:cNvPr id="574" name="Google Shape;574;p25"/>
              <p:cNvGrpSpPr/>
              <p:nvPr/>
            </p:nvGrpSpPr>
            <p:grpSpPr>
              <a:xfrm>
                <a:off x="1122325" y="2753750"/>
                <a:ext cx="411600" cy="400800"/>
                <a:chOff x="1122325" y="2753750"/>
                <a:chExt cx="411600" cy="400800"/>
              </a:xfrm>
            </p:grpSpPr>
            <p:sp>
              <p:nvSpPr>
                <p:cNvPr id="575" name="Google Shape;575;p25"/>
                <p:cNvSpPr/>
                <p:nvPr/>
              </p:nvSpPr>
              <p:spPr>
                <a:xfrm>
                  <a:off x="1127650" y="2753750"/>
                  <a:ext cx="400800" cy="400800"/>
                </a:xfrm>
                <a:prstGeom prst="ellipse">
                  <a:avLst/>
                </a:prstGeom>
                <a:solidFill>
                  <a:srgbClr val="E3B6A2"/>
                </a:solidFill>
                <a:ln cap="flat" cmpd="sng" w="28575">
                  <a:solidFill>
                    <a:srgbClr val="DA9E8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576" name="Google Shape;576;p25"/>
                <p:cNvSpPr txBox="1"/>
                <p:nvPr/>
              </p:nvSpPr>
              <p:spPr>
                <a:xfrm>
                  <a:off x="1122325" y="2800250"/>
                  <a:ext cx="411600" cy="3078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2000">
                      <a:solidFill>
                        <a:schemeClr val="lt1"/>
                      </a:solidFill>
                      <a:latin typeface="Roboto"/>
                      <a:ea typeface="Roboto"/>
                      <a:cs typeface="Roboto"/>
                      <a:sym typeface="Roboto"/>
                    </a:rPr>
                    <a:t>5</a:t>
                  </a:r>
                  <a:endParaRPr b="1" sz="2000">
                    <a:solidFill>
                      <a:schemeClr val="lt1"/>
                    </a:solidFill>
                    <a:latin typeface="Roboto"/>
                    <a:ea typeface="Roboto"/>
                    <a:cs typeface="Roboto"/>
                    <a:sym typeface="Roboto"/>
                  </a:endParaRPr>
                </a:p>
              </p:txBody>
            </p:sp>
          </p:grpSp>
        </p:grpSp>
        <p:grpSp>
          <p:nvGrpSpPr>
            <p:cNvPr id="577" name="Google Shape;577;p25"/>
            <p:cNvGrpSpPr/>
            <p:nvPr/>
          </p:nvGrpSpPr>
          <p:grpSpPr>
            <a:xfrm>
              <a:off x="7282850" y="1398008"/>
              <a:ext cx="1080000" cy="1816700"/>
              <a:chOff x="786975" y="1337850"/>
              <a:chExt cx="1080000" cy="1816700"/>
            </a:xfrm>
          </p:grpSpPr>
          <p:cxnSp>
            <p:nvCxnSpPr>
              <p:cNvPr id="578" name="Google Shape;578;p25"/>
              <p:cNvCxnSpPr/>
              <p:nvPr/>
            </p:nvCxnSpPr>
            <p:spPr>
              <a:xfrm>
                <a:off x="1326975" y="2564825"/>
                <a:ext cx="0" cy="234000"/>
              </a:xfrm>
              <a:prstGeom prst="straightConnector1">
                <a:avLst/>
              </a:prstGeom>
              <a:noFill/>
              <a:ln cap="flat" cmpd="sng" w="28575">
                <a:solidFill>
                  <a:srgbClr val="502D88"/>
                </a:solidFill>
                <a:prstDash val="solid"/>
                <a:round/>
                <a:headEnd len="med" w="med" type="none"/>
                <a:tailEnd len="med" w="med" type="none"/>
              </a:ln>
            </p:spPr>
          </p:cxnSp>
          <p:sp>
            <p:nvSpPr>
              <p:cNvPr id="579" name="Google Shape;579;p25"/>
              <p:cNvSpPr/>
              <p:nvPr/>
            </p:nvSpPr>
            <p:spPr>
              <a:xfrm>
                <a:off x="786975" y="1337850"/>
                <a:ext cx="1080000" cy="1274700"/>
              </a:xfrm>
              <a:prstGeom prst="roundRect">
                <a:avLst>
                  <a:gd fmla="val 8680" name="adj"/>
                </a:avLst>
              </a:prstGeom>
              <a:solidFill>
                <a:srgbClr val="7C60A9"/>
              </a:solid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80" name="Google Shape;580;p25"/>
              <p:cNvGrpSpPr/>
              <p:nvPr/>
            </p:nvGrpSpPr>
            <p:grpSpPr>
              <a:xfrm>
                <a:off x="883000" y="1473921"/>
                <a:ext cx="890100" cy="925504"/>
                <a:chOff x="882975" y="1473921"/>
                <a:chExt cx="890100" cy="925504"/>
              </a:xfrm>
            </p:grpSpPr>
            <p:sp>
              <p:nvSpPr>
                <p:cNvPr id="581" name="Google Shape;581;p25"/>
                <p:cNvSpPr txBox="1"/>
                <p:nvPr/>
              </p:nvSpPr>
              <p:spPr>
                <a:xfrm>
                  <a:off x="953500" y="1473921"/>
                  <a:ext cx="7491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Diversity and </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Inclusion</a:t>
                  </a:r>
                  <a:endParaRPr b="1" sz="900">
                    <a:solidFill>
                      <a:schemeClr val="lt1"/>
                    </a:solidFill>
                    <a:latin typeface="Roboto"/>
                    <a:ea typeface="Roboto"/>
                    <a:cs typeface="Roboto"/>
                    <a:sym typeface="Roboto"/>
                  </a:endParaRPr>
                </a:p>
              </p:txBody>
            </p:sp>
            <p:sp>
              <p:nvSpPr>
                <p:cNvPr id="582" name="Google Shape;582;p25"/>
                <p:cNvSpPr txBox="1"/>
                <p:nvPr/>
              </p:nvSpPr>
              <p:spPr>
                <a:xfrm>
                  <a:off x="882975" y="1860625"/>
                  <a:ext cx="890100" cy="538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700">
                      <a:solidFill>
                        <a:schemeClr val="lt1"/>
                      </a:solidFill>
                      <a:latin typeface="Roboto"/>
                      <a:ea typeface="Roboto"/>
                      <a:cs typeface="Roboto"/>
                      <a:sym typeface="Roboto"/>
                    </a:rPr>
                    <a:t>Commit to building </a:t>
                  </a:r>
                  <a:endParaRPr sz="700">
                    <a:solidFill>
                      <a:schemeClr val="lt1"/>
                    </a:solidFill>
                    <a:latin typeface="Roboto"/>
                    <a:ea typeface="Roboto"/>
                    <a:cs typeface="Roboto"/>
                    <a:sym typeface="Roboto"/>
                  </a:endParaRPr>
                </a:p>
                <a:p>
                  <a:pPr indent="0" lvl="0" marL="0" rtl="0" algn="ctr">
                    <a:spcBef>
                      <a:spcPts val="0"/>
                    </a:spcBef>
                    <a:spcAft>
                      <a:spcPts val="0"/>
                    </a:spcAft>
                    <a:buNone/>
                  </a:pPr>
                  <a:r>
                    <a:rPr lang="uk" sz="700">
                      <a:solidFill>
                        <a:schemeClr val="lt1"/>
                      </a:solidFill>
                      <a:latin typeface="Roboto"/>
                      <a:ea typeface="Roboto"/>
                      <a:cs typeface="Roboto"/>
                      <a:sym typeface="Roboto"/>
                    </a:rPr>
                    <a:t>a diverse workforce and fostering an </a:t>
                  </a:r>
                  <a:endParaRPr sz="700">
                    <a:solidFill>
                      <a:schemeClr val="lt1"/>
                    </a:solidFill>
                    <a:latin typeface="Roboto"/>
                    <a:ea typeface="Roboto"/>
                    <a:cs typeface="Roboto"/>
                    <a:sym typeface="Roboto"/>
                  </a:endParaRPr>
                </a:p>
                <a:p>
                  <a:pPr indent="0" lvl="0" marL="0" rtl="0" algn="ctr">
                    <a:spcBef>
                      <a:spcPts val="0"/>
                    </a:spcBef>
                    <a:spcAft>
                      <a:spcPts val="0"/>
                    </a:spcAft>
                    <a:buNone/>
                  </a:pPr>
                  <a:r>
                    <a:rPr lang="uk" sz="700">
                      <a:solidFill>
                        <a:schemeClr val="lt1"/>
                      </a:solidFill>
                      <a:latin typeface="Roboto"/>
                      <a:ea typeface="Roboto"/>
                      <a:cs typeface="Roboto"/>
                      <a:sym typeface="Roboto"/>
                    </a:rPr>
                    <a:t>inclusive </a:t>
                  </a:r>
                  <a:endParaRPr sz="700">
                    <a:solidFill>
                      <a:schemeClr val="lt1"/>
                    </a:solidFill>
                    <a:latin typeface="Roboto"/>
                    <a:ea typeface="Roboto"/>
                    <a:cs typeface="Roboto"/>
                    <a:sym typeface="Roboto"/>
                  </a:endParaRPr>
                </a:p>
                <a:p>
                  <a:pPr indent="0" lvl="0" marL="0" rtl="0" algn="ctr">
                    <a:spcBef>
                      <a:spcPts val="0"/>
                    </a:spcBef>
                    <a:spcAft>
                      <a:spcPts val="0"/>
                    </a:spcAft>
                    <a:buNone/>
                  </a:pPr>
                  <a:r>
                    <a:rPr lang="uk" sz="700">
                      <a:solidFill>
                        <a:schemeClr val="lt1"/>
                      </a:solidFill>
                      <a:latin typeface="Roboto"/>
                      <a:ea typeface="Roboto"/>
                      <a:cs typeface="Roboto"/>
                      <a:sym typeface="Roboto"/>
                    </a:rPr>
                    <a:t>environment.</a:t>
                  </a:r>
                  <a:endParaRPr sz="700">
                    <a:solidFill>
                      <a:schemeClr val="lt1"/>
                    </a:solidFill>
                    <a:latin typeface="Roboto"/>
                    <a:ea typeface="Roboto"/>
                    <a:cs typeface="Roboto"/>
                    <a:sym typeface="Roboto"/>
                  </a:endParaRPr>
                </a:p>
              </p:txBody>
            </p:sp>
          </p:grpSp>
          <p:grpSp>
            <p:nvGrpSpPr>
              <p:cNvPr id="583" name="Google Shape;583;p25"/>
              <p:cNvGrpSpPr/>
              <p:nvPr/>
            </p:nvGrpSpPr>
            <p:grpSpPr>
              <a:xfrm>
                <a:off x="1122325" y="2753750"/>
                <a:ext cx="411600" cy="400800"/>
                <a:chOff x="1122325" y="2753750"/>
                <a:chExt cx="411600" cy="400800"/>
              </a:xfrm>
            </p:grpSpPr>
            <p:sp>
              <p:nvSpPr>
                <p:cNvPr id="584" name="Google Shape;584;p25"/>
                <p:cNvSpPr/>
                <p:nvPr/>
              </p:nvSpPr>
              <p:spPr>
                <a:xfrm>
                  <a:off x="1127650" y="2753750"/>
                  <a:ext cx="400800" cy="400800"/>
                </a:xfrm>
                <a:prstGeom prst="ellipse">
                  <a:avLst/>
                </a:prstGeom>
                <a:solidFill>
                  <a:srgbClr val="7C60A9"/>
                </a:solid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585" name="Google Shape;585;p25"/>
                <p:cNvSpPr txBox="1"/>
                <p:nvPr/>
              </p:nvSpPr>
              <p:spPr>
                <a:xfrm>
                  <a:off x="1122325" y="2800250"/>
                  <a:ext cx="4116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000">
                      <a:solidFill>
                        <a:schemeClr val="lt1"/>
                      </a:solidFill>
                      <a:latin typeface="Roboto"/>
                      <a:ea typeface="Roboto"/>
                      <a:cs typeface="Roboto"/>
                      <a:sym typeface="Roboto"/>
                    </a:rPr>
                    <a:t>7</a:t>
                  </a:r>
                  <a:endParaRPr b="1" sz="2000">
                    <a:solidFill>
                      <a:schemeClr val="lt1"/>
                    </a:solidFill>
                    <a:latin typeface="Roboto"/>
                    <a:ea typeface="Roboto"/>
                    <a:cs typeface="Roboto"/>
                    <a:sym typeface="Roboto"/>
                  </a:endParaRPr>
                </a:p>
              </p:txBody>
            </p:sp>
          </p:grpSp>
        </p:grpSp>
        <p:grpSp>
          <p:nvGrpSpPr>
            <p:cNvPr id="586" name="Google Shape;586;p25"/>
            <p:cNvGrpSpPr/>
            <p:nvPr/>
          </p:nvGrpSpPr>
          <p:grpSpPr>
            <a:xfrm>
              <a:off x="1864125" y="2813908"/>
              <a:ext cx="1080000" cy="1812325"/>
              <a:chOff x="1871175" y="2753750"/>
              <a:chExt cx="1080000" cy="1812325"/>
            </a:xfrm>
          </p:grpSpPr>
          <p:sp>
            <p:nvSpPr>
              <p:cNvPr id="587" name="Google Shape;587;p25"/>
              <p:cNvSpPr/>
              <p:nvPr/>
            </p:nvSpPr>
            <p:spPr>
              <a:xfrm>
                <a:off x="1871175" y="3291375"/>
                <a:ext cx="1080000" cy="1274700"/>
              </a:xfrm>
              <a:prstGeom prst="roundRect">
                <a:avLst>
                  <a:gd fmla="val 8680" name="adj"/>
                </a:avLst>
              </a:prstGeom>
              <a:solidFill>
                <a:srgbClr val="E3B6A2"/>
              </a:solidFill>
              <a:ln cap="flat" cmpd="sng" w="28575">
                <a:solidFill>
                  <a:srgbClr val="DA9E8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88" name="Google Shape;588;p25"/>
              <p:cNvCxnSpPr/>
              <p:nvPr/>
            </p:nvCxnSpPr>
            <p:spPr>
              <a:xfrm>
                <a:off x="2410025" y="3057375"/>
                <a:ext cx="0" cy="234000"/>
              </a:xfrm>
              <a:prstGeom prst="straightConnector1">
                <a:avLst/>
              </a:prstGeom>
              <a:noFill/>
              <a:ln cap="flat" cmpd="sng" w="28575">
                <a:solidFill>
                  <a:srgbClr val="DA9E86"/>
                </a:solidFill>
                <a:prstDash val="solid"/>
                <a:round/>
                <a:headEnd len="med" w="med" type="none"/>
                <a:tailEnd len="med" w="med" type="none"/>
              </a:ln>
            </p:spPr>
          </p:cxnSp>
          <p:grpSp>
            <p:nvGrpSpPr>
              <p:cNvPr id="589" name="Google Shape;589;p25"/>
              <p:cNvGrpSpPr/>
              <p:nvPr/>
            </p:nvGrpSpPr>
            <p:grpSpPr>
              <a:xfrm>
                <a:off x="2205375" y="2753750"/>
                <a:ext cx="411600" cy="400800"/>
                <a:chOff x="1122325" y="2753750"/>
                <a:chExt cx="411600" cy="400800"/>
              </a:xfrm>
            </p:grpSpPr>
            <p:sp>
              <p:nvSpPr>
                <p:cNvPr id="590" name="Google Shape;590;p25"/>
                <p:cNvSpPr/>
                <p:nvPr/>
              </p:nvSpPr>
              <p:spPr>
                <a:xfrm>
                  <a:off x="1127650" y="2753750"/>
                  <a:ext cx="400800" cy="400800"/>
                </a:xfrm>
                <a:prstGeom prst="ellipse">
                  <a:avLst/>
                </a:prstGeom>
                <a:solidFill>
                  <a:srgbClr val="E3B6A2"/>
                </a:solidFill>
                <a:ln cap="flat" cmpd="sng" w="28575">
                  <a:solidFill>
                    <a:srgbClr val="DA9E8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591" name="Google Shape;591;p25"/>
                <p:cNvSpPr txBox="1"/>
                <p:nvPr/>
              </p:nvSpPr>
              <p:spPr>
                <a:xfrm>
                  <a:off x="1122325" y="2800250"/>
                  <a:ext cx="4116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000">
                      <a:solidFill>
                        <a:schemeClr val="lt1"/>
                      </a:solidFill>
                      <a:latin typeface="Roboto"/>
                      <a:ea typeface="Roboto"/>
                      <a:cs typeface="Roboto"/>
                      <a:sym typeface="Roboto"/>
                    </a:rPr>
                    <a:t>2</a:t>
                  </a:r>
                  <a:endParaRPr b="1" sz="2000">
                    <a:solidFill>
                      <a:schemeClr val="lt1"/>
                    </a:solidFill>
                    <a:latin typeface="Roboto"/>
                    <a:ea typeface="Roboto"/>
                    <a:cs typeface="Roboto"/>
                    <a:sym typeface="Roboto"/>
                  </a:endParaRPr>
                </a:p>
              </p:txBody>
            </p:sp>
          </p:grpSp>
          <p:grpSp>
            <p:nvGrpSpPr>
              <p:cNvPr id="592" name="Google Shape;592;p25"/>
              <p:cNvGrpSpPr/>
              <p:nvPr/>
            </p:nvGrpSpPr>
            <p:grpSpPr>
              <a:xfrm>
                <a:off x="1966050" y="3422335"/>
                <a:ext cx="890100" cy="1033204"/>
                <a:chOff x="882975" y="1473921"/>
                <a:chExt cx="890100" cy="1033204"/>
              </a:xfrm>
            </p:grpSpPr>
            <p:sp>
              <p:nvSpPr>
                <p:cNvPr id="593" name="Google Shape;593;p25"/>
                <p:cNvSpPr txBox="1"/>
                <p:nvPr/>
              </p:nvSpPr>
              <p:spPr>
                <a:xfrm>
                  <a:off x="953500" y="1473921"/>
                  <a:ext cx="7491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Training and </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Development</a:t>
                  </a:r>
                  <a:endParaRPr b="1" sz="900">
                    <a:solidFill>
                      <a:schemeClr val="lt1"/>
                    </a:solidFill>
                    <a:latin typeface="Roboto"/>
                    <a:ea typeface="Roboto"/>
                    <a:cs typeface="Roboto"/>
                    <a:sym typeface="Roboto"/>
                  </a:endParaRPr>
                </a:p>
              </p:txBody>
            </p:sp>
            <p:sp>
              <p:nvSpPr>
                <p:cNvPr id="594" name="Google Shape;594;p25"/>
                <p:cNvSpPr txBox="1"/>
                <p:nvPr/>
              </p:nvSpPr>
              <p:spPr>
                <a:xfrm>
                  <a:off x="882975" y="1860625"/>
                  <a:ext cx="8901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700">
                      <a:solidFill>
                        <a:schemeClr val="lt1"/>
                      </a:solidFill>
                      <a:latin typeface="Roboto"/>
                      <a:ea typeface="Roboto"/>
                      <a:cs typeface="Roboto"/>
                      <a:sym typeface="Roboto"/>
                    </a:rPr>
                    <a:t>Programs for skill enhancement, </a:t>
                  </a:r>
                  <a:endParaRPr sz="700">
                    <a:solidFill>
                      <a:schemeClr val="lt1"/>
                    </a:solidFill>
                    <a:latin typeface="Roboto"/>
                    <a:ea typeface="Roboto"/>
                    <a:cs typeface="Roboto"/>
                    <a:sym typeface="Roboto"/>
                  </a:endParaRPr>
                </a:p>
                <a:p>
                  <a:pPr indent="0" lvl="0" marL="0" rtl="0" algn="ctr">
                    <a:spcBef>
                      <a:spcPts val="0"/>
                    </a:spcBef>
                    <a:spcAft>
                      <a:spcPts val="0"/>
                    </a:spcAft>
                    <a:buNone/>
                  </a:pPr>
                  <a:r>
                    <a:rPr lang="uk" sz="700">
                      <a:solidFill>
                        <a:schemeClr val="lt1"/>
                      </a:solidFill>
                      <a:latin typeface="Roboto"/>
                      <a:ea typeface="Roboto"/>
                      <a:cs typeface="Roboto"/>
                      <a:sym typeface="Roboto"/>
                    </a:rPr>
                    <a:t>including onboarding, professional </a:t>
                  </a:r>
                  <a:endParaRPr sz="700">
                    <a:solidFill>
                      <a:schemeClr val="lt1"/>
                    </a:solidFill>
                    <a:latin typeface="Roboto"/>
                    <a:ea typeface="Roboto"/>
                    <a:cs typeface="Roboto"/>
                    <a:sym typeface="Roboto"/>
                  </a:endParaRPr>
                </a:p>
                <a:p>
                  <a:pPr indent="0" lvl="0" marL="0" rtl="0" algn="ctr">
                    <a:spcBef>
                      <a:spcPts val="0"/>
                    </a:spcBef>
                    <a:spcAft>
                      <a:spcPts val="0"/>
                    </a:spcAft>
                    <a:buNone/>
                  </a:pPr>
                  <a:r>
                    <a:rPr lang="uk" sz="700">
                      <a:solidFill>
                        <a:schemeClr val="lt1"/>
                      </a:solidFill>
                      <a:latin typeface="Roboto"/>
                      <a:ea typeface="Roboto"/>
                      <a:cs typeface="Roboto"/>
                      <a:sym typeface="Roboto"/>
                    </a:rPr>
                    <a:t>development, and leadership training.</a:t>
                  </a:r>
                  <a:endParaRPr sz="700">
                    <a:solidFill>
                      <a:schemeClr val="lt1"/>
                    </a:solidFill>
                    <a:latin typeface="Roboto"/>
                    <a:ea typeface="Roboto"/>
                    <a:cs typeface="Roboto"/>
                    <a:sym typeface="Roboto"/>
                  </a:endParaRPr>
                </a:p>
              </p:txBody>
            </p:sp>
          </p:grpSp>
        </p:grpSp>
        <p:grpSp>
          <p:nvGrpSpPr>
            <p:cNvPr id="595" name="Google Shape;595;p25"/>
            <p:cNvGrpSpPr/>
            <p:nvPr/>
          </p:nvGrpSpPr>
          <p:grpSpPr>
            <a:xfrm>
              <a:off x="4030925" y="2813908"/>
              <a:ext cx="1080000" cy="1812325"/>
              <a:chOff x="1870025" y="2753750"/>
              <a:chExt cx="1080000" cy="1812325"/>
            </a:xfrm>
          </p:grpSpPr>
          <p:sp>
            <p:nvSpPr>
              <p:cNvPr id="596" name="Google Shape;596;p25"/>
              <p:cNvSpPr/>
              <p:nvPr/>
            </p:nvSpPr>
            <p:spPr>
              <a:xfrm>
                <a:off x="1870025" y="3291375"/>
                <a:ext cx="1080000" cy="1274700"/>
              </a:xfrm>
              <a:prstGeom prst="roundRect">
                <a:avLst>
                  <a:gd fmla="val 8680" name="adj"/>
                </a:avLst>
              </a:prstGeom>
              <a:solidFill>
                <a:srgbClr val="7C60A9"/>
              </a:solid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97" name="Google Shape;597;p25"/>
              <p:cNvCxnSpPr/>
              <p:nvPr/>
            </p:nvCxnSpPr>
            <p:spPr>
              <a:xfrm>
                <a:off x="2410025" y="3057375"/>
                <a:ext cx="0" cy="234000"/>
              </a:xfrm>
              <a:prstGeom prst="straightConnector1">
                <a:avLst/>
              </a:prstGeom>
              <a:noFill/>
              <a:ln cap="flat" cmpd="sng" w="28575">
                <a:solidFill>
                  <a:srgbClr val="502D88"/>
                </a:solidFill>
                <a:prstDash val="solid"/>
                <a:round/>
                <a:headEnd len="sm" w="sm" type="none"/>
                <a:tailEnd len="sm" w="sm" type="none"/>
              </a:ln>
            </p:spPr>
          </p:cxnSp>
          <p:grpSp>
            <p:nvGrpSpPr>
              <p:cNvPr id="598" name="Google Shape;598;p25"/>
              <p:cNvGrpSpPr/>
              <p:nvPr/>
            </p:nvGrpSpPr>
            <p:grpSpPr>
              <a:xfrm>
                <a:off x="2205375" y="2753750"/>
                <a:ext cx="411600" cy="400800"/>
                <a:chOff x="1122325" y="2753750"/>
                <a:chExt cx="411600" cy="400800"/>
              </a:xfrm>
            </p:grpSpPr>
            <p:sp>
              <p:nvSpPr>
                <p:cNvPr id="599" name="Google Shape;599;p25"/>
                <p:cNvSpPr/>
                <p:nvPr/>
              </p:nvSpPr>
              <p:spPr>
                <a:xfrm>
                  <a:off x="1127650" y="2753750"/>
                  <a:ext cx="400800" cy="400800"/>
                </a:xfrm>
                <a:prstGeom prst="ellipse">
                  <a:avLst/>
                </a:prstGeom>
                <a:solidFill>
                  <a:srgbClr val="7C60A9"/>
                </a:solid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600" name="Google Shape;600;p25"/>
                <p:cNvSpPr txBox="1"/>
                <p:nvPr/>
              </p:nvSpPr>
              <p:spPr>
                <a:xfrm>
                  <a:off x="1122325" y="2800250"/>
                  <a:ext cx="411600" cy="3078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2000">
                      <a:solidFill>
                        <a:schemeClr val="lt1"/>
                      </a:solidFill>
                      <a:latin typeface="Roboto"/>
                      <a:ea typeface="Roboto"/>
                      <a:cs typeface="Roboto"/>
                      <a:sym typeface="Roboto"/>
                    </a:rPr>
                    <a:t>4</a:t>
                  </a:r>
                  <a:endParaRPr b="1" sz="2000">
                    <a:solidFill>
                      <a:schemeClr val="lt1"/>
                    </a:solidFill>
                    <a:latin typeface="Roboto"/>
                    <a:ea typeface="Roboto"/>
                    <a:cs typeface="Roboto"/>
                    <a:sym typeface="Roboto"/>
                  </a:endParaRPr>
                </a:p>
              </p:txBody>
            </p:sp>
          </p:grpSp>
          <p:grpSp>
            <p:nvGrpSpPr>
              <p:cNvPr id="601" name="Google Shape;601;p25"/>
              <p:cNvGrpSpPr/>
              <p:nvPr/>
            </p:nvGrpSpPr>
            <p:grpSpPr>
              <a:xfrm>
                <a:off x="1966050" y="3422335"/>
                <a:ext cx="890100" cy="1033204"/>
                <a:chOff x="882975" y="1473921"/>
                <a:chExt cx="890100" cy="1033204"/>
              </a:xfrm>
            </p:grpSpPr>
            <p:sp>
              <p:nvSpPr>
                <p:cNvPr id="602" name="Google Shape;602;p25"/>
                <p:cNvSpPr txBox="1"/>
                <p:nvPr/>
              </p:nvSpPr>
              <p:spPr>
                <a:xfrm>
                  <a:off x="953500" y="1473921"/>
                  <a:ext cx="749100" cy="2772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Employee </a:t>
                  </a:r>
                  <a:endParaRPr b="1" sz="900">
                    <a:solidFill>
                      <a:schemeClr val="lt1"/>
                    </a:solidFill>
                    <a:latin typeface="Roboto"/>
                    <a:ea typeface="Roboto"/>
                    <a:cs typeface="Roboto"/>
                    <a:sym typeface="Roboto"/>
                  </a:endParaRPr>
                </a:p>
                <a:p>
                  <a:pPr indent="0" lvl="0" marL="0" rtl="0" algn="ctr">
                    <a:spcBef>
                      <a:spcPts val="0"/>
                    </a:spcBef>
                    <a:spcAft>
                      <a:spcPts val="0"/>
                    </a:spcAft>
                    <a:buNone/>
                  </a:pPr>
                  <a:r>
                    <a:rPr b="1" lang="uk" sz="900">
                      <a:solidFill>
                        <a:schemeClr val="lt1"/>
                      </a:solidFill>
                      <a:latin typeface="Roboto"/>
                      <a:ea typeface="Roboto"/>
                      <a:cs typeface="Roboto"/>
                      <a:sym typeface="Roboto"/>
                    </a:rPr>
                    <a:t>Retention</a:t>
                  </a:r>
                  <a:endParaRPr b="1" sz="900">
                    <a:solidFill>
                      <a:schemeClr val="lt1"/>
                    </a:solidFill>
                    <a:latin typeface="Roboto"/>
                    <a:ea typeface="Roboto"/>
                    <a:cs typeface="Roboto"/>
                    <a:sym typeface="Roboto"/>
                  </a:endParaRPr>
                </a:p>
              </p:txBody>
            </p:sp>
            <p:sp>
              <p:nvSpPr>
                <p:cNvPr id="603" name="Google Shape;603;p25"/>
                <p:cNvSpPr txBox="1"/>
                <p:nvPr/>
              </p:nvSpPr>
              <p:spPr>
                <a:xfrm>
                  <a:off x="882975" y="1860625"/>
                  <a:ext cx="890100" cy="6465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700">
                      <a:solidFill>
                        <a:schemeClr val="lt1"/>
                      </a:solidFill>
                      <a:latin typeface="Roboto"/>
                      <a:ea typeface="Roboto"/>
                      <a:cs typeface="Roboto"/>
                      <a:sym typeface="Roboto"/>
                    </a:rPr>
                    <a:t>Strategies to keep top talent, focusing on work culture, </a:t>
                  </a:r>
                  <a:endParaRPr sz="700">
                    <a:solidFill>
                      <a:schemeClr val="lt1"/>
                    </a:solidFill>
                    <a:latin typeface="Roboto"/>
                    <a:ea typeface="Roboto"/>
                    <a:cs typeface="Roboto"/>
                    <a:sym typeface="Roboto"/>
                  </a:endParaRPr>
                </a:p>
                <a:p>
                  <a:pPr indent="0" lvl="0" marL="0" rtl="0" algn="ctr">
                    <a:spcBef>
                      <a:spcPts val="0"/>
                    </a:spcBef>
                    <a:spcAft>
                      <a:spcPts val="0"/>
                    </a:spcAft>
                    <a:buNone/>
                  </a:pPr>
                  <a:r>
                    <a:rPr lang="uk" sz="700">
                      <a:solidFill>
                        <a:schemeClr val="lt1"/>
                      </a:solidFill>
                      <a:latin typeface="Roboto"/>
                      <a:ea typeface="Roboto"/>
                      <a:cs typeface="Roboto"/>
                      <a:sym typeface="Roboto"/>
                    </a:rPr>
                    <a:t>compensation, </a:t>
                  </a:r>
                  <a:endParaRPr sz="700">
                    <a:solidFill>
                      <a:schemeClr val="lt1"/>
                    </a:solidFill>
                    <a:latin typeface="Roboto"/>
                    <a:ea typeface="Roboto"/>
                    <a:cs typeface="Roboto"/>
                    <a:sym typeface="Roboto"/>
                  </a:endParaRPr>
                </a:p>
                <a:p>
                  <a:pPr indent="0" lvl="0" marL="0" rtl="0" algn="ctr">
                    <a:spcBef>
                      <a:spcPts val="0"/>
                    </a:spcBef>
                    <a:spcAft>
                      <a:spcPts val="0"/>
                    </a:spcAft>
                    <a:buNone/>
                  </a:pPr>
                  <a:r>
                    <a:rPr lang="uk" sz="700">
                      <a:solidFill>
                        <a:schemeClr val="lt1"/>
                      </a:solidFill>
                      <a:latin typeface="Roboto"/>
                      <a:ea typeface="Roboto"/>
                      <a:cs typeface="Roboto"/>
                      <a:sym typeface="Roboto"/>
                    </a:rPr>
                    <a:t>recognition, and growth opportunities.</a:t>
                  </a:r>
                  <a:endParaRPr sz="700">
                    <a:solidFill>
                      <a:schemeClr val="lt1"/>
                    </a:solidFill>
                    <a:latin typeface="Roboto"/>
                    <a:ea typeface="Roboto"/>
                    <a:cs typeface="Roboto"/>
                    <a:sym typeface="Roboto"/>
                  </a:endParaRPr>
                </a:p>
              </p:txBody>
            </p:sp>
          </p:grpSp>
        </p:grpSp>
        <p:grpSp>
          <p:nvGrpSpPr>
            <p:cNvPr id="604" name="Google Shape;604;p25"/>
            <p:cNvGrpSpPr/>
            <p:nvPr/>
          </p:nvGrpSpPr>
          <p:grpSpPr>
            <a:xfrm>
              <a:off x="6200025" y="2813908"/>
              <a:ext cx="1080000" cy="1812325"/>
              <a:chOff x="1871175" y="2753750"/>
              <a:chExt cx="1080000" cy="1812325"/>
            </a:xfrm>
          </p:grpSpPr>
          <p:sp>
            <p:nvSpPr>
              <p:cNvPr id="605" name="Google Shape;605;p25"/>
              <p:cNvSpPr/>
              <p:nvPr/>
            </p:nvSpPr>
            <p:spPr>
              <a:xfrm>
                <a:off x="1871175" y="3291375"/>
                <a:ext cx="1080000" cy="1274700"/>
              </a:xfrm>
              <a:prstGeom prst="roundRect">
                <a:avLst>
                  <a:gd fmla="val 8680" name="adj"/>
                </a:avLst>
              </a:prstGeom>
              <a:solidFill>
                <a:srgbClr val="444342"/>
              </a:solidFill>
              <a:ln cap="flat" cmpd="sng" w="28575">
                <a:solidFill>
                  <a:srgbClr val="2A2A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06" name="Google Shape;606;p25"/>
              <p:cNvCxnSpPr/>
              <p:nvPr/>
            </p:nvCxnSpPr>
            <p:spPr>
              <a:xfrm>
                <a:off x="2410025" y="3057375"/>
                <a:ext cx="0" cy="234000"/>
              </a:xfrm>
              <a:prstGeom prst="straightConnector1">
                <a:avLst/>
              </a:prstGeom>
              <a:noFill/>
              <a:ln cap="flat" cmpd="sng" w="28575">
                <a:solidFill>
                  <a:srgbClr val="2A2A29"/>
                </a:solidFill>
                <a:prstDash val="solid"/>
                <a:round/>
                <a:headEnd len="sm" w="sm" type="none"/>
                <a:tailEnd len="sm" w="sm" type="none"/>
              </a:ln>
            </p:spPr>
          </p:cxnSp>
          <p:grpSp>
            <p:nvGrpSpPr>
              <p:cNvPr id="607" name="Google Shape;607;p25"/>
              <p:cNvGrpSpPr/>
              <p:nvPr/>
            </p:nvGrpSpPr>
            <p:grpSpPr>
              <a:xfrm>
                <a:off x="2205375" y="2753750"/>
                <a:ext cx="411600" cy="400800"/>
                <a:chOff x="1122325" y="2753750"/>
                <a:chExt cx="411600" cy="400800"/>
              </a:xfrm>
            </p:grpSpPr>
            <p:sp>
              <p:nvSpPr>
                <p:cNvPr id="608" name="Google Shape;608;p25"/>
                <p:cNvSpPr/>
                <p:nvPr/>
              </p:nvSpPr>
              <p:spPr>
                <a:xfrm>
                  <a:off x="1127650" y="2753750"/>
                  <a:ext cx="400800" cy="400800"/>
                </a:xfrm>
                <a:prstGeom prst="ellipse">
                  <a:avLst/>
                </a:prstGeom>
                <a:solidFill>
                  <a:srgbClr val="444342"/>
                </a:solidFill>
                <a:ln cap="flat" cmpd="sng" w="28575">
                  <a:solidFill>
                    <a:srgbClr val="2A2A2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609" name="Google Shape;609;p25"/>
                <p:cNvSpPr txBox="1"/>
                <p:nvPr/>
              </p:nvSpPr>
              <p:spPr>
                <a:xfrm>
                  <a:off x="1122325" y="2800250"/>
                  <a:ext cx="411600" cy="3078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2000">
                      <a:solidFill>
                        <a:schemeClr val="lt1"/>
                      </a:solidFill>
                      <a:latin typeface="Roboto"/>
                      <a:ea typeface="Roboto"/>
                      <a:cs typeface="Roboto"/>
                      <a:sym typeface="Roboto"/>
                    </a:rPr>
                    <a:t>6</a:t>
                  </a:r>
                  <a:endParaRPr b="1" sz="2000">
                    <a:solidFill>
                      <a:schemeClr val="lt1"/>
                    </a:solidFill>
                    <a:latin typeface="Roboto"/>
                    <a:ea typeface="Roboto"/>
                    <a:cs typeface="Roboto"/>
                    <a:sym typeface="Roboto"/>
                  </a:endParaRPr>
                </a:p>
              </p:txBody>
            </p:sp>
          </p:grpSp>
          <p:grpSp>
            <p:nvGrpSpPr>
              <p:cNvPr id="610" name="Google Shape;610;p25"/>
              <p:cNvGrpSpPr/>
              <p:nvPr/>
            </p:nvGrpSpPr>
            <p:grpSpPr>
              <a:xfrm>
                <a:off x="1966050" y="3422335"/>
                <a:ext cx="890100" cy="792445"/>
                <a:chOff x="882975" y="1473921"/>
                <a:chExt cx="890100" cy="792445"/>
              </a:xfrm>
            </p:grpSpPr>
            <p:sp>
              <p:nvSpPr>
                <p:cNvPr id="611" name="Google Shape;611;p25"/>
                <p:cNvSpPr txBox="1"/>
                <p:nvPr/>
              </p:nvSpPr>
              <p:spPr>
                <a:xfrm>
                  <a:off x="953500" y="1473921"/>
                  <a:ext cx="749100" cy="1386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uk" sz="900">
                      <a:solidFill>
                        <a:schemeClr val="lt1"/>
                      </a:solidFill>
                      <a:latin typeface="Roboto"/>
                      <a:ea typeface="Roboto"/>
                      <a:cs typeface="Roboto"/>
                      <a:sym typeface="Roboto"/>
                    </a:rPr>
                    <a:t>Compliance</a:t>
                  </a:r>
                  <a:endParaRPr b="1" sz="900">
                    <a:solidFill>
                      <a:schemeClr val="lt1"/>
                    </a:solidFill>
                    <a:latin typeface="Roboto"/>
                    <a:ea typeface="Roboto"/>
                    <a:cs typeface="Roboto"/>
                    <a:sym typeface="Roboto"/>
                  </a:endParaRPr>
                </a:p>
              </p:txBody>
            </p:sp>
            <p:sp>
              <p:nvSpPr>
                <p:cNvPr id="612" name="Google Shape;612;p25"/>
                <p:cNvSpPr txBox="1"/>
                <p:nvPr/>
              </p:nvSpPr>
              <p:spPr>
                <a:xfrm>
                  <a:off x="882975" y="1727565"/>
                  <a:ext cx="890100" cy="5388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uk" sz="700">
                      <a:solidFill>
                        <a:schemeClr val="lt1"/>
                      </a:solidFill>
                      <a:latin typeface="Roboto"/>
                      <a:ea typeface="Roboto"/>
                      <a:cs typeface="Roboto"/>
                      <a:sym typeface="Roboto"/>
                    </a:rPr>
                    <a:t>Ensure HR practices meet legal requirements and promote fair treatment.</a:t>
                  </a:r>
                  <a:endParaRPr sz="700">
                    <a:solidFill>
                      <a:schemeClr val="lt1"/>
                    </a:solidFill>
                    <a:latin typeface="Roboto"/>
                    <a:ea typeface="Roboto"/>
                    <a:cs typeface="Roboto"/>
                    <a:sym typeface="Roboto"/>
                  </a:endParaRPr>
                </a:p>
              </p:txBody>
            </p:sp>
          </p:gr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26"/>
          <p:cNvSpPr txBox="1"/>
          <p:nvPr/>
        </p:nvSpPr>
        <p:spPr>
          <a:xfrm>
            <a:off x="645000" y="495148"/>
            <a:ext cx="78540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3500">
                <a:solidFill>
                  <a:srgbClr val="2A2A29"/>
                </a:solidFill>
                <a:latin typeface="Roboto"/>
                <a:ea typeface="Roboto"/>
                <a:cs typeface="Roboto"/>
                <a:sym typeface="Roboto"/>
              </a:rPr>
              <a:t>Sales </a:t>
            </a:r>
            <a:r>
              <a:rPr b="1" lang="uk" sz="3500">
                <a:solidFill>
                  <a:srgbClr val="502D88"/>
                </a:solidFill>
                <a:latin typeface="Roboto"/>
                <a:ea typeface="Roboto"/>
                <a:cs typeface="Roboto"/>
                <a:sym typeface="Roboto"/>
              </a:rPr>
              <a:t>Roadmap Infographic</a:t>
            </a:r>
            <a:endParaRPr b="1" sz="3500">
              <a:solidFill>
                <a:srgbClr val="502D88"/>
              </a:solidFill>
              <a:latin typeface="Roboto"/>
              <a:ea typeface="Roboto"/>
              <a:cs typeface="Roboto"/>
              <a:sym typeface="Roboto"/>
            </a:endParaRPr>
          </a:p>
        </p:txBody>
      </p:sp>
      <p:grpSp>
        <p:nvGrpSpPr>
          <p:cNvPr id="618" name="Google Shape;618;p26"/>
          <p:cNvGrpSpPr/>
          <p:nvPr/>
        </p:nvGrpSpPr>
        <p:grpSpPr>
          <a:xfrm>
            <a:off x="786974" y="1292025"/>
            <a:ext cx="7563826" cy="3370800"/>
            <a:chOff x="786974" y="1292025"/>
            <a:chExt cx="7563826" cy="3370800"/>
          </a:xfrm>
        </p:grpSpPr>
        <p:grpSp>
          <p:nvGrpSpPr>
            <p:cNvPr id="619" name="Google Shape;619;p26"/>
            <p:cNvGrpSpPr/>
            <p:nvPr/>
          </p:nvGrpSpPr>
          <p:grpSpPr>
            <a:xfrm>
              <a:off x="786974" y="1451050"/>
              <a:ext cx="7563826" cy="2871125"/>
              <a:chOff x="786974" y="1451050"/>
              <a:chExt cx="7563826" cy="2871125"/>
            </a:xfrm>
          </p:grpSpPr>
          <p:grpSp>
            <p:nvGrpSpPr>
              <p:cNvPr id="620" name="Google Shape;620;p26"/>
              <p:cNvGrpSpPr/>
              <p:nvPr/>
            </p:nvGrpSpPr>
            <p:grpSpPr>
              <a:xfrm>
                <a:off x="792375" y="1758000"/>
                <a:ext cx="7558425" cy="2254400"/>
                <a:chOff x="792375" y="1758000"/>
                <a:chExt cx="7558425" cy="2254400"/>
              </a:xfrm>
            </p:grpSpPr>
            <p:grpSp>
              <p:nvGrpSpPr>
                <p:cNvPr id="621" name="Google Shape;621;p26"/>
                <p:cNvGrpSpPr/>
                <p:nvPr/>
              </p:nvGrpSpPr>
              <p:grpSpPr>
                <a:xfrm>
                  <a:off x="793200" y="1758000"/>
                  <a:ext cx="7557600" cy="2254400"/>
                  <a:chOff x="792375" y="1758000"/>
                  <a:chExt cx="7557600" cy="2254400"/>
                </a:xfrm>
              </p:grpSpPr>
              <p:sp>
                <p:nvSpPr>
                  <p:cNvPr id="622" name="Google Shape;622;p26"/>
                  <p:cNvSpPr/>
                  <p:nvPr/>
                </p:nvSpPr>
                <p:spPr>
                  <a:xfrm>
                    <a:off x="7209975" y="1758000"/>
                    <a:ext cx="1140000" cy="1121700"/>
                  </a:xfrm>
                  <a:prstGeom prst="arc">
                    <a:avLst>
                      <a:gd fmla="val 16200000" name="adj1"/>
                      <a:gd fmla="val 5394573" name="adj2"/>
                    </a:avLst>
                  </a:prstGeom>
                  <a:noFill/>
                  <a:ln cap="flat" cmpd="sng" w="2286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23" name="Google Shape;623;p26"/>
                  <p:cNvCxnSpPr>
                    <a:stCxn id="624" idx="0"/>
                  </p:cNvCxnSpPr>
                  <p:nvPr/>
                </p:nvCxnSpPr>
                <p:spPr>
                  <a:xfrm rot="10800000">
                    <a:off x="792450" y="1758000"/>
                    <a:ext cx="6986700" cy="0"/>
                  </a:xfrm>
                  <a:prstGeom prst="straightConnector1">
                    <a:avLst/>
                  </a:prstGeom>
                  <a:noFill/>
                  <a:ln cap="flat" cmpd="sng" w="228600">
                    <a:solidFill>
                      <a:srgbClr val="434343"/>
                    </a:solidFill>
                    <a:prstDash val="solid"/>
                    <a:round/>
                    <a:headEnd len="med" w="med" type="none"/>
                    <a:tailEnd len="med" w="med" type="none"/>
                  </a:ln>
                </p:spPr>
              </p:cxnSp>
              <p:sp>
                <p:nvSpPr>
                  <p:cNvPr id="625" name="Google Shape;625;p26"/>
                  <p:cNvSpPr/>
                  <p:nvPr/>
                </p:nvSpPr>
                <p:spPr>
                  <a:xfrm rot="10800000">
                    <a:off x="792375" y="2879900"/>
                    <a:ext cx="1140000" cy="1132500"/>
                  </a:xfrm>
                  <a:prstGeom prst="arc">
                    <a:avLst>
                      <a:gd fmla="val 16200000" name="adj1"/>
                      <a:gd fmla="val 5394573" name="adj2"/>
                    </a:avLst>
                  </a:prstGeom>
                  <a:noFill/>
                  <a:ln cap="flat" cmpd="sng" w="2286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26" name="Google Shape;626;p26"/>
                  <p:cNvCxnSpPr>
                    <a:endCxn id="625" idx="2"/>
                  </p:cNvCxnSpPr>
                  <p:nvPr/>
                </p:nvCxnSpPr>
                <p:spPr>
                  <a:xfrm rot="10800000">
                    <a:off x="1361481" y="2879901"/>
                    <a:ext cx="6418500" cy="0"/>
                  </a:xfrm>
                  <a:prstGeom prst="straightConnector1">
                    <a:avLst/>
                  </a:prstGeom>
                  <a:noFill/>
                  <a:ln cap="flat" cmpd="sng" w="228600">
                    <a:solidFill>
                      <a:srgbClr val="434343"/>
                    </a:solidFill>
                    <a:prstDash val="solid"/>
                    <a:round/>
                    <a:headEnd len="med" w="med" type="none"/>
                    <a:tailEnd len="med" w="med" type="none"/>
                  </a:ln>
                </p:spPr>
              </p:cxnSp>
              <p:cxnSp>
                <p:nvCxnSpPr>
                  <p:cNvPr id="627" name="Google Shape;627;p26"/>
                  <p:cNvCxnSpPr/>
                  <p:nvPr/>
                </p:nvCxnSpPr>
                <p:spPr>
                  <a:xfrm rot="10800000">
                    <a:off x="1361375" y="4012400"/>
                    <a:ext cx="6987600" cy="0"/>
                  </a:xfrm>
                  <a:prstGeom prst="straightConnector1">
                    <a:avLst/>
                  </a:prstGeom>
                  <a:noFill/>
                  <a:ln cap="flat" cmpd="sng" w="228600">
                    <a:solidFill>
                      <a:srgbClr val="434343"/>
                    </a:solidFill>
                    <a:prstDash val="solid"/>
                    <a:round/>
                    <a:headEnd len="med" w="med" type="none"/>
                    <a:tailEnd len="med" w="med" type="none"/>
                  </a:ln>
                </p:spPr>
              </p:cxnSp>
            </p:grpSp>
            <p:grpSp>
              <p:nvGrpSpPr>
                <p:cNvPr id="628" name="Google Shape;628;p26"/>
                <p:cNvGrpSpPr/>
                <p:nvPr/>
              </p:nvGrpSpPr>
              <p:grpSpPr>
                <a:xfrm>
                  <a:off x="792375" y="1758000"/>
                  <a:ext cx="7557600" cy="2254400"/>
                  <a:chOff x="792375" y="1758000"/>
                  <a:chExt cx="7557600" cy="2254400"/>
                </a:xfrm>
              </p:grpSpPr>
              <p:sp>
                <p:nvSpPr>
                  <p:cNvPr id="624" name="Google Shape;624;p26"/>
                  <p:cNvSpPr/>
                  <p:nvPr/>
                </p:nvSpPr>
                <p:spPr>
                  <a:xfrm>
                    <a:off x="7209975" y="1758000"/>
                    <a:ext cx="1140000" cy="1121700"/>
                  </a:xfrm>
                  <a:prstGeom prst="arc">
                    <a:avLst>
                      <a:gd fmla="val 16200000" name="adj1"/>
                      <a:gd fmla="val 5394573" name="adj2"/>
                    </a:avLst>
                  </a:prstGeom>
                  <a:noFill/>
                  <a:ln cap="flat" cmpd="sng" w="19050">
                    <a:solidFill>
                      <a:schemeClr val="lt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29" name="Google Shape;629;p26"/>
                  <p:cNvCxnSpPr>
                    <a:stCxn id="624" idx="0"/>
                  </p:cNvCxnSpPr>
                  <p:nvPr/>
                </p:nvCxnSpPr>
                <p:spPr>
                  <a:xfrm rot="10800000">
                    <a:off x="792375" y="1758000"/>
                    <a:ext cx="6987600" cy="0"/>
                  </a:xfrm>
                  <a:prstGeom prst="straightConnector1">
                    <a:avLst/>
                  </a:prstGeom>
                  <a:noFill/>
                  <a:ln cap="flat" cmpd="sng" w="19050">
                    <a:solidFill>
                      <a:schemeClr val="lt1"/>
                    </a:solidFill>
                    <a:prstDash val="dash"/>
                    <a:round/>
                    <a:headEnd len="med" w="med" type="none"/>
                    <a:tailEnd len="med" w="med" type="none"/>
                  </a:ln>
                </p:spPr>
              </p:cxnSp>
              <p:sp>
                <p:nvSpPr>
                  <p:cNvPr id="630" name="Google Shape;630;p26"/>
                  <p:cNvSpPr/>
                  <p:nvPr/>
                </p:nvSpPr>
                <p:spPr>
                  <a:xfrm rot="10800000">
                    <a:off x="792375" y="2879900"/>
                    <a:ext cx="1140000" cy="1132500"/>
                  </a:xfrm>
                  <a:prstGeom prst="arc">
                    <a:avLst>
                      <a:gd fmla="val 16200000" name="adj1"/>
                      <a:gd fmla="val 5394573" name="adj2"/>
                    </a:avLst>
                  </a:prstGeom>
                  <a:noFill/>
                  <a:ln cap="flat" cmpd="sng" w="19050">
                    <a:solidFill>
                      <a:schemeClr val="lt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31" name="Google Shape;631;p26"/>
                  <p:cNvCxnSpPr>
                    <a:endCxn id="630" idx="2"/>
                  </p:cNvCxnSpPr>
                  <p:nvPr/>
                </p:nvCxnSpPr>
                <p:spPr>
                  <a:xfrm rot="10800000">
                    <a:off x="1361481" y="2879901"/>
                    <a:ext cx="6418500" cy="0"/>
                  </a:xfrm>
                  <a:prstGeom prst="straightConnector1">
                    <a:avLst/>
                  </a:prstGeom>
                  <a:noFill/>
                  <a:ln cap="flat" cmpd="sng" w="19050">
                    <a:solidFill>
                      <a:schemeClr val="lt1"/>
                    </a:solidFill>
                    <a:prstDash val="dash"/>
                    <a:round/>
                    <a:headEnd len="med" w="med" type="none"/>
                    <a:tailEnd len="med" w="med" type="none"/>
                  </a:ln>
                </p:spPr>
              </p:cxnSp>
              <p:cxnSp>
                <p:nvCxnSpPr>
                  <p:cNvPr id="632" name="Google Shape;632;p26"/>
                  <p:cNvCxnSpPr/>
                  <p:nvPr/>
                </p:nvCxnSpPr>
                <p:spPr>
                  <a:xfrm rot="10800000">
                    <a:off x="1361375" y="4012400"/>
                    <a:ext cx="6987600" cy="0"/>
                  </a:xfrm>
                  <a:prstGeom prst="straightConnector1">
                    <a:avLst/>
                  </a:prstGeom>
                  <a:noFill/>
                  <a:ln cap="flat" cmpd="sng" w="19050">
                    <a:solidFill>
                      <a:schemeClr val="lt1"/>
                    </a:solidFill>
                    <a:prstDash val="dash"/>
                    <a:round/>
                    <a:headEnd len="med" w="med" type="none"/>
                    <a:tailEnd len="med" w="med" type="none"/>
                  </a:ln>
                </p:spPr>
              </p:cxnSp>
            </p:grpSp>
          </p:grpSp>
          <p:sp>
            <p:nvSpPr>
              <p:cNvPr id="633" name="Google Shape;633;p26"/>
              <p:cNvSpPr txBox="1"/>
              <p:nvPr/>
            </p:nvSpPr>
            <p:spPr>
              <a:xfrm>
                <a:off x="786974" y="1451050"/>
                <a:ext cx="9066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rgbClr val="2A2A29"/>
                    </a:solidFill>
                    <a:latin typeface="Roboto Medium"/>
                    <a:ea typeface="Roboto Medium"/>
                    <a:cs typeface="Roboto Medium"/>
                    <a:sym typeface="Roboto Medium"/>
                  </a:rPr>
                  <a:t>START</a:t>
                </a:r>
                <a:endParaRPr sz="900">
                  <a:solidFill>
                    <a:srgbClr val="2A2A29"/>
                  </a:solidFill>
                  <a:latin typeface="Roboto Medium"/>
                  <a:ea typeface="Roboto Medium"/>
                  <a:cs typeface="Roboto Medium"/>
                  <a:sym typeface="Roboto Medium"/>
                </a:endParaRPr>
              </a:p>
            </p:txBody>
          </p:sp>
          <p:sp>
            <p:nvSpPr>
              <p:cNvPr id="634" name="Google Shape;634;p26"/>
              <p:cNvSpPr txBox="1"/>
              <p:nvPr/>
            </p:nvSpPr>
            <p:spPr>
              <a:xfrm>
                <a:off x="7444199" y="4183575"/>
                <a:ext cx="9066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rgbClr val="2A2A29"/>
                    </a:solidFill>
                    <a:latin typeface="Roboto Medium"/>
                    <a:ea typeface="Roboto Medium"/>
                    <a:cs typeface="Roboto Medium"/>
                    <a:sym typeface="Roboto Medium"/>
                  </a:rPr>
                  <a:t>NEXT STEPS</a:t>
                </a:r>
                <a:endParaRPr sz="900">
                  <a:solidFill>
                    <a:srgbClr val="2A2A29"/>
                  </a:solidFill>
                  <a:latin typeface="Roboto Medium"/>
                  <a:ea typeface="Roboto Medium"/>
                  <a:cs typeface="Roboto Medium"/>
                  <a:sym typeface="Roboto Medium"/>
                </a:endParaRPr>
              </a:p>
            </p:txBody>
          </p:sp>
        </p:grpSp>
        <p:grpSp>
          <p:nvGrpSpPr>
            <p:cNvPr id="635" name="Google Shape;635;p26"/>
            <p:cNvGrpSpPr/>
            <p:nvPr/>
          </p:nvGrpSpPr>
          <p:grpSpPr>
            <a:xfrm>
              <a:off x="1601650" y="1292025"/>
              <a:ext cx="1612200" cy="1141667"/>
              <a:chOff x="1601650" y="1292025"/>
              <a:chExt cx="1612200" cy="1141667"/>
            </a:xfrm>
          </p:grpSpPr>
          <p:sp>
            <p:nvSpPr>
              <p:cNvPr id="636" name="Google Shape;636;p26"/>
              <p:cNvSpPr txBox="1"/>
              <p:nvPr/>
            </p:nvSpPr>
            <p:spPr>
              <a:xfrm>
                <a:off x="1659850" y="1292025"/>
                <a:ext cx="1495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E3B6A2"/>
                    </a:solidFill>
                    <a:latin typeface="Roboto"/>
                    <a:ea typeface="Roboto"/>
                    <a:cs typeface="Roboto"/>
                    <a:sym typeface="Roboto"/>
                  </a:rPr>
                  <a:t>LEAD GENERATION</a:t>
                </a:r>
                <a:endParaRPr b="1" sz="1000">
                  <a:solidFill>
                    <a:srgbClr val="E3B6A2"/>
                  </a:solidFill>
                  <a:latin typeface="Roboto"/>
                  <a:ea typeface="Roboto"/>
                  <a:cs typeface="Roboto"/>
                  <a:sym typeface="Roboto"/>
                </a:endParaRPr>
              </a:p>
            </p:txBody>
          </p:sp>
          <p:sp>
            <p:nvSpPr>
              <p:cNvPr id="637" name="Google Shape;637;p26"/>
              <p:cNvSpPr txBox="1"/>
              <p:nvPr/>
            </p:nvSpPr>
            <p:spPr>
              <a:xfrm>
                <a:off x="1601650" y="2110592"/>
                <a:ext cx="16122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700">
                    <a:solidFill>
                      <a:srgbClr val="2A2A29"/>
                    </a:solidFill>
                    <a:latin typeface="Roboto"/>
                    <a:ea typeface="Roboto"/>
                    <a:cs typeface="Roboto"/>
                    <a:sym typeface="Roboto"/>
                  </a:rPr>
                  <a:t>Launch marketing campaigns, social media outreach, SEO optimization, </a:t>
                </a:r>
                <a:endParaRPr sz="700">
                  <a:solidFill>
                    <a:srgbClr val="2A2A29"/>
                  </a:solidFill>
                  <a:latin typeface="Roboto"/>
                  <a:ea typeface="Roboto"/>
                  <a:cs typeface="Roboto"/>
                  <a:sym typeface="Roboto"/>
                </a:endParaRPr>
              </a:p>
              <a:p>
                <a:pPr indent="0" lvl="0" marL="0" rtl="0" algn="ctr">
                  <a:spcBef>
                    <a:spcPts val="0"/>
                  </a:spcBef>
                  <a:spcAft>
                    <a:spcPts val="0"/>
                  </a:spcAft>
                  <a:buNone/>
                </a:pPr>
                <a:r>
                  <a:rPr lang="uk" sz="700">
                    <a:solidFill>
                      <a:srgbClr val="2A2A29"/>
                    </a:solidFill>
                    <a:latin typeface="Roboto"/>
                    <a:ea typeface="Roboto"/>
                    <a:cs typeface="Roboto"/>
                    <a:sym typeface="Roboto"/>
                  </a:rPr>
                  <a:t>and lead capture strategies.</a:t>
                </a:r>
                <a:endParaRPr sz="700">
                  <a:solidFill>
                    <a:srgbClr val="2A2A29"/>
                  </a:solidFill>
                  <a:latin typeface="Roboto"/>
                  <a:ea typeface="Roboto"/>
                  <a:cs typeface="Roboto"/>
                  <a:sym typeface="Roboto"/>
                </a:endParaRPr>
              </a:p>
            </p:txBody>
          </p:sp>
          <p:grpSp>
            <p:nvGrpSpPr>
              <p:cNvPr id="638" name="Google Shape;638;p26"/>
              <p:cNvGrpSpPr/>
              <p:nvPr/>
            </p:nvGrpSpPr>
            <p:grpSpPr>
              <a:xfrm>
                <a:off x="2138200" y="1494245"/>
                <a:ext cx="539100" cy="539100"/>
                <a:chOff x="2138200" y="1500525"/>
                <a:chExt cx="539100" cy="539100"/>
              </a:xfrm>
            </p:grpSpPr>
            <p:sp>
              <p:nvSpPr>
                <p:cNvPr id="639" name="Google Shape;639;p26"/>
                <p:cNvSpPr/>
                <p:nvPr/>
              </p:nvSpPr>
              <p:spPr>
                <a:xfrm>
                  <a:off x="2138200" y="1500525"/>
                  <a:ext cx="539100" cy="539100"/>
                </a:xfrm>
                <a:prstGeom prst="ellipse">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0" name="Google Shape;640;p26"/>
                <p:cNvPicPr preferRelativeResize="0"/>
                <p:nvPr/>
              </p:nvPicPr>
              <p:blipFill>
                <a:blip r:embed="rId3">
                  <a:alphaModFix/>
                </a:blip>
                <a:stretch>
                  <a:fillRect/>
                </a:stretch>
              </p:blipFill>
              <p:spPr>
                <a:xfrm>
                  <a:off x="2242900" y="1603075"/>
                  <a:ext cx="329700" cy="334000"/>
                </a:xfrm>
                <a:prstGeom prst="rect">
                  <a:avLst/>
                </a:prstGeom>
                <a:noFill/>
                <a:ln>
                  <a:noFill/>
                </a:ln>
              </p:spPr>
            </p:pic>
          </p:grpSp>
        </p:grpSp>
        <p:grpSp>
          <p:nvGrpSpPr>
            <p:cNvPr id="641" name="Google Shape;641;p26"/>
            <p:cNvGrpSpPr/>
            <p:nvPr/>
          </p:nvGrpSpPr>
          <p:grpSpPr>
            <a:xfrm>
              <a:off x="4801450" y="1292025"/>
              <a:ext cx="1612200" cy="1141667"/>
              <a:chOff x="4801450" y="1292025"/>
              <a:chExt cx="1612200" cy="1141667"/>
            </a:xfrm>
          </p:grpSpPr>
          <p:sp>
            <p:nvSpPr>
              <p:cNvPr id="642" name="Google Shape;642;p26"/>
              <p:cNvSpPr txBox="1"/>
              <p:nvPr/>
            </p:nvSpPr>
            <p:spPr>
              <a:xfrm>
                <a:off x="4859650" y="1292025"/>
                <a:ext cx="1495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7C60A9"/>
                    </a:solidFill>
                    <a:latin typeface="Roboto"/>
                    <a:ea typeface="Roboto"/>
                    <a:cs typeface="Roboto"/>
                    <a:sym typeface="Roboto"/>
                  </a:rPr>
                  <a:t> LEAD NURTURING</a:t>
                </a:r>
                <a:endParaRPr b="1" sz="1000">
                  <a:solidFill>
                    <a:srgbClr val="7C60A9"/>
                  </a:solidFill>
                  <a:latin typeface="Roboto"/>
                  <a:ea typeface="Roboto"/>
                  <a:cs typeface="Roboto"/>
                  <a:sym typeface="Roboto"/>
                </a:endParaRPr>
              </a:p>
            </p:txBody>
          </p:sp>
          <p:sp>
            <p:nvSpPr>
              <p:cNvPr id="643" name="Google Shape;643;p26"/>
              <p:cNvSpPr txBox="1"/>
              <p:nvPr/>
            </p:nvSpPr>
            <p:spPr>
              <a:xfrm>
                <a:off x="4801450" y="2110592"/>
                <a:ext cx="16122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700">
                    <a:solidFill>
                      <a:srgbClr val="2A2A29"/>
                    </a:solidFill>
                    <a:latin typeface="Roboto"/>
                    <a:ea typeface="Roboto"/>
                    <a:cs typeface="Roboto"/>
                    <a:sym typeface="Roboto"/>
                  </a:rPr>
                  <a:t>Set up CRM systems, segment leads, </a:t>
                </a:r>
                <a:endParaRPr sz="700">
                  <a:solidFill>
                    <a:srgbClr val="2A2A29"/>
                  </a:solidFill>
                  <a:latin typeface="Roboto"/>
                  <a:ea typeface="Roboto"/>
                  <a:cs typeface="Roboto"/>
                  <a:sym typeface="Roboto"/>
                </a:endParaRPr>
              </a:p>
              <a:p>
                <a:pPr indent="0" lvl="0" marL="0" rtl="0" algn="ctr">
                  <a:spcBef>
                    <a:spcPts val="0"/>
                  </a:spcBef>
                  <a:spcAft>
                    <a:spcPts val="0"/>
                  </a:spcAft>
                  <a:buNone/>
                </a:pPr>
                <a:r>
                  <a:rPr lang="uk" sz="700">
                    <a:solidFill>
                      <a:srgbClr val="2A2A29"/>
                    </a:solidFill>
                    <a:latin typeface="Roboto"/>
                    <a:ea typeface="Roboto"/>
                    <a:cs typeface="Roboto"/>
                    <a:sym typeface="Roboto"/>
                  </a:rPr>
                  <a:t>run drip marketing campaigns, and </a:t>
                </a:r>
                <a:endParaRPr sz="700">
                  <a:solidFill>
                    <a:srgbClr val="2A2A29"/>
                  </a:solidFill>
                  <a:latin typeface="Roboto"/>
                  <a:ea typeface="Roboto"/>
                  <a:cs typeface="Roboto"/>
                  <a:sym typeface="Roboto"/>
                </a:endParaRPr>
              </a:p>
              <a:p>
                <a:pPr indent="0" lvl="0" marL="0" rtl="0" algn="ctr">
                  <a:spcBef>
                    <a:spcPts val="0"/>
                  </a:spcBef>
                  <a:spcAft>
                    <a:spcPts val="0"/>
                  </a:spcAft>
                  <a:buNone/>
                </a:pPr>
                <a:r>
                  <a:rPr lang="uk" sz="700">
                    <a:solidFill>
                      <a:srgbClr val="2A2A29"/>
                    </a:solidFill>
                    <a:latin typeface="Roboto"/>
                    <a:ea typeface="Roboto"/>
                    <a:cs typeface="Roboto"/>
                    <a:sym typeface="Roboto"/>
                  </a:rPr>
                  <a:t>host webinars or events.</a:t>
                </a:r>
                <a:endParaRPr sz="700">
                  <a:solidFill>
                    <a:srgbClr val="2A2A29"/>
                  </a:solidFill>
                  <a:latin typeface="Roboto"/>
                  <a:ea typeface="Roboto"/>
                  <a:cs typeface="Roboto"/>
                  <a:sym typeface="Roboto"/>
                </a:endParaRPr>
              </a:p>
            </p:txBody>
          </p:sp>
          <p:grpSp>
            <p:nvGrpSpPr>
              <p:cNvPr id="644" name="Google Shape;644;p26"/>
              <p:cNvGrpSpPr/>
              <p:nvPr/>
            </p:nvGrpSpPr>
            <p:grpSpPr>
              <a:xfrm>
                <a:off x="5338000" y="1494245"/>
                <a:ext cx="539100" cy="539100"/>
                <a:chOff x="5338000" y="1494245"/>
                <a:chExt cx="539100" cy="539100"/>
              </a:xfrm>
            </p:grpSpPr>
            <p:sp>
              <p:nvSpPr>
                <p:cNvPr id="645" name="Google Shape;645;p26"/>
                <p:cNvSpPr/>
                <p:nvPr/>
              </p:nvSpPr>
              <p:spPr>
                <a:xfrm>
                  <a:off x="5338000" y="1494245"/>
                  <a:ext cx="539100" cy="539100"/>
                </a:xfrm>
                <a:prstGeom prst="ellipse">
                  <a:avLst/>
                </a:prstGeom>
                <a:solidFill>
                  <a:srgbClr val="7C60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6" name="Google Shape;646;p26"/>
                <p:cNvPicPr preferRelativeResize="0"/>
                <p:nvPr/>
              </p:nvPicPr>
              <p:blipFill>
                <a:blip r:embed="rId4">
                  <a:alphaModFix/>
                </a:blip>
                <a:stretch>
                  <a:fillRect/>
                </a:stretch>
              </p:blipFill>
              <p:spPr>
                <a:xfrm>
                  <a:off x="5400375" y="1624950"/>
                  <a:ext cx="414350" cy="277700"/>
                </a:xfrm>
                <a:prstGeom prst="rect">
                  <a:avLst/>
                </a:prstGeom>
                <a:noFill/>
                <a:ln>
                  <a:noFill/>
                </a:ln>
              </p:spPr>
            </p:pic>
          </p:grpSp>
        </p:grpSp>
        <p:grpSp>
          <p:nvGrpSpPr>
            <p:cNvPr id="647" name="Google Shape;647;p26"/>
            <p:cNvGrpSpPr/>
            <p:nvPr/>
          </p:nvGrpSpPr>
          <p:grpSpPr>
            <a:xfrm>
              <a:off x="3111828" y="2418817"/>
              <a:ext cx="1612200" cy="1141667"/>
              <a:chOff x="3111828" y="2418817"/>
              <a:chExt cx="1612200" cy="1141667"/>
            </a:xfrm>
          </p:grpSpPr>
          <p:sp>
            <p:nvSpPr>
              <p:cNvPr id="648" name="Google Shape;648;p26"/>
              <p:cNvSpPr txBox="1"/>
              <p:nvPr/>
            </p:nvSpPr>
            <p:spPr>
              <a:xfrm>
                <a:off x="3170028" y="2418817"/>
                <a:ext cx="1495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7C60A9"/>
                    </a:solidFill>
                    <a:latin typeface="Roboto"/>
                    <a:ea typeface="Roboto"/>
                    <a:cs typeface="Roboto"/>
                    <a:sym typeface="Roboto"/>
                  </a:rPr>
                  <a:t>CUSTOMER RETENTION</a:t>
                </a:r>
                <a:endParaRPr b="1" sz="1000">
                  <a:solidFill>
                    <a:srgbClr val="7C60A9"/>
                  </a:solidFill>
                  <a:latin typeface="Roboto"/>
                  <a:ea typeface="Roboto"/>
                  <a:cs typeface="Roboto"/>
                  <a:sym typeface="Roboto"/>
                </a:endParaRPr>
              </a:p>
            </p:txBody>
          </p:sp>
          <p:sp>
            <p:nvSpPr>
              <p:cNvPr id="649" name="Google Shape;649;p26"/>
              <p:cNvSpPr txBox="1"/>
              <p:nvPr/>
            </p:nvSpPr>
            <p:spPr>
              <a:xfrm>
                <a:off x="3111828" y="3237384"/>
                <a:ext cx="16122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700">
                    <a:solidFill>
                      <a:srgbClr val="2A2A29"/>
                    </a:solidFill>
                    <a:latin typeface="Roboto"/>
                    <a:ea typeface="Roboto"/>
                    <a:cs typeface="Roboto"/>
                    <a:sym typeface="Roboto"/>
                  </a:rPr>
                  <a:t>Launch loyalty programs, customer feedback surveys, and customer </a:t>
                </a:r>
                <a:endParaRPr sz="700">
                  <a:solidFill>
                    <a:srgbClr val="2A2A29"/>
                  </a:solidFill>
                  <a:latin typeface="Roboto"/>
                  <a:ea typeface="Roboto"/>
                  <a:cs typeface="Roboto"/>
                  <a:sym typeface="Roboto"/>
                </a:endParaRPr>
              </a:p>
              <a:p>
                <a:pPr indent="0" lvl="0" marL="0" rtl="0" algn="ctr">
                  <a:spcBef>
                    <a:spcPts val="0"/>
                  </a:spcBef>
                  <a:spcAft>
                    <a:spcPts val="0"/>
                  </a:spcAft>
                  <a:buNone/>
                </a:pPr>
                <a:r>
                  <a:rPr lang="uk" sz="700">
                    <a:solidFill>
                      <a:srgbClr val="2A2A29"/>
                    </a:solidFill>
                    <a:latin typeface="Roboto"/>
                    <a:ea typeface="Roboto"/>
                    <a:cs typeface="Roboto"/>
                    <a:sym typeface="Roboto"/>
                  </a:rPr>
                  <a:t>support enhancements.</a:t>
                </a:r>
                <a:endParaRPr sz="700">
                  <a:solidFill>
                    <a:srgbClr val="2A2A29"/>
                  </a:solidFill>
                  <a:latin typeface="Roboto"/>
                  <a:ea typeface="Roboto"/>
                  <a:cs typeface="Roboto"/>
                  <a:sym typeface="Roboto"/>
                </a:endParaRPr>
              </a:p>
            </p:txBody>
          </p:sp>
          <p:grpSp>
            <p:nvGrpSpPr>
              <p:cNvPr id="650" name="Google Shape;650;p26"/>
              <p:cNvGrpSpPr/>
              <p:nvPr/>
            </p:nvGrpSpPr>
            <p:grpSpPr>
              <a:xfrm>
                <a:off x="3648378" y="2621037"/>
                <a:ext cx="539100" cy="539100"/>
                <a:chOff x="3648378" y="2621037"/>
                <a:chExt cx="539100" cy="539100"/>
              </a:xfrm>
            </p:grpSpPr>
            <p:sp>
              <p:nvSpPr>
                <p:cNvPr id="651" name="Google Shape;651;p26"/>
                <p:cNvSpPr/>
                <p:nvPr/>
              </p:nvSpPr>
              <p:spPr>
                <a:xfrm>
                  <a:off x="3648378" y="2621037"/>
                  <a:ext cx="539100" cy="539100"/>
                </a:xfrm>
                <a:prstGeom prst="ellipse">
                  <a:avLst/>
                </a:prstGeom>
                <a:solidFill>
                  <a:srgbClr val="7C60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52" name="Google Shape;652;p26"/>
                <p:cNvPicPr preferRelativeResize="0"/>
                <p:nvPr/>
              </p:nvPicPr>
              <p:blipFill>
                <a:blip r:embed="rId5">
                  <a:alphaModFix/>
                </a:blip>
                <a:stretch>
                  <a:fillRect/>
                </a:stretch>
              </p:blipFill>
              <p:spPr>
                <a:xfrm>
                  <a:off x="3759925" y="2715425"/>
                  <a:ext cx="316000" cy="379250"/>
                </a:xfrm>
                <a:prstGeom prst="rect">
                  <a:avLst/>
                </a:prstGeom>
                <a:noFill/>
                <a:ln>
                  <a:noFill/>
                </a:ln>
              </p:spPr>
            </p:pic>
          </p:grpSp>
        </p:grpSp>
        <p:grpSp>
          <p:nvGrpSpPr>
            <p:cNvPr id="653" name="Google Shape;653;p26"/>
            <p:cNvGrpSpPr/>
            <p:nvPr/>
          </p:nvGrpSpPr>
          <p:grpSpPr>
            <a:xfrm>
              <a:off x="6311628" y="2418817"/>
              <a:ext cx="1612200" cy="1141667"/>
              <a:chOff x="6311628" y="2418817"/>
              <a:chExt cx="1612200" cy="1141667"/>
            </a:xfrm>
          </p:grpSpPr>
          <p:sp>
            <p:nvSpPr>
              <p:cNvPr id="654" name="Google Shape;654;p26"/>
              <p:cNvSpPr txBox="1"/>
              <p:nvPr/>
            </p:nvSpPr>
            <p:spPr>
              <a:xfrm>
                <a:off x="6369828" y="2418817"/>
                <a:ext cx="1495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DA9E86"/>
                    </a:solidFill>
                    <a:latin typeface="Roboto"/>
                    <a:ea typeface="Roboto"/>
                    <a:cs typeface="Roboto"/>
                    <a:sym typeface="Roboto"/>
                  </a:rPr>
                  <a:t>CONVERSION</a:t>
                </a:r>
                <a:endParaRPr b="1" sz="1000">
                  <a:solidFill>
                    <a:srgbClr val="DA9E86"/>
                  </a:solidFill>
                  <a:latin typeface="Roboto"/>
                  <a:ea typeface="Roboto"/>
                  <a:cs typeface="Roboto"/>
                  <a:sym typeface="Roboto"/>
                </a:endParaRPr>
              </a:p>
            </p:txBody>
          </p:sp>
          <p:sp>
            <p:nvSpPr>
              <p:cNvPr id="655" name="Google Shape;655;p26"/>
              <p:cNvSpPr txBox="1"/>
              <p:nvPr/>
            </p:nvSpPr>
            <p:spPr>
              <a:xfrm>
                <a:off x="6311628" y="3237384"/>
                <a:ext cx="16122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700">
                    <a:solidFill>
                      <a:srgbClr val="2A2A29"/>
                    </a:solidFill>
                    <a:latin typeface="Roboto"/>
                    <a:ea typeface="Roboto"/>
                    <a:cs typeface="Roboto"/>
                    <a:sym typeface="Roboto"/>
                  </a:rPr>
                  <a:t>Implement sales funnels, run promotional offers, close deals, </a:t>
                </a:r>
                <a:endParaRPr sz="700">
                  <a:solidFill>
                    <a:srgbClr val="2A2A29"/>
                  </a:solidFill>
                  <a:latin typeface="Roboto"/>
                  <a:ea typeface="Roboto"/>
                  <a:cs typeface="Roboto"/>
                  <a:sym typeface="Roboto"/>
                </a:endParaRPr>
              </a:p>
              <a:p>
                <a:pPr indent="0" lvl="0" marL="0" rtl="0" algn="ctr">
                  <a:spcBef>
                    <a:spcPts val="0"/>
                  </a:spcBef>
                  <a:spcAft>
                    <a:spcPts val="0"/>
                  </a:spcAft>
                  <a:buNone/>
                </a:pPr>
                <a:r>
                  <a:rPr lang="uk" sz="700">
                    <a:solidFill>
                      <a:srgbClr val="2A2A29"/>
                    </a:solidFill>
                    <a:latin typeface="Roboto"/>
                    <a:ea typeface="Roboto"/>
                    <a:cs typeface="Roboto"/>
                    <a:sym typeface="Roboto"/>
                  </a:rPr>
                  <a:t>and onboard new clients.</a:t>
                </a:r>
                <a:endParaRPr sz="700">
                  <a:solidFill>
                    <a:srgbClr val="2A2A29"/>
                  </a:solidFill>
                  <a:latin typeface="Roboto"/>
                  <a:ea typeface="Roboto"/>
                  <a:cs typeface="Roboto"/>
                  <a:sym typeface="Roboto"/>
                </a:endParaRPr>
              </a:p>
            </p:txBody>
          </p:sp>
          <p:grpSp>
            <p:nvGrpSpPr>
              <p:cNvPr id="656" name="Google Shape;656;p26"/>
              <p:cNvGrpSpPr/>
              <p:nvPr/>
            </p:nvGrpSpPr>
            <p:grpSpPr>
              <a:xfrm>
                <a:off x="6848178" y="2621037"/>
                <a:ext cx="539100" cy="539100"/>
                <a:chOff x="6848178" y="2621037"/>
                <a:chExt cx="539100" cy="539100"/>
              </a:xfrm>
            </p:grpSpPr>
            <p:sp>
              <p:nvSpPr>
                <p:cNvPr id="657" name="Google Shape;657;p26"/>
                <p:cNvSpPr/>
                <p:nvPr/>
              </p:nvSpPr>
              <p:spPr>
                <a:xfrm>
                  <a:off x="6848178" y="2621037"/>
                  <a:ext cx="539100" cy="539100"/>
                </a:xfrm>
                <a:prstGeom prst="ellipse">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58" name="Google Shape;658;p26"/>
                <p:cNvPicPr preferRelativeResize="0"/>
                <p:nvPr/>
              </p:nvPicPr>
              <p:blipFill>
                <a:blip r:embed="rId6">
                  <a:alphaModFix/>
                </a:blip>
                <a:stretch>
                  <a:fillRect/>
                </a:stretch>
              </p:blipFill>
              <p:spPr>
                <a:xfrm>
                  <a:off x="7008350" y="2714125"/>
                  <a:ext cx="218750" cy="428900"/>
                </a:xfrm>
                <a:prstGeom prst="rect">
                  <a:avLst/>
                </a:prstGeom>
                <a:noFill/>
                <a:ln>
                  <a:noFill/>
                </a:ln>
              </p:spPr>
            </p:pic>
          </p:grpSp>
        </p:grpSp>
        <p:grpSp>
          <p:nvGrpSpPr>
            <p:cNvPr id="659" name="Google Shape;659;p26"/>
            <p:cNvGrpSpPr/>
            <p:nvPr/>
          </p:nvGrpSpPr>
          <p:grpSpPr>
            <a:xfrm>
              <a:off x="1543275" y="3521154"/>
              <a:ext cx="1728900" cy="1141671"/>
              <a:chOff x="1543275" y="3521154"/>
              <a:chExt cx="1728900" cy="1141671"/>
            </a:xfrm>
          </p:grpSpPr>
          <p:sp>
            <p:nvSpPr>
              <p:cNvPr id="660" name="Google Shape;660;p26"/>
              <p:cNvSpPr txBox="1"/>
              <p:nvPr/>
            </p:nvSpPr>
            <p:spPr>
              <a:xfrm>
                <a:off x="1659850" y="3521154"/>
                <a:ext cx="1495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E3B6A2"/>
                    </a:solidFill>
                    <a:latin typeface="Roboto"/>
                    <a:ea typeface="Roboto"/>
                    <a:cs typeface="Roboto"/>
                    <a:sym typeface="Roboto"/>
                  </a:rPr>
                  <a:t>UPSELL &amp; CROSS</a:t>
                </a:r>
                <a:r>
                  <a:rPr b="1" lang="uk" sz="1000">
                    <a:solidFill>
                      <a:srgbClr val="E3B6A2"/>
                    </a:solidFill>
                    <a:latin typeface="Roboto"/>
                    <a:ea typeface="Roboto"/>
                    <a:cs typeface="Roboto"/>
                    <a:sym typeface="Roboto"/>
                  </a:rPr>
                  <a:t>-</a:t>
                </a:r>
                <a:r>
                  <a:rPr b="1" lang="uk" sz="1000">
                    <a:solidFill>
                      <a:srgbClr val="E3B6A2"/>
                    </a:solidFill>
                    <a:latin typeface="Roboto"/>
                    <a:ea typeface="Roboto"/>
                    <a:cs typeface="Roboto"/>
                    <a:sym typeface="Roboto"/>
                  </a:rPr>
                  <a:t>SELL</a:t>
                </a:r>
                <a:endParaRPr b="1" sz="1000">
                  <a:solidFill>
                    <a:srgbClr val="E3B6A2"/>
                  </a:solidFill>
                  <a:latin typeface="Roboto"/>
                  <a:ea typeface="Roboto"/>
                  <a:cs typeface="Roboto"/>
                  <a:sym typeface="Roboto"/>
                </a:endParaRPr>
              </a:p>
            </p:txBody>
          </p:sp>
          <p:sp>
            <p:nvSpPr>
              <p:cNvPr id="661" name="Google Shape;661;p26"/>
              <p:cNvSpPr txBox="1"/>
              <p:nvPr/>
            </p:nvSpPr>
            <p:spPr>
              <a:xfrm>
                <a:off x="1543275" y="4339725"/>
                <a:ext cx="17289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700">
                    <a:solidFill>
                      <a:srgbClr val="2A2A29"/>
                    </a:solidFill>
                    <a:latin typeface="Roboto"/>
                    <a:ea typeface="Roboto"/>
                    <a:cs typeface="Roboto"/>
                    <a:sym typeface="Roboto"/>
                  </a:rPr>
                  <a:t>Analyze customer purchase history, develop complementary product bundles, and run targeted upsell campaigns.</a:t>
                </a:r>
                <a:endParaRPr sz="700">
                  <a:solidFill>
                    <a:srgbClr val="2A2A29"/>
                  </a:solidFill>
                  <a:latin typeface="Roboto"/>
                  <a:ea typeface="Roboto"/>
                  <a:cs typeface="Roboto"/>
                  <a:sym typeface="Roboto"/>
                </a:endParaRPr>
              </a:p>
            </p:txBody>
          </p:sp>
          <p:grpSp>
            <p:nvGrpSpPr>
              <p:cNvPr id="662" name="Google Shape;662;p26"/>
              <p:cNvGrpSpPr/>
              <p:nvPr/>
            </p:nvGrpSpPr>
            <p:grpSpPr>
              <a:xfrm>
                <a:off x="2138200" y="3723374"/>
                <a:ext cx="539100" cy="539100"/>
                <a:chOff x="2138200" y="3723374"/>
                <a:chExt cx="539100" cy="539100"/>
              </a:xfrm>
            </p:grpSpPr>
            <p:sp>
              <p:nvSpPr>
                <p:cNvPr id="663" name="Google Shape;663;p26"/>
                <p:cNvSpPr/>
                <p:nvPr/>
              </p:nvSpPr>
              <p:spPr>
                <a:xfrm>
                  <a:off x="2138200" y="3723374"/>
                  <a:ext cx="539100" cy="539100"/>
                </a:xfrm>
                <a:prstGeom prst="ellipse">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4" name="Google Shape;664;p26"/>
                <p:cNvPicPr preferRelativeResize="0"/>
                <p:nvPr/>
              </p:nvPicPr>
              <p:blipFill>
                <a:blip r:embed="rId7">
                  <a:alphaModFix/>
                </a:blip>
                <a:stretch>
                  <a:fillRect/>
                </a:stretch>
              </p:blipFill>
              <p:spPr>
                <a:xfrm>
                  <a:off x="2268600" y="3796300"/>
                  <a:ext cx="278300" cy="393250"/>
                </a:xfrm>
                <a:prstGeom prst="rect">
                  <a:avLst/>
                </a:prstGeom>
                <a:noFill/>
                <a:ln>
                  <a:noFill/>
                </a:ln>
              </p:spPr>
            </p:pic>
          </p:grpSp>
        </p:grpSp>
        <p:grpSp>
          <p:nvGrpSpPr>
            <p:cNvPr id="665" name="Google Shape;665;p26"/>
            <p:cNvGrpSpPr/>
            <p:nvPr/>
          </p:nvGrpSpPr>
          <p:grpSpPr>
            <a:xfrm>
              <a:off x="4801450" y="3521154"/>
              <a:ext cx="1612200" cy="1141667"/>
              <a:chOff x="4801450" y="3521154"/>
              <a:chExt cx="1612200" cy="1141667"/>
            </a:xfrm>
          </p:grpSpPr>
          <p:sp>
            <p:nvSpPr>
              <p:cNvPr id="666" name="Google Shape;666;p26"/>
              <p:cNvSpPr txBox="1"/>
              <p:nvPr/>
            </p:nvSpPr>
            <p:spPr>
              <a:xfrm>
                <a:off x="4859650" y="3521154"/>
                <a:ext cx="1495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7C60A9"/>
                    </a:solidFill>
                    <a:latin typeface="Roboto"/>
                    <a:ea typeface="Roboto"/>
                    <a:cs typeface="Roboto"/>
                    <a:sym typeface="Roboto"/>
                  </a:rPr>
                  <a:t>PERFORMANCE REVIEW</a:t>
                </a:r>
                <a:endParaRPr b="1" sz="1000">
                  <a:solidFill>
                    <a:srgbClr val="7C60A9"/>
                  </a:solidFill>
                  <a:latin typeface="Roboto"/>
                  <a:ea typeface="Roboto"/>
                  <a:cs typeface="Roboto"/>
                  <a:sym typeface="Roboto"/>
                </a:endParaRPr>
              </a:p>
            </p:txBody>
          </p:sp>
          <p:sp>
            <p:nvSpPr>
              <p:cNvPr id="667" name="Google Shape;667;p26"/>
              <p:cNvSpPr txBox="1"/>
              <p:nvPr/>
            </p:nvSpPr>
            <p:spPr>
              <a:xfrm>
                <a:off x="4801450" y="4339721"/>
                <a:ext cx="16122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700">
                    <a:solidFill>
                      <a:srgbClr val="2A2A29"/>
                    </a:solidFill>
                    <a:latin typeface="Roboto"/>
                    <a:ea typeface="Roboto"/>
                    <a:cs typeface="Roboto"/>
                    <a:sym typeface="Roboto"/>
                  </a:rPr>
                  <a:t>Analyze sales data, assess KPI achievements, adjust sales tactics, </a:t>
                </a:r>
                <a:endParaRPr sz="700">
                  <a:solidFill>
                    <a:srgbClr val="2A2A29"/>
                  </a:solidFill>
                  <a:latin typeface="Roboto"/>
                  <a:ea typeface="Roboto"/>
                  <a:cs typeface="Roboto"/>
                  <a:sym typeface="Roboto"/>
                </a:endParaRPr>
              </a:p>
              <a:p>
                <a:pPr indent="0" lvl="0" marL="0" rtl="0" algn="ctr">
                  <a:spcBef>
                    <a:spcPts val="0"/>
                  </a:spcBef>
                  <a:spcAft>
                    <a:spcPts val="0"/>
                  </a:spcAft>
                  <a:buNone/>
                </a:pPr>
                <a:r>
                  <a:rPr lang="uk" sz="700">
                    <a:solidFill>
                      <a:srgbClr val="2A2A29"/>
                    </a:solidFill>
                    <a:latin typeface="Roboto"/>
                    <a:ea typeface="Roboto"/>
                    <a:cs typeface="Roboto"/>
                    <a:sym typeface="Roboto"/>
                  </a:rPr>
                  <a:t>and refine processes.</a:t>
                </a:r>
                <a:endParaRPr sz="700">
                  <a:solidFill>
                    <a:srgbClr val="2A2A29"/>
                  </a:solidFill>
                  <a:latin typeface="Roboto"/>
                  <a:ea typeface="Roboto"/>
                  <a:cs typeface="Roboto"/>
                  <a:sym typeface="Roboto"/>
                </a:endParaRPr>
              </a:p>
            </p:txBody>
          </p:sp>
          <p:grpSp>
            <p:nvGrpSpPr>
              <p:cNvPr id="668" name="Google Shape;668;p26"/>
              <p:cNvGrpSpPr/>
              <p:nvPr/>
            </p:nvGrpSpPr>
            <p:grpSpPr>
              <a:xfrm>
                <a:off x="5338000" y="3723374"/>
                <a:ext cx="539100" cy="539100"/>
                <a:chOff x="5338000" y="3723374"/>
                <a:chExt cx="539100" cy="539100"/>
              </a:xfrm>
            </p:grpSpPr>
            <p:sp>
              <p:nvSpPr>
                <p:cNvPr id="669" name="Google Shape;669;p26"/>
                <p:cNvSpPr/>
                <p:nvPr/>
              </p:nvSpPr>
              <p:spPr>
                <a:xfrm>
                  <a:off x="5338000" y="3723374"/>
                  <a:ext cx="539100" cy="539100"/>
                </a:xfrm>
                <a:prstGeom prst="ellipse">
                  <a:avLst/>
                </a:prstGeom>
                <a:solidFill>
                  <a:srgbClr val="7C60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0" name="Google Shape;670;p26"/>
                <p:cNvPicPr preferRelativeResize="0"/>
                <p:nvPr/>
              </p:nvPicPr>
              <p:blipFill>
                <a:blip r:embed="rId8">
                  <a:alphaModFix/>
                </a:blip>
                <a:stretch>
                  <a:fillRect/>
                </a:stretch>
              </p:blipFill>
              <p:spPr>
                <a:xfrm>
                  <a:off x="5455400" y="3858125"/>
                  <a:ext cx="304300" cy="269600"/>
                </a:xfrm>
                <a:prstGeom prst="rect">
                  <a:avLst/>
                </a:prstGeom>
                <a:noFill/>
                <a:ln>
                  <a:noFill/>
                </a:ln>
              </p:spPr>
            </p:pic>
          </p:gr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grpSp>
        <p:nvGrpSpPr>
          <p:cNvPr id="675" name="Google Shape;675;p27"/>
          <p:cNvGrpSpPr/>
          <p:nvPr/>
        </p:nvGrpSpPr>
        <p:grpSpPr>
          <a:xfrm>
            <a:off x="506250" y="457425"/>
            <a:ext cx="5307050" cy="2939175"/>
            <a:chOff x="506250" y="497113"/>
            <a:chExt cx="5307050" cy="2939175"/>
          </a:xfrm>
        </p:grpSpPr>
        <p:sp>
          <p:nvSpPr>
            <p:cNvPr id="676" name="Google Shape;676;p27"/>
            <p:cNvSpPr txBox="1"/>
            <p:nvPr/>
          </p:nvSpPr>
          <p:spPr>
            <a:xfrm>
              <a:off x="506250" y="497113"/>
              <a:ext cx="5307000" cy="127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b="1" lang="uk" sz="4600">
                  <a:solidFill>
                    <a:srgbClr val="2A2A29"/>
                  </a:solidFill>
                  <a:latin typeface="Roboto"/>
                  <a:ea typeface="Roboto"/>
                  <a:cs typeface="Roboto"/>
                  <a:sym typeface="Roboto"/>
                </a:rPr>
                <a:t>Risks </a:t>
              </a:r>
              <a:endParaRPr b="1" sz="4600">
                <a:solidFill>
                  <a:srgbClr val="2A2A29"/>
                </a:solidFill>
                <a:latin typeface="Roboto"/>
                <a:ea typeface="Roboto"/>
                <a:cs typeface="Roboto"/>
                <a:sym typeface="Roboto"/>
              </a:endParaRPr>
            </a:p>
            <a:p>
              <a:pPr indent="0" lvl="0" marL="0" rtl="0" algn="l">
                <a:lnSpc>
                  <a:spcPct val="90000"/>
                </a:lnSpc>
                <a:spcBef>
                  <a:spcPts val="0"/>
                </a:spcBef>
                <a:spcAft>
                  <a:spcPts val="0"/>
                </a:spcAft>
                <a:buNone/>
              </a:pPr>
              <a:r>
                <a:rPr b="1" lang="uk" sz="4600">
                  <a:solidFill>
                    <a:srgbClr val="2A2A29"/>
                  </a:solidFill>
                  <a:latin typeface="Roboto"/>
                  <a:ea typeface="Roboto"/>
                  <a:cs typeface="Roboto"/>
                  <a:sym typeface="Roboto"/>
                </a:rPr>
                <a:t>and </a:t>
              </a:r>
              <a:r>
                <a:rPr b="1" lang="uk" sz="4600">
                  <a:solidFill>
                    <a:srgbClr val="502D88"/>
                  </a:solidFill>
                  <a:latin typeface="Roboto"/>
                  <a:ea typeface="Roboto"/>
                  <a:cs typeface="Roboto"/>
                  <a:sym typeface="Roboto"/>
                </a:rPr>
                <a:t>Challenges</a:t>
              </a:r>
              <a:endParaRPr b="1" sz="4600">
                <a:solidFill>
                  <a:srgbClr val="502D88"/>
                </a:solidFill>
                <a:latin typeface="Roboto"/>
                <a:ea typeface="Roboto"/>
                <a:cs typeface="Roboto"/>
                <a:sym typeface="Roboto"/>
              </a:endParaRPr>
            </a:p>
          </p:txBody>
        </p:sp>
        <p:sp>
          <p:nvSpPr>
            <p:cNvPr id="677" name="Google Shape;677;p27"/>
            <p:cNvSpPr txBox="1"/>
            <p:nvPr/>
          </p:nvSpPr>
          <p:spPr>
            <a:xfrm>
              <a:off x="530600" y="2007988"/>
              <a:ext cx="5282700" cy="1428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This slide is designed to identify and discuss the potential risks and challenges that could impact the success of the project or business. It provides a realistic view of what could go wrong and outlines strategies for managing these risks.</a:t>
              </a:r>
              <a:endParaRPr sz="1600">
                <a:solidFill>
                  <a:srgbClr val="8C8E90"/>
                </a:solidFill>
                <a:latin typeface="Roboto"/>
                <a:ea typeface="Roboto"/>
                <a:cs typeface="Roboto"/>
                <a:sym typeface="Roboto"/>
              </a:endParaRPr>
            </a:p>
          </p:txBody>
        </p:sp>
      </p:grpSp>
      <p:grpSp>
        <p:nvGrpSpPr>
          <p:cNvPr id="678" name="Google Shape;678;p27"/>
          <p:cNvGrpSpPr/>
          <p:nvPr/>
        </p:nvGrpSpPr>
        <p:grpSpPr>
          <a:xfrm rot="5400000">
            <a:off x="-956251" y="3760412"/>
            <a:ext cx="2082900" cy="2175000"/>
            <a:chOff x="5250978" y="3956605"/>
            <a:chExt cx="2082900" cy="2175000"/>
          </a:xfrm>
        </p:grpSpPr>
        <p:sp>
          <p:nvSpPr>
            <p:cNvPr id="679" name="Google Shape;679;p27"/>
            <p:cNvSpPr/>
            <p:nvPr/>
          </p:nvSpPr>
          <p:spPr>
            <a:xfrm rot="-5400000">
              <a:off x="5803978" y="4509705"/>
              <a:ext cx="977100" cy="977400"/>
            </a:xfrm>
            <a:prstGeom prst="arc">
              <a:avLst>
                <a:gd fmla="val 15064278" name="adj1"/>
                <a:gd fmla="val 2359231" name="adj2"/>
              </a:avLst>
            </a:prstGeom>
            <a:noFill/>
            <a:ln cap="flat" cmpd="sng" w="38100">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0" name="Google Shape;680;p27"/>
            <p:cNvSpPr/>
            <p:nvPr/>
          </p:nvSpPr>
          <p:spPr>
            <a:xfrm rot="-5400000">
              <a:off x="5485128" y="4271005"/>
              <a:ext cx="1614600" cy="1546200"/>
            </a:xfrm>
            <a:prstGeom prst="arc">
              <a:avLst>
                <a:gd fmla="val 15674313" name="adj1"/>
                <a:gd fmla="val 1440441" name="adj2"/>
              </a:avLst>
            </a:prstGeom>
            <a:noFill/>
            <a:ln cap="flat" cmpd="sng" w="38100">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1" name="Google Shape;681;p27"/>
            <p:cNvSpPr/>
            <p:nvPr/>
          </p:nvSpPr>
          <p:spPr>
            <a:xfrm rot="-5400000">
              <a:off x="5204928" y="4002655"/>
              <a:ext cx="2175000" cy="2082900"/>
            </a:xfrm>
            <a:prstGeom prst="arc">
              <a:avLst>
                <a:gd fmla="val 15811183" name="adj1"/>
                <a:gd fmla="val 1006175" name="adj2"/>
              </a:avLst>
            </a:prstGeom>
            <a:noFill/>
            <a:ln cap="flat" cmpd="sng" w="38100">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682" name="Google Shape;682;p27"/>
          <p:cNvGrpSpPr/>
          <p:nvPr/>
        </p:nvGrpSpPr>
        <p:grpSpPr>
          <a:xfrm>
            <a:off x="5331495" y="-5400"/>
            <a:ext cx="3812506" cy="5976126"/>
            <a:chOff x="5331495" y="-5400"/>
            <a:chExt cx="3812506" cy="5976126"/>
          </a:xfrm>
        </p:grpSpPr>
        <p:grpSp>
          <p:nvGrpSpPr>
            <p:cNvPr id="683" name="Google Shape;683;p27"/>
            <p:cNvGrpSpPr/>
            <p:nvPr/>
          </p:nvGrpSpPr>
          <p:grpSpPr>
            <a:xfrm>
              <a:off x="5331495" y="-5400"/>
              <a:ext cx="3812506" cy="5976126"/>
              <a:chOff x="5331450" y="4692"/>
              <a:chExt cx="3806036" cy="5965984"/>
            </a:xfrm>
          </p:grpSpPr>
          <p:pic>
            <p:nvPicPr>
              <p:cNvPr id="684" name="Google Shape;684;p27"/>
              <p:cNvPicPr preferRelativeResize="0"/>
              <p:nvPr/>
            </p:nvPicPr>
            <p:blipFill rotWithShape="1">
              <a:blip r:embed="rId3">
                <a:alphaModFix/>
              </a:blip>
              <a:srcRect b="109" l="0" r="229" t="169"/>
              <a:stretch/>
            </p:blipFill>
            <p:spPr>
              <a:xfrm>
                <a:off x="6254786" y="4692"/>
                <a:ext cx="2882700" cy="5140163"/>
              </a:xfrm>
              <a:prstGeom prst="rect">
                <a:avLst/>
              </a:prstGeom>
              <a:noFill/>
              <a:ln>
                <a:noFill/>
              </a:ln>
            </p:spPr>
          </p:pic>
          <p:sp>
            <p:nvSpPr>
              <p:cNvPr id="685" name="Google Shape;685;p27"/>
              <p:cNvSpPr/>
              <p:nvPr/>
            </p:nvSpPr>
            <p:spPr>
              <a:xfrm rot="5400000">
                <a:off x="5331450" y="4336876"/>
                <a:ext cx="1633800" cy="1633800"/>
              </a:xfrm>
              <a:prstGeom prst="pie">
                <a:avLst>
                  <a:gd fmla="val 5422416" name="adj1"/>
                  <a:gd fmla="val 16194023" name="adj2"/>
                </a:avLst>
              </a:prstGeom>
              <a:solidFill>
                <a:srgbClr val="DA9E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grpSp>
        <p:sp>
          <p:nvSpPr>
            <p:cNvPr id="686" name="Google Shape;686;p27"/>
            <p:cNvSpPr/>
            <p:nvPr/>
          </p:nvSpPr>
          <p:spPr>
            <a:xfrm>
              <a:off x="5959650" y="-2025"/>
              <a:ext cx="2246150" cy="822175"/>
            </a:xfrm>
            <a:custGeom>
              <a:rect b="b" l="l" r="r" t="t"/>
              <a:pathLst>
                <a:path extrusionOk="0" h="32887" w="89846">
                  <a:moveTo>
                    <a:pt x="0" y="0"/>
                  </a:moveTo>
                  <a:lnTo>
                    <a:pt x="0" y="32887"/>
                  </a:lnTo>
                  <a:lnTo>
                    <a:pt x="89835" y="32887"/>
                  </a:lnTo>
                  <a:lnTo>
                    <a:pt x="89846" y="19"/>
                  </a:lnTo>
                </a:path>
              </a:pathLst>
            </a:custGeom>
            <a:noFill/>
            <a:ln cap="flat" cmpd="sng" w="38100">
              <a:solidFill>
                <a:srgbClr val="502D88"/>
              </a:solidFill>
              <a:prstDash val="solid"/>
              <a:round/>
              <a:headEnd len="med" w="med" type="none"/>
              <a:tailEnd len="med" w="med" type="none"/>
            </a:ln>
          </p:spPr>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28"/>
          <p:cNvSpPr txBox="1"/>
          <p:nvPr/>
        </p:nvSpPr>
        <p:spPr>
          <a:xfrm>
            <a:off x="645000" y="495148"/>
            <a:ext cx="78540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3500">
                <a:solidFill>
                  <a:srgbClr val="2A2A29"/>
                </a:solidFill>
                <a:latin typeface="Roboto"/>
                <a:ea typeface="Roboto"/>
                <a:cs typeface="Roboto"/>
                <a:sym typeface="Roboto"/>
              </a:rPr>
              <a:t>Risks and </a:t>
            </a:r>
            <a:r>
              <a:rPr b="1" lang="uk" sz="3500">
                <a:solidFill>
                  <a:srgbClr val="502D88"/>
                </a:solidFill>
                <a:latin typeface="Roboto"/>
                <a:ea typeface="Roboto"/>
                <a:cs typeface="Roboto"/>
                <a:sym typeface="Roboto"/>
              </a:rPr>
              <a:t>Challenges Infographics</a:t>
            </a:r>
            <a:endParaRPr b="1" sz="3500">
              <a:solidFill>
                <a:srgbClr val="502D88"/>
              </a:solidFill>
              <a:latin typeface="Roboto"/>
              <a:ea typeface="Roboto"/>
              <a:cs typeface="Roboto"/>
              <a:sym typeface="Roboto"/>
            </a:endParaRPr>
          </a:p>
        </p:txBody>
      </p:sp>
      <p:grpSp>
        <p:nvGrpSpPr>
          <p:cNvPr id="692" name="Google Shape;692;p28"/>
          <p:cNvGrpSpPr/>
          <p:nvPr/>
        </p:nvGrpSpPr>
        <p:grpSpPr>
          <a:xfrm>
            <a:off x="7073715" y="1440000"/>
            <a:ext cx="1474800" cy="3163425"/>
            <a:chOff x="7071825" y="1440000"/>
            <a:chExt cx="1474800" cy="3163425"/>
          </a:xfrm>
        </p:grpSpPr>
        <p:sp>
          <p:nvSpPr>
            <p:cNvPr id="693" name="Google Shape;693;p28"/>
            <p:cNvSpPr/>
            <p:nvPr/>
          </p:nvSpPr>
          <p:spPr>
            <a:xfrm>
              <a:off x="7071825" y="2105025"/>
              <a:ext cx="1474800" cy="2498400"/>
            </a:xfrm>
            <a:prstGeom prst="roundRect">
              <a:avLst>
                <a:gd fmla="val 7687" name="adj"/>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94" name="Google Shape;694;p28"/>
            <p:cNvGrpSpPr/>
            <p:nvPr/>
          </p:nvGrpSpPr>
          <p:grpSpPr>
            <a:xfrm>
              <a:off x="7072425" y="1440000"/>
              <a:ext cx="1473600" cy="563100"/>
              <a:chOff x="586000" y="1440000"/>
              <a:chExt cx="1473600" cy="563100"/>
            </a:xfrm>
          </p:grpSpPr>
          <p:sp>
            <p:nvSpPr>
              <p:cNvPr id="695" name="Google Shape;695;p28"/>
              <p:cNvSpPr/>
              <p:nvPr/>
            </p:nvSpPr>
            <p:spPr>
              <a:xfrm>
                <a:off x="586000" y="1440000"/>
                <a:ext cx="1473600" cy="563100"/>
              </a:xfrm>
              <a:prstGeom prst="rect">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6" name="Google Shape;696;p28"/>
              <p:cNvSpPr txBox="1"/>
              <p:nvPr/>
            </p:nvSpPr>
            <p:spPr>
              <a:xfrm>
                <a:off x="664300" y="1636950"/>
                <a:ext cx="1318200" cy="169200"/>
              </a:xfrm>
              <a:prstGeom prst="rect">
                <a:avLst/>
              </a:prstGeom>
              <a:solidFill>
                <a:srgbClr val="502D88"/>
              </a:solidFill>
              <a:ln>
                <a:noFill/>
              </a:ln>
            </p:spPr>
            <p:txBody>
              <a:bodyPr anchorCtr="0" anchor="t" bIns="0" lIns="0" spcFirstLastPara="1" rIns="0" wrap="square" tIns="0">
                <a:spAutoFit/>
              </a:bodyPr>
              <a:lstStyle/>
              <a:p>
                <a:pPr indent="0" lvl="0" marL="0" rtl="0" algn="ctr">
                  <a:spcBef>
                    <a:spcPts val="0"/>
                  </a:spcBef>
                  <a:spcAft>
                    <a:spcPts val="0"/>
                  </a:spcAft>
                  <a:buNone/>
                </a:pPr>
                <a:r>
                  <a:rPr b="1" lang="uk" sz="1100">
                    <a:solidFill>
                      <a:srgbClr val="FCF9F8"/>
                    </a:solidFill>
                    <a:latin typeface="Roboto"/>
                    <a:ea typeface="Roboto"/>
                    <a:cs typeface="Roboto"/>
                    <a:sym typeface="Roboto"/>
                  </a:rPr>
                  <a:t>CHALLENGES</a:t>
                </a:r>
                <a:endParaRPr b="1" sz="1100">
                  <a:solidFill>
                    <a:srgbClr val="FCF9F8"/>
                  </a:solidFill>
                  <a:latin typeface="Roboto"/>
                  <a:ea typeface="Roboto"/>
                  <a:cs typeface="Roboto"/>
                  <a:sym typeface="Roboto"/>
                </a:endParaRPr>
              </a:p>
            </p:txBody>
          </p:sp>
        </p:grpSp>
        <p:sp>
          <p:nvSpPr>
            <p:cNvPr id="697" name="Google Shape;697;p28"/>
            <p:cNvSpPr txBox="1"/>
            <p:nvPr/>
          </p:nvSpPr>
          <p:spPr>
            <a:xfrm>
              <a:off x="7178025" y="2249525"/>
              <a:ext cx="1262400" cy="548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800">
                  <a:solidFill>
                    <a:srgbClr val="FCF9F8"/>
                  </a:solidFill>
                  <a:latin typeface="Roboto Medium"/>
                  <a:ea typeface="Roboto Medium"/>
                  <a:cs typeface="Roboto Medium"/>
                  <a:sym typeface="Roboto Medium"/>
                </a:rPr>
                <a:t>Identify specific challenges that the project or business is currently facing or may face in the near future.</a:t>
              </a:r>
              <a:endParaRPr sz="800">
                <a:solidFill>
                  <a:srgbClr val="FCF9F8"/>
                </a:solidFill>
                <a:latin typeface="Roboto Medium"/>
                <a:ea typeface="Roboto Medium"/>
                <a:cs typeface="Roboto Medium"/>
                <a:sym typeface="Roboto Medium"/>
              </a:endParaRPr>
            </a:p>
          </p:txBody>
        </p:sp>
        <p:sp>
          <p:nvSpPr>
            <p:cNvPr id="698" name="Google Shape;698;p28"/>
            <p:cNvSpPr txBox="1"/>
            <p:nvPr/>
          </p:nvSpPr>
          <p:spPr>
            <a:xfrm>
              <a:off x="7186875" y="2925467"/>
              <a:ext cx="1244700" cy="521700"/>
            </a:xfrm>
            <a:prstGeom prst="rect">
              <a:avLst/>
            </a:prstGeom>
            <a:noFill/>
            <a:ln>
              <a:noFill/>
            </a:ln>
          </p:spPr>
          <p:txBody>
            <a:bodyPr anchorCtr="0" anchor="t" bIns="0" lIns="0" spcFirstLastPara="1" rIns="0" wrap="square" tIns="0">
              <a:spAutoFit/>
            </a:bodyPr>
            <a:lstStyle/>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Resource limitations</a:t>
              </a:r>
              <a:endParaRPr sz="600">
                <a:solidFill>
                  <a:srgbClr val="FCF9F8"/>
                </a:solidFill>
                <a:latin typeface="Roboto"/>
                <a:ea typeface="Roboto"/>
                <a:cs typeface="Roboto"/>
                <a:sym typeface="Roboto"/>
              </a:endParaRPr>
            </a:p>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Competitive pressures</a:t>
              </a:r>
              <a:endParaRPr sz="600">
                <a:solidFill>
                  <a:srgbClr val="FCF9F8"/>
                </a:solidFill>
                <a:latin typeface="Roboto"/>
                <a:ea typeface="Roboto"/>
                <a:cs typeface="Roboto"/>
                <a:sym typeface="Roboto"/>
              </a:endParaRPr>
            </a:p>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Technological hurdles</a:t>
              </a:r>
              <a:endParaRPr sz="600">
                <a:solidFill>
                  <a:srgbClr val="FCF9F8"/>
                </a:solidFill>
                <a:latin typeface="Roboto"/>
                <a:ea typeface="Roboto"/>
                <a:cs typeface="Roboto"/>
                <a:sym typeface="Roboto"/>
              </a:endParaRPr>
            </a:p>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Internal issues</a:t>
              </a:r>
              <a:endParaRPr sz="600">
                <a:solidFill>
                  <a:srgbClr val="FCF9F8"/>
                </a:solidFill>
                <a:latin typeface="Roboto"/>
                <a:ea typeface="Roboto"/>
                <a:cs typeface="Roboto"/>
                <a:sym typeface="Roboto"/>
              </a:endParaRPr>
            </a:p>
          </p:txBody>
        </p:sp>
        <p:pic>
          <p:nvPicPr>
            <p:cNvPr id="699" name="Google Shape;699;p28"/>
            <p:cNvPicPr preferRelativeResize="0"/>
            <p:nvPr/>
          </p:nvPicPr>
          <p:blipFill>
            <a:blip r:embed="rId3">
              <a:alphaModFix/>
            </a:blip>
            <a:stretch>
              <a:fillRect/>
            </a:stretch>
          </p:blipFill>
          <p:spPr>
            <a:xfrm>
              <a:off x="7410919" y="3691425"/>
              <a:ext cx="796613" cy="727825"/>
            </a:xfrm>
            <a:prstGeom prst="rect">
              <a:avLst/>
            </a:prstGeom>
            <a:noFill/>
            <a:ln>
              <a:noFill/>
            </a:ln>
          </p:spPr>
        </p:pic>
      </p:grpSp>
      <p:grpSp>
        <p:nvGrpSpPr>
          <p:cNvPr id="700" name="Google Shape;700;p28"/>
          <p:cNvGrpSpPr/>
          <p:nvPr/>
        </p:nvGrpSpPr>
        <p:grpSpPr>
          <a:xfrm>
            <a:off x="5453869" y="1440000"/>
            <a:ext cx="1670571" cy="3163425"/>
            <a:chOff x="5451825" y="1440000"/>
            <a:chExt cx="1670571" cy="3163425"/>
          </a:xfrm>
        </p:grpSpPr>
        <p:sp>
          <p:nvSpPr>
            <p:cNvPr id="701" name="Google Shape;701;p28"/>
            <p:cNvSpPr/>
            <p:nvPr/>
          </p:nvSpPr>
          <p:spPr>
            <a:xfrm>
              <a:off x="5451825" y="2105025"/>
              <a:ext cx="1474800" cy="2498400"/>
            </a:xfrm>
            <a:prstGeom prst="roundRect">
              <a:avLst>
                <a:gd fmla="val 7687" name="adj"/>
              </a:avLst>
            </a:prstGeom>
            <a:solidFill>
              <a:srgbClr val="DA9E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02" name="Google Shape;702;p28"/>
            <p:cNvGrpSpPr/>
            <p:nvPr/>
          </p:nvGrpSpPr>
          <p:grpSpPr>
            <a:xfrm>
              <a:off x="5451825" y="1440000"/>
              <a:ext cx="1670571" cy="563100"/>
              <a:chOff x="586000" y="1440000"/>
              <a:chExt cx="1670571" cy="563100"/>
            </a:xfrm>
          </p:grpSpPr>
          <p:grpSp>
            <p:nvGrpSpPr>
              <p:cNvPr id="703" name="Google Shape;703;p28"/>
              <p:cNvGrpSpPr/>
              <p:nvPr/>
            </p:nvGrpSpPr>
            <p:grpSpPr>
              <a:xfrm>
                <a:off x="586000" y="1440000"/>
                <a:ext cx="1670571" cy="563100"/>
                <a:chOff x="586000" y="1440000"/>
                <a:chExt cx="1670571" cy="563100"/>
              </a:xfrm>
            </p:grpSpPr>
            <p:sp>
              <p:nvSpPr>
                <p:cNvPr id="704" name="Google Shape;704;p28"/>
                <p:cNvSpPr/>
                <p:nvPr/>
              </p:nvSpPr>
              <p:spPr>
                <a:xfrm>
                  <a:off x="586000" y="1440000"/>
                  <a:ext cx="1473600" cy="563100"/>
                </a:xfrm>
                <a:prstGeom prst="rect">
                  <a:avLst/>
                </a:prstGeom>
                <a:solidFill>
                  <a:srgbClr val="DA9E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5" name="Google Shape;705;p28"/>
                <p:cNvSpPr/>
                <p:nvPr/>
              </p:nvSpPr>
              <p:spPr>
                <a:xfrm rot="5400000">
                  <a:off x="1967971" y="1621200"/>
                  <a:ext cx="376500" cy="200700"/>
                </a:xfrm>
                <a:prstGeom prst="triangle">
                  <a:avLst>
                    <a:gd fmla="val 50000" name="adj"/>
                  </a:avLst>
                </a:prstGeom>
                <a:solidFill>
                  <a:srgbClr val="DA9E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06" name="Google Shape;706;p28"/>
              <p:cNvSpPr txBox="1"/>
              <p:nvPr/>
            </p:nvSpPr>
            <p:spPr>
              <a:xfrm>
                <a:off x="664300" y="1552200"/>
                <a:ext cx="1318200" cy="338700"/>
              </a:xfrm>
              <a:prstGeom prst="rect">
                <a:avLst/>
              </a:prstGeom>
              <a:solidFill>
                <a:srgbClr val="DA9E86"/>
              </a:solidFill>
              <a:ln>
                <a:noFill/>
              </a:ln>
            </p:spPr>
            <p:txBody>
              <a:bodyPr anchorCtr="0" anchor="t" bIns="0" lIns="0" spcFirstLastPara="1" rIns="0" wrap="square" tIns="0">
                <a:spAutoFit/>
              </a:bodyPr>
              <a:lstStyle/>
              <a:p>
                <a:pPr indent="0" lvl="0" marL="0" rtl="0" algn="ctr">
                  <a:spcBef>
                    <a:spcPts val="0"/>
                  </a:spcBef>
                  <a:spcAft>
                    <a:spcPts val="0"/>
                  </a:spcAft>
                  <a:buNone/>
                </a:pPr>
                <a:r>
                  <a:rPr b="1" lang="uk" sz="1100">
                    <a:solidFill>
                      <a:srgbClr val="FCF9F8"/>
                    </a:solidFill>
                    <a:latin typeface="Roboto"/>
                    <a:ea typeface="Roboto"/>
                    <a:cs typeface="Roboto"/>
                    <a:sym typeface="Roboto"/>
                  </a:rPr>
                  <a:t>MITIGATION </a:t>
                </a:r>
                <a:endParaRPr b="1" sz="1100">
                  <a:solidFill>
                    <a:srgbClr val="FCF9F8"/>
                  </a:solidFill>
                  <a:latin typeface="Roboto"/>
                  <a:ea typeface="Roboto"/>
                  <a:cs typeface="Roboto"/>
                  <a:sym typeface="Roboto"/>
                </a:endParaRPr>
              </a:p>
              <a:p>
                <a:pPr indent="0" lvl="0" marL="0" rtl="0" algn="ctr">
                  <a:spcBef>
                    <a:spcPts val="0"/>
                  </a:spcBef>
                  <a:spcAft>
                    <a:spcPts val="0"/>
                  </a:spcAft>
                  <a:buNone/>
                </a:pPr>
                <a:r>
                  <a:rPr b="1" lang="uk" sz="1100">
                    <a:solidFill>
                      <a:srgbClr val="FCF9F8"/>
                    </a:solidFill>
                    <a:latin typeface="Roboto"/>
                    <a:ea typeface="Roboto"/>
                    <a:cs typeface="Roboto"/>
                    <a:sym typeface="Roboto"/>
                  </a:rPr>
                  <a:t>STRATEGIES</a:t>
                </a:r>
                <a:endParaRPr b="1" sz="1100">
                  <a:solidFill>
                    <a:srgbClr val="FCF9F8"/>
                  </a:solidFill>
                  <a:latin typeface="Roboto"/>
                  <a:ea typeface="Roboto"/>
                  <a:cs typeface="Roboto"/>
                  <a:sym typeface="Roboto"/>
                </a:endParaRPr>
              </a:p>
            </p:txBody>
          </p:sp>
        </p:grpSp>
        <p:sp>
          <p:nvSpPr>
            <p:cNvPr id="707" name="Google Shape;707;p28"/>
            <p:cNvSpPr txBox="1"/>
            <p:nvPr/>
          </p:nvSpPr>
          <p:spPr>
            <a:xfrm>
              <a:off x="5557950" y="2249525"/>
              <a:ext cx="1262400" cy="972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800">
                  <a:solidFill>
                    <a:srgbClr val="FCF9F8"/>
                  </a:solidFill>
                  <a:latin typeface="Roboto Medium"/>
                  <a:ea typeface="Roboto Medium"/>
                  <a:cs typeface="Roboto Medium"/>
                  <a:sym typeface="Roboto Medium"/>
                </a:rPr>
                <a:t>Outline the strategies and actions that will be taken to minimize or manage each risk. This may involve contingency planning, risk transfer (e.g., insurance), or process improvements.</a:t>
              </a:r>
              <a:endParaRPr sz="800">
                <a:solidFill>
                  <a:srgbClr val="FCF9F8"/>
                </a:solidFill>
                <a:latin typeface="Roboto Medium"/>
                <a:ea typeface="Roboto Medium"/>
                <a:cs typeface="Roboto Medium"/>
                <a:sym typeface="Roboto Medium"/>
              </a:endParaRPr>
            </a:p>
          </p:txBody>
        </p:sp>
        <p:pic>
          <p:nvPicPr>
            <p:cNvPr id="708" name="Google Shape;708;p28"/>
            <p:cNvPicPr preferRelativeResize="0"/>
            <p:nvPr/>
          </p:nvPicPr>
          <p:blipFill>
            <a:blip r:embed="rId4">
              <a:alphaModFix/>
            </a:blip>
            <a:stretch>
              <a:fillRect/>
            </a:stretch>
          </p:blipFill>
          <p:spPr>
            <a:xfrm>
              <a:off x="5825238" y="3691424"/>
              <a:ext cx="727825" cy="727825"/>
            </a:xfrm>
            <a:prstGeom prst="rect">
              <a:avLst/>
            </a:prstGeom>
            <a:noFill/>
            <a:ln>
              <a:noFill/>
            </a:ln>
          </p:spPr>
        </p:pic>
      </p:grpSp>
      <p:grpSp>
        <p:nvGrpSpPr>
          <p:cNvPr id="709" name="Google Shape;709;p28"/>
          <p:cNvGrpSpPr/>
          <p:nvPr/>
        </p:nvGrpSpPr>
        <p:grpSpPr>
          <a:xfrm>
            <a:off x="3834023" y="1440000"/>
            <a:ext cx="1670571" cy="3163425"/>
            <a:chOff x="3834600" y="1440000"/>
            <a:chExt cx="1670571" cy="3163425"/>
          </a:xfrm>
        </p:grpSpPr>
        <p:sp>
          <p:nvSpPr>
            <p:cNvPr id="710" name="Google Shape;710;p28"/>
            <p:cNvSpPr/>
            <p:nvPr/>
          </p:nvSpPr>
          <p:spPr>
            <a:xfrm>
              <a:off x="3834600" y="2105025"/>
              <a:ext cx="1474800" cy="2498400"/>
            </a:xfrm>
            <a:prstGeom prst="roundRect">
              <a:avLst>
                <a:gd fmla="val 7687" name="adj"/>
              </a:avLst>
            </a:prstGeom>
            <a:solidFill>
              <a:srgbClr val="4444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11" name="Google Shape;711;p28"/>
            <p:cNvGrpSpPr/>
            <p:nvPr/>
          </p:nvGrpSpPr>
          <p:grpSpPr>
            <a:xfrm>
              <a:off x="3834600" y="1440000"/>
              <a:ext cx="1670571" cy="563100"/>
              <a:chOff x="586000" y="1440000"/>
              <a:chExt cx="1670571" cy="563100"/>
            </a:xfrm>
          </p:grpSpPr>
          <p:grpSp>
            <p:nvGrpSpPr>
              <p:cNvPr id="712" name="Google Shape;712;p28"/>
              <p:cNvGrpSpPr/>
              <p:nvPr/>
            </p:nvGrpSpPr>
            <p:grpSpPr>
              <a:xfrm>
                <a:off x="586000" y="1440000"/>
                <a:ext cx="1670571" cy="563100"/>
                <a:chOff x="586000" y="1440000"/>
                <a:chExt cx="1670571" cy="563100"/>
              </a:xfrm>
            </p:grpSpPr>
            <p:sp>
              <p:nvSpPr>
                <p:cNvPr id="713" name="Google Shape;713;p28"/>
                <p:cNvSpPr/>
                <p:nvPr/>
              </p:nvSpPr>
              <p:spPr>
                <a:xfrm>
                  <a:off x="586000" y="1440000"/>
                  <a:ext cx="1473600" cy="563100"/>
                </a:xfrm>
                <a:prstGeom prst="rect">
                  <a:avLst/>
                </a:prstGeom>
                <a:solidFill>
                  <a:srgbClr val="4443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4" name="Google Shape;714;p28"/>
                <p:cNvSpPr/>
                <p:nvPr/>
              </p:nvSpPr>
              <p:spPr>
                <a:xfrm rot="5400000">
                  <a:off x="1967971" y="1621200"/>
                  <a:ext cx="376500" cy="200700"/>
                </a:xfrm>
                <a:prstGeom prst="triangle">
                  <a:avLst>
                    <a:gd fmla="val 50000" name="adj"/>
                  </a:avLst>
                </a:prstGeom>
                <a:solidFill>
                  <a:srgbClr val="4443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15" name="Google Shape;715;p28"/>
              <p:cNvSpPr txBox="1"/>
              <p:nvPr/>
            </p:nvSpPr>
            <p:spPr>
              <a:xfrm>
                <a:off x="664300" y="1552200"/>
                <a:ext cx="1318200" cy="338700"/>
              </a:xfrm>
              <a:prstGeom prst="rect">
                <a:avLst/>
              </a:prstGeom>
              <a:solidFill>
                <a:srgbClr val="444342"/>
              </a:solidFill>
              <a:ln>
                <a:noFill/>
              </a:ln>
            </p:spPr>
            <p:txBody>
              <a:bodyPr anchorCtr="0" anchor="t" bIns="0" lIns="0" spcFirstLastPara="1" rIns="0" wrap="square" tIns="0">
                <a:spAutoFit/>
              </a:bodyPr>
              <a:lstStyle/>
              <a:p>
                <a:pPr indent="0" lvl="0" marL="0" rtl="0" algn="ctr">
                  <a:spcBef>
                    <a:spcPts val="0"/>
                  </a:spcBef>
                  <a:spcAft>
                    <a:spcPts val="0"/>
                  </a:spcAft>
                  <a:buNone/>
                </a:pPr>
                <a:r>
                  <a:rPr b="1" lang="uk" sz="1100">
                    <a:solidFill>
                      <a:srgbClr val="FCF9F8"/>
                    </a:solidFill>
                    <a:latin typeface="Roboto"/>
                    <a:ea typeface="Roboto"/>
                    <a:cs typeface="Roboto"/>
                    <a:sym typeface="Roboto"/>
                  </a:rPr>
                  <a:t>PROBABILITY </a:t>
                </a:r>
                <a:endParaRPr b="1" sz="1100">
                  <a:solidFill>
                    <a:srgbClr val="FCF9F8"/>
                  </a:solidFill>
                  <a:latin typeface="Roboto"/>
                  <a:ea typeface="Roboto"/>
                  <a:cs typeface="Roboto"/>
                  <a:sym typeface="Roboto"/>
                </a:endParaRPr>
              </a:p>
              <a:p>
                <a:pPr indent="0" lvl="0" marL="0" rtl="0" algn="ctr">
                  <a:spcBef>
                    <a:spcPts val="0"/>
                  </a:spcBef>
                  <a:spcAft>
                    <a:spcPts val="0"/>
                  </a:spcAft>
                  <a:buNone/>
                </a:pPr>
                <a:r>
                  <a:rPr b="1" lang="uk" sz="1100">
                    <a:solidFill>
                      <a:srgbClr val="FCF9F8"/>
                    </a:solidFill>
                    <a:latin typeface="Roboto"/>
                    <a:ea typeface="Roboto"/>
                    <a:cs typeface="Roboto"/>
                    <a:sym typeface="Roboto"/>
                  </a:rPr>
                  <a:t>ASSESSMENT</a:t>
                </a:r>
                <a:endParaRPr b="1" sz="1100">
                  <a:solidFill>
                    <a:srgbClr val="FCF9F8"/>
                  </a:solidFill>
                  <a:latin typeface="Roboto"/>
                  <a:ea typeface="Roboto"/>
                  <a:cs typeface="Roboto"/>
                  <a:sym typeface="Roboto"/>
                </a:endParaRPr>
              </a:p>
            </p:txBody>
          </p:sp>
        </p:grpSp>
        <p:sp>
          <p:nvSpPr>
            <p:cNvPr id="716" name="Google Shape;716;p28"/>
            <p:cNvSpPr txBox="1"/>
            <p:nvPr/>
          </p:nvSpPr>
          <p:spPr>
            <a:xfrm>
              <a:off x="3940725" y="2249525"/>
              <a:ext cx="1262400" cy="689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800">
                  <a:solidFill>
                    <a:srgbClr val="FCF9F8"/>
                  </a:solidFill>
                  <a:latin typeface="Roboto Medium"/>
                  <a:ea typeface="Roboto Medium"/>
                  <a:cs typeface="Roboto Medium"/>
                  <a:sym typeface="Roboto Medium"/>
                </a:rPr>
                <a:t>Evaluate the likelihood of each risk occurring. This can help prioritize which risks need more immediate attention or resources.</a:t>
              </a:r>
              <a:endParaRPr sz="800">
                <a:solidFill>
                  <a:srgbClr val="FCF9F8"/>
                </a:solidFill>
                <a:latin typeface="Roboto Medium"/>
                <a:ea typeface="Roboto Medium"/>
                <a:cs typeface="Roboto Medium"/>
                <a:sym typeface="Roboto Medium"/>
              </a:endParaRPr>
            </a:p>
          </p:txBody>
        </p:sp>
        <p:pic>
          <p:nvPicPr>
            <p:cNvPr id="717" name="Google Shape;717;p28"/>
            <p:cNvPicPr preferRelativeResize="0"/>
            <p:nvPr/>
          </p:nvPicPr>
          <p:blipFill>
            <a:blip r:embed="rId5">
              <a:alphaModFix/>
            </a:blip>
            <a:stretch>
              <a:fillRect/>
            </a:stretch>
          </p:blipFill>
          <p:spPr>
            <a:xfrm>
              <a:off x="4188972" y="3691425"/>
              <a:ext cx="764850" cy="727825"/>
            </a:xfrm>
            <a:prstGeom prst="rect">
              <a:avLst/>
            </a:prstGeom>
            <a:noFill/>
            <a:ln>
              <a:noFill/>
            </a:ln>
          </p:spPr>
        </p:pic>
      </p:grpSp>
      <p:grpSp>
        <p:nvGrpSpPr>
          <p:cNvPr id="718" name="Google Shape;718;p28"/>
          <p:cNvGrpSpPr/>
          <p:nvPr/>
        </p:nvGrpSpPr>
        <p:grpSpPr>
          <a:xfrm>
            <a:off x="2214922" y="1440000"/>
            <a:ext cx="1669827" cy="3163425"/>
            <a:chOff x="2203025" y="1440000"/>
            <a:chExt cx="1669827" cy="3163425"/>
          </a:xfrm>
        </p:grpSpPr>
        <p:sp>
          <p:nvSpPr>
            <p:cNvPr id="719" name="Google Shape;719;p28"/>
            <p:cNvSpPr/>
            <p:nvPr/>
          </p:nvSpPr>
          <p:spPr>
            <a:xfrm>
              <a:off x="2203025" y="2105025"/>
              <a:ext cx="1474800" cy="2498400"/>
            </a:xfrm>
            <a:prstGeom prst="roundRect">
              <a:avLst>
                <a:gd fmla="val 7687" name="adj"/>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20" name="Google Shape;720;p28"/>
            <p:cNvGrpSpPr/>
            <p:nvPr/>
          </p:nvGrpSpPr>
          <p:grpSpPr>
            <a:xfrm>
              <a:off x="2203025" y="1440000"/>
              <a:ext cx="1669827" cy="563100"/>
              <a:chOff x="586000" y="1440000"/>
              <a:chExt cx="1669827" cy="563100"/>
            </a:xfrm>
          </p:grpSpPr>
          <p:grpSp>
            <p:nvGrpSpPr>
              <p:cNvPr id="721" name="Google Shape;721;p28"/>
              <p:cNvGrpSpPr/>
              <p:nvPr/>
            </p:nvGrpSpPr>
            <p:grpSpPr>
              <a:xfrm>
                <a:off x="586000" y="1440000"/>
                <a:ext cx="1669827" cy="563100"/>
                <a:chOff x="586000" y="1440000"/>
                <a:chExt cx="1669827" cy="563100"/>
              </a:xfrm>
            </p:grpSpPr>
            <p:sp>
              <p:nvSpPr>
                <p:cNvPr id="722" name="Google Shape;722;p28"/>
                <p:cNvSpPr/>
                <p:nvPr/>
              </p:nvSpPr>
              <p:spPr>
                <a:xfrm>
                  <a:off x="586000" y="1440000"/>
                  <a:ext cx="1473600" cy="563100"/>
                </a:xfrm>
                <a:prstGeom prst="rect">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3" name="Google Shape;723;p28"/>
                <p:cNvSpPr/>
                <p:nvPr/>
              </p:nvSpPr>
              <p:spPr>
                <a:xfrm rot="5400000">
                  <a:off x="1967227" y="1621200"/>
                  <a:ext cx="376500" cy="200700"/>
                </a:xfrm>
                <a:prstGeom prst="triangle">
                  <a:avLst>
                    <a:gd fmla="val 50000" name="adj"/>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24" name="Google Shape;724;p28"/>
              <p:cNvSpPr txBox="1"/>
              <p:nvPr/>
            </p:nvSpPr>
            <p:spPr>
              <a:xfrm>
                <a:off x="664300" y="1636950"/>
                <a:ext cx="1318200" cy="169200"/>
              </a:xfrm>
              <a:prstGeom prst="rect">
                <a:avLst/>
              </a:prstGeom>
              <a:solidFill>
                <a:srgbClr val="E3B6A2"/>
              </a:solidFill>
              <a:ln>
                <a:noFill/>
              </a:ln>
            </p:spPr>
            <p:txBody>
              <a:bodyPr anchorCtr="0" anchor="t" bIns="0" lIns="0" spcFirstLastPara="1" rIns="0" wrap="square" tIns="0">
                <a:spAutoFit/>
              </a:bodyPr>
              <a:lstStyle/>
              <a:p>
                <a:pPr indent="0" lvl="0" marL="0" rtl="0" algn="ctr">
                  <a:spcBef>
                    <a:spcPts val="0"/>
                  </a:spcBef>
                  <a:spcAft>
                    <a:spcPts val="0"/>
                  </a:spcAft>
                  <a:buNone/>
                </a:pPr>
                <a:r>
                  <a:rPr b="1" lang="uk" sz="1100">
                    <a:solidFill>
                      <a:srgbClr val="FCF9F8"/>
                    </a:solidFill>
                    <a:latin typeface="Roboto"/>
                    <a:ea typeface="Roboto"/>
                    <a:cs typeface="Roboto"/>
                    <a:sym typeface="Roboto"/>
                  </a:rPr>
                  <a:t>IMPACT ANALYSIS</a:t>
                </a:r>
                <a:endParaRPr b="1" sz="1100">
                  <a:solidFill>
                    <a:srgbClr val="FCF9F8"/>
                  </a:solidFill>
                  <a:latin typeface="Roboto"/>
                  <a:ea typeface="Roboto"/>
                  <a:cs typeface="Roboto"/>
                  <a:sym typeface="Roboto"/>
                </a:endParaRPr>
              </a:p>
            </p:txBody>
          </p:sp>
        </p:grpSp>
        <p:sp>
          <p:nvSpPr>
            <p:cNvPr id="725" name="Google Shape;725;p28"/>
            <p:cNvSpPr txBox="1"/>
            <p:nvPr/>
          </p:nvSpPr>
          <p:spPr>
            <a:xfrm>
              <a:off x="2281325" y="2249527"/>
              <a:ext cx="1318200" cy="406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800">
                  <a:solidFill>
                    <a:srgbClr val="FCF9F8"/>
                  </a:solidFill>
                  <a:latin typeface="Roboto Medium"/>
                  <a:ea typeface="Roboto Medium"/>
                  <a:cs typeface="Roboto Medium"/>
                  <a:sym typeface="Roboto Medium"/>
                </a:rPr>
                <a:t>Describe the potential impact of each risk on the project or business.</a:t>
              </a:r>
              <a:endParaRPr sz="800">
                <a:solidFill>
                  <a:srgbClr val="FCF9F8"/>
                </a:solidFill>
                <a:latin typeface="Roboto Medium"/>
                <a:ea typeface="Roboto Medium"/>
                <a:cs typeface="Roboto Medium"/>
                <a:sym typeface="Roboto Medium"/>
              </a:endParaRPr>
            </a:p>
          </p:txBody>
        </p:sp>
        <p:sp>
          <p:nvSpPr>
            <p:cNvPr id="726" name="Google Shape;726;p28"/>
            <p:cNvSpPr txBox="1"/>
            <p:nvPr/>
          </p:nvSpPr>
          <p:spPr>
            <a:xfrm>
              <a:off x="2354926" y="2762012"/>
              <a:ext cx="1244700" cy="521700"/>
            </a:xfrm>
            <a:prstGeom prst="rect">
              <a:avLst/>
            </a:prstGeom>
            <a:noFill/>
            <a:ln>
              <a:noFill/>
            </a:ln>
          </p:spPr>
          <p:txBody>
            <a:bodyPr anchorCtr="0" anchor="t" bIns="0" lIns="0" spcFirstLastPara="1" rIns="0" wrap="square" tIns="0">
              <a:spAutoFit/>
            </a:bodyPr>
            <a:lstStyle/>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Delays</a:t>
              </a:r>
              <a:endParaRPr sz="600">
                <a:solidFill>
                  <a:srgbClr val="FCF9F8"/>
                </a:solidFill>
                <a:latin typeface="Roboto"/>
                <a:ea typeface="Roboto"/>
                <a:cs typeface="Roboto"/>
                <a:sym typeface="Roboto"/>
              </a:endParaRPr>
            </a:p>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Cost overruns</a:t>
              </a:r>
              <a:endParaRPr sz="600">
                <a:solidFill>
                  <a:srgbClr val="FCF9F8"/>
                </a:solidFill>
                <a:latin typeface="Roboto"/>
                <a:ea typeface="Roboto"/>
                <a:cs typeface="Roboto"/>
                <a:sym typeface="Roboto"/>
              </a:endParaRPr>
            </a:p>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Reduced revenue</a:t>
              </a:r>
              <a:endParaRPr sz="600">
                <a:solidFill>
                  <a:srgbClr val="FCF9F8"/>
                </a:solidFill>
                <a:latin typeface="Roboto"/>
                <a:ea typeface="Roboto"/>
                <a:cs typeface="Roboto"/>
                <a:sym typeface="Roboto"/>
              </a:endParaRPr>
            </a:p>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Damage to reputation</a:t>
              </a:r>
              <a:endParaRPr sz="600">
                <a:solidFill>
                  <a:srgbClr val="FCF9F8"/>
                </a:solidFill>
                <a:latin typeface="Roboto"/>
                <a:ea typeface="Roboto"/>
                <a:cs typeface="Roboto"/>
                <a:sym typeface="Roboto"/>
              </a:endParaRPr>
            </a:p>
          </p:txBody>
        </p:sp>
        <p:pic>
          <p:nvPicPr>
            <p:cNvPr id="727" name="Google Shape;727;p28"/>
            <p:cNvPicPr preferRelativeResize="0"/>
            <p:nvPr/>
          </p:nvPicPr>
          <p:blipFill>
            <a:blip r:embed="rId6">
              <a:alphaModFix/>
            </a:blip>
            <a:stretch>
              <a:fillRect/>
            </a:stretch>
          </p:blipFill>
          <p:spPr>
            <a:xfrm>
              <a:off x="2620112" y="3702925"/>
              <a:ext cx="640625" cy="716725"/>
            </a:xfrm>
            <a:prstGeom prst="rect">
              <a:avLst/>
            </a:prstGeom>
            <a:noFill/>
            <a:ln>
              <a:noFill/>
            </a:ln>
          </p:spPr>
        </p:pic>
      </p:grpSp>
      <p:grpSp>
        <p:nvGrpSpPr>
          <p:cNvPr id="728" name="Google Shape;728;p28"/>
          <p:cNvGrpSpPr/>
          <p:nvPr/>
        </p:nvGrpSpPr>
        <p:grpSpPr>
          <a:xfrm>
            <a:off x="595485" y="1440000"/>
            <a:ext cx="1670162" cy="3163425"/>
            <a:chOff x="586000" y="1440000"/>
            <a:chExt cx="1670162" cy="3163425"/>
          </a:xfrm>
        </p:grpSpPr>
        <p:sp>
          <p:nvSpPr>
            <p:cNvPr id="729" name="Google Shape;729;p28"/>
            <p:cNvSpPr/>
            <p:nvPr/>
          </p:nvSpPr>
          <p:spPr>
            <a:xfrm>
              <a:off x="586000" y="2105025"/>
              <a:ext cx="1474800" cy="2498400"/>
            </a:xfrm>
            <a:prstGeom prst="roundRect">
              <a:avLst>
                <a:gd fmla="val 7687" name="adj"/>
              </a:avLst>
            </a:prstGeom>
            <a:solidFill>
              <a:srgbClr val="7C60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30" name="Google Shape;730;p28"/>
            <p:cNvGrpSpPr/>
            <p:nvPr/>
          </p:nvGrpSpPr>
          <p:grpSpPr>
            <a:xfrm>
              <a:off x="586000" y="1440000"/>
              <a:ext cx="1670162" cy="563100"/>
              <a:chOff x="586000" y="1440000"/>
              <a:chExt cx="1670162" cy="563100"/>
            </a:xfrm>
          </p:grpSpPr>
          <p:grpSp>
            <p:nvGrpSpPr>
              <p:cNvPr id="731" name="Google Shape;731;p28"/>
              <p:cNvGrpSpPr/>
              <p:nvPr/>
            </p:nvGrpSpPr>
            <p:grpSpPr>
              <a:xfrm>
                <a:off x="586000" y="1440000"/>
                <a:ext cx="1670162" cy="563100"/>
                <a:chOff x="586000" y="1440000"/>
                <a:chExt cx="1670162" cy="563100"/>
              </a:xfrm>
            </p:grpSpPr>
            <p:sp>
              <p:nvSpPr>
                <p:cNvPr id="732" name="Google Shape;732;p28"/>
                <p:cNvSpPr/>
                <p:nvPr/>
              </p:nvSpPr>
              <p:spPr>
                <a:xfrm>
                  <a:off x="586000" y="1440000"/>
                  <a:ext cx="1473600" cy="563100"/>
                </a:xfrm>
                <a:prstGeom prst="rect">
                  <a:avLst/>
                </a:prstGeom>
                <a:solidFill>
                  <a:srgbClr val="7C60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3" name="Google Shape;733;p28"/>
                <p:cNvSpPr/>
                <p:nvPr/>
              </p:nvSpPr>
              <p:spPr>
                <a:xfrm rot="5400000">
                  <a:off x="1967562" y="1621200"/>
                  <a:ext cx="376500" cy="200700"/>
                </a:xfrm>
                <a:prstGeom prst="triangle">
                  <a:avLst>
                    <a:gd fmla="val 50000" name="adj"/>
                  </a:avLst>
                </a:prstGeom>
                <a:solidFill>
                  <a:srgbClr val="7C60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34" name="Google Shape;734;p28"/>
              <p:cNvSpPr txBox="1"/>
              <p:nvPr/>
            </p:nvSpPr>
            <p:spPr>
              <a:xfrm>
                <a:off x="664300" y="1636950"/>
                <a:ext cx="13182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100">
                    <a:solidFill>
                      <a:srgbClr val="FCF9F8"/>
                    </a:solidFill>
                    <a:latin typeface="Roboto"/>
                    <a:ea typeface="Roboto"/>
                    <a:cs typeface="Roboto"/>
                    <a:sym typeface="Roboto"/>
                  </a:rPr>
                  <a:t>KEY RISKS:</a:t>
                </a:r>
                <a:endParaRPr b="1" sz="1100">
                  <a:solidFill>
                    <a:srgbClr val="FCF9F8"/>
                  </a:solidFill>
                  <a:latin typeface="Roboto"/>
                  <a:ea typeface="Roboto"/>
                  <a:cs typeface="Roboto"/>
                  <a:sym typeface="Roboto"/>
                </a:endParaRPr>
              </a:p>
            </p:txBody>
          </p:sp>
        </p:grpSp>
        <p:sp>
          <p:nvSpPr>
            <p:cNvPr id="735" name="Google Shape;735;p28"/>
            <p:cNvSpPr txBox="1"/>
            <p:nvPr/>
          </p:nvSpPr>
          <p:spPr>
            <a:xfrm>
              <a:off x="664300" y="2249527"/>
              <a:ext cx="1318200" cy="406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800">
                  <a:solidFill>
                    <a:srgbClr val="FCF9F8"/>
                  </a:solidFill>
                  <a:latin typeface="Roboto Medium"/>
                  <a:ea typeface="Roboto Medium"/>
                  <a:cs typeface="Roboto Medium"/>
                  <a:sym typeface="Roboto Medium"/>
                </a:rPr>
                <a:t>List the primary risks that could negatively affect the project or business.</a:t>
              </a:r>
              <a:endParaRPr sz="800">
                <a:solidFill>
                  <a:srgbClr val="FCF9F8"/>
                </a:solidFill>
                <a:latin typeface="Roboto Medium"/>
                <a:ea typeface="Roboto Medium"/>
                <a:cs typeface="Roboto Medium"/>
                <a:sym typeface="Roboto Medium"/>
              </a:endParaRPr>
            </a:p>
          </p:txBody>
        </p:sp>
        <p:sp>
          <p:nvSpPr>
            <p:cNvPr id="736" name="Google Shape;736;p28"/>
            <p:cNvSpPr txBox="1"/>
            <p:nvPr/>
          </p:nvSpPr>
          <p:spPr>
            <a:xfrm>
              <a:off x="737901" y="2762012"/>
              <a:ext cx="1244700" cy="665100"/>
            </a:xfrm>
            <a:prstGeom prst="rect">
              <a:avLst/>
            </a:prstGeom>
            <a:noFill/>
            <a:ln>
              <a:noFill/>
            </a:ln>
          </p:spPr>
          <p:txBody>
            <a:bodyPr anchorCtr="0" anchor="t" bIns="0" lIns="0" spcFirstLastPara="1" rIns="0" wrap="square" tIns="0">
              <a:spAutoFit/>
            </a:bodyPr>
            <a:lstStyle/>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Market risks</a:t>
              </a:r>
              <a:endParaRPr sz="600">
                <a:solidFill>
                  <a:srgbClr val="FCF9F8"/>
                </a:solidFill>
                <a:latin typeface="Roboto"/>
                <a:ea typeface="Roboto"/>
                <a:cs typeface="Roboto"/>
                <a:sym typeface="Roboto"/>
              </a:endParaRPr>
            </a:p>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Operational risks</a:t>
              </a:r>
              <a:endParaRPr sz="600">
                <a:solidFill>
                  <a:srgbClr val="FCF9F8"/>
                </a:solidFill>
                <a:latin typeface="Roboto"/>
                <a:ea typeface="Roboto"/>
                <a:cs typeface="Roboto"/>
                <a:sym typeface="Roboto"/>
              </a:endParaRPr>
            </a:p>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Financial risks</a:t>
              </a:r>
              <a:endParaRPr sz="600">
                <a:solidFill>
                  <a:srgbClr val="FCF9F8"/>
                </a:solidFill>
                <a:latin typeface="Roboto"/>
                <a:ea typeface="Roboto"/>
                <a:cs typeface="Roboto"/>
                <a:sym typeface="Roboto"/>
              </a:endParaRPr>
            </a:p>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Technological risks</a:t>
              </a:r>
              <a:endParaRPr sz="600">
                <a:solidFill>
                  <a:srgbClr val="FCF9F8"/>
                </a:solidFill>
                <a:latin typeface="Roboto"/>
                <a:ea typeface="Roboto"/>
                <a:cs typeface="Roboto"/>
                <a:sym typeface="Roboto"/>
              </a:endParaRPr>
            </a:p>
            <a:p>
              <a:pPr indent="0" lvl="0" marL="0" rtl="0" algn="l">
                <a:lnSpc>
                  <a:spcPct val="155000"/>
                </a:lnSpc>
                <a:spcBef>
                  <a:spcPts val="0"/>
                </a:spcBef>
                <a:spcAft>
                  <a:spcPts val="0"/>
                </a:spcAft>
                <a:buNone/>
              </a:pPr>
              <a:r>
                <a:rPr lang="uk" sz="600">
                  <a:solidFill>
                    <a:srgbClr val="FCF9F8"/>
                  </a:solidFill>
                  <a:latin typeface="Roboto"/>
                  <a:ea typeface="Roboto"/>
                  <a:cs typeface="Roboto"/>
                  <a:sym typeface="Roboto"/>
                </a:rPr>
                <a:t>• Regulatory changes</a:t>
              </a:r>
              <a:endParaRPr sz="600">
                <a:solidFill>
                  <a:srgbClr val="FCF9F8"/>
                </a:solidFill>
                <a:latin typeface="Roboto"/>
                <a:ea typeface="Roboto"/>
                <a:cs typeface="Roboto"/>
                <a:sym typeface="Roboto"/>
              </a:endParaRPr>
            </a:p>
          </p:txBody>
        </p:sp>
        <p:pic>
          <p:nvPicPr>
            <p:cNvPr id="737" name="Google Shape;737;p28"/>
            <p:cNvPicPr preferRelativeResize="0"/>
            <p:nvPr/>
          </p:nvPicPr>
          <p:blipFill>
            <a:blip r:embed="rId7">
              <a:alphaModFix/>
            </a:blip>
            <a:stretch>
              <a:fillRect/>
            </a:stretch>
          </p:blipFill>
          <p:spPr>
            <a:xfrm>
              <a:off x="919400" y="3703350"/>
              <a:ext cx="808000" cy="716375"/>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grpSp>
        <p:nvGrpSpPr>
          <p:cNvPr id="742" name="Google Shape;742;p29"/>
          <p:cNvGrpSpPr/>
          <p:nvPr/>
        </p:nvGrpSpPr>
        <p:grpSpPr>
          <a:xfrm>
            <a:off x="506250" y="457425"/>
            <a:ext cx="5307050" cy="2939175"/>
            <a:chOff x="506250" y="497113"/>
            <a:chExt cx="5307050" cy="2939175"/>
          </a:xfrm>
        </p:grpSpPr>
        <p:sp>
          <p:nvSpPr>
            <p:cNvPr id="743" name="Google Shape;743;p29"/>
            <p:cNvSpPr txBox="1"/>
            <p:nvPr/>
          </p:nvSpPr>
          <p:spPr>
            <a:xfrm>
              <a:off x="506250" y="497113"/>
              <a:ext cx="5307000" cy="127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4600">
                  <a:solidFill>
                    <a:srgbClr val="2A2A29"/>
                  </a:solidFill>
                  <a:latin typeface="Roboto"/>
                  <a:ea typeface="Roboto"/>
                  <a:cs typeface="Roboto"/>
                  <a:sym typeface="Roboto"/>
                </a:rPr>
                <a:t>Monitoring </a:t>
              </a:r>
              <a:endParaRPr b="1" sz="4600">
                <a:solidFill>
                  <a:srgbClr val="2A2A29"/>
                </a:solidFill>
                <a:latin typeface="Roboto"/>
                <a:ea typeface="Roboto"/>
                <a:cs typeface="Roboto"/>
                <a:sym typeface="Roboto"/>
              </a:endParaRPr>
            </a:p>
            <a:p>
              <a:pPr indent="0" lvl="0" marL="0" rtl="0" algn="l">
                <a:lnSpc>
                  <a:spcPct val="90000"/>
                </a:lnSpc>
                <a:spcBef>
                  <a:spcPts val="0"/>
                </a:spcBef>
                <a:spcAft>
                  <a:spcPts val="0"/>
                </a:spcAft>
                <a:buNone/>
              </a:pPr>
              <a:r>
                <a:rPr b="1" lang="uk" sz="4600">
                  <a:solidFill>
                    <a:srgbClr val="502D88"/>
                  </a:solidFill>
                  <a:latin typeface="Roboto"/>
                  <a:ea typeface="Roboto"/>
                  <a:cs typeface="Roboto"/>
                  <a:sym typeface="Roboto"/>
                </a:rPr>
                <a:t>Progress</a:t>
              </a:r>
              <a:endParaRPr b="1" sz="4600">
                <a:solidFill>
                  <a:srgbClr val="502D88"/>
                </a:solidFill>
                <a:latin typeface="Roboto"/>
                <a:ea typeface="Roboto"/>
                <a:cs typeface="Roboto"/>
                <a:sym typeface="Roboto"/>
              </a:endParaRPr>
            </a:p>
          </p:txBody>
        </p:sp>
        <p:sp>
          <p:nvSpPr>
            <p:cNvPr id="744" name="Google Shape;744;p29"/>
            <p:cNvSpPr txBox="1"/>
            <p:nvPr/>
          </p:nvSpPr>
          <p:spPr>
            <a:xfrm>
              <a:off x="530600" y="2007988"/>
              <a:ext cx="5282700" cy="1428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In this slide, provide detailed information on how the progress of the project will be tracked and evaluated. Highlight the importance of regular monitoring to ensure that the project stays on track, meets its objectives, and remains aligned with the overall business goals.</a:t>
              </a:r>
              <a:endParaRPr sz="1600">
                <a:solidFill>
                  <a:srgbClr val="8C8E90"/>
                </a:solidFill>
                <a:latin typeface="Roboto"/>
                <a:ea typeface="Roboto"/>
                <a:cs typeface="Roboto"/>
                <a:sym typeface="Roboto"/>
              </a:endParaRPr>
            </a:p>
          </p:txBody>
        </p:sp>
      </p:grpSp>
      <p:pic>
        <p:nvPicPr>
          <p:cNvPr id="745" name="Google Shape;745;p29"/>
          <p:cNvPicPr preferRelativeResize="0"/>
          <p:nvPr/>
        </p:nvPicPr>
        <p:blipFill rotWithShape="1">
          <a:blip r:embed="rId3">
            <a:alphaModFix/>
          </a:blip>
          <a:srcRect b="41041" l="0" r="0" t="0"/>
          <a:stretch/>
        </p:blipFill>
        <p:spPr>
          <a:xfrm>
            <a:off x="540000" y="4453950"/>
            <a:ext cx="1006101" cy="689550"/>
          </a:xfrm>
          <a:prstGeom prst="rect">
            <a:avLst/>
          </a:prstGeom>
          <a:noFill/>
          <a:ln>
            <a:noFill/>
          </a:ln>
        </p:spPr>
      </p:pic>
      <p:grpSp>
        <p:nvGrpSpPr>
          <p:cNvPr id="746" name="Google Shape;746;p29"/>
          <p:cNvGrpSpPr/>
          <p:nvPr/>
        </p:nvGrpSpPr>
        <p:grpSpPr>
          <a:xfrm>
            <a:off x="5001564" y="0"/>
            <a:ext cx="3602435" cy="6268830"/>
            <a:chOff x="5001564" y="0"/>
            <a:chExt cx="3602435" cy="6268830"/>
          </a:xfrm>
        </p:grpSpPr>
        <p:sp>
          <p:nvSpPr>
            <p:cNvPr id="747" name="Google Shape;747;p29"/>
            <p:cNvSpPr/>
            <p:nvPr/>
          </p:nvSpPr>
          <p:spPr>
            <a:xfrm>
              <a:off x="6137150" y="0"/>
              <a:ext cx="1212600" cy="1955400"/>
            </a:xfrm>
            <a:prstGeom prst="rect">
              <a:avLst/>
            </a:prstGeom>
            <a:solidFill>
              <a:srgbClr val="A696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48" name="Google Shape;748;p29"/>
            <p:cNvGrpSpPr/>
            <p:nvPr/>
          </p:nvGrpSpPr>
          <p:grpSpPr>
            <a:xfrm>
              <a:off x="5001564" y="2678404"/>
              <a:ext cx="3602435" cy="3590426"/>
              <a:chOff x="5001564" y="2678404"/>
              <a:chExt cx="3602435" cy="3590426"/>
            </a:xfrm>
          </p:grpSpPr>
          <p:pic>
            <p:nvPicPr>
              <p:cNvPr id="749" name="Google Shape;749;p29"/>
              <p:cNvPicPr preferRelativeResize="0"/>
              <p:nvPr/>
            </p:nvPicPr>
            <p:blipFill>
              <a:blip r:embed="rId4">
                <a:alphaModFix/>
              </a:blip>
              <a:stretch>
                <a:fillRect/>
              </a:stretch>
            </p:blipFill>
            <p:spPr>
              <a:xfrm>
                <a:off x="6137150" y="2678404"/>
                <a:ext cx="2466849" cy="2466849"/>
              </a:xfrm>
              <a:prstGeom prst="rect">
                <a:avLst/>
              </a:prstGeom>
              <a:noFill/>
              <a:ln>
                <a:noFill/>
              </a:ln>
            </p:spPr>
          </p:pic>
          <p:grpSp>
            <p:nvGrpSpPr>
              <p:cNvPr id="750" name="Google Shape;750;p29"/>
              <p:cNvGrpSpPr/>
              <p:nvPr/>
            </p:nvGrpSpPr>
            <p:grpSpPr>
              <a:xfrm>
                <a:off x="5001564" y="4093830"/>
                <a:ext cx="2082900" cy="2175000"/>
                <a:chOff x="5250978" y="3956605"/>
                <a:chExt cx="2082900" cy="2175000"/>
              </a:xfrm>
            </p:grpSpPr>
            <p:sp>
              <p:nvSpPr>
                <p:cNvPr id="751" name="Google Shape;751;p29"/>
                <p:cNvSpPr/>
                <p:nvPr/>
              </p:nvSpPr>
              <p:spPr>
                <a:xfrm rot="-5400000">
                  <a:off x="5803978" y="4509705"/>
                  <a:ext cx="977100" cy="977400"/>
                </a:xfrm>
                <a:prstGeom prst="arc">
                  <a:avLst>
                    <a:gd fmla="val 16093461" name="adj1"/>
                    <a:gd fmla="val 5506822" name="adj2"/>
                  </a:avLst>
                </a:prstGeom>
                <a:noFill/>
                <a:ln cap="flat" cmpd="sng" w="28575">
                  <a:solidFill>
                    <a:srgbClr val="E3B6A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2" name="Google Shape;752;p29"/>
                <p:cNvSpPr/>
                <p:nvPr/>
              </p:nvSpPr>
              <p:spPr>
                <a:xfrm rot="-5400000">
                  <a:off x="5485128" y="4271005"/>
                  <a:ext cx="1614600" cy="1546200"/>
                </a:xfrm>
                <a:prstGeom prst="arc">
                  <a:avLst>
                    <a:gd fmla="val 16342180" name="adj1"/>
                    <a:gd fmla="val 5265840" name="adj2"/>
                  </a:avLst>
                </a:prstGeom>
                <a:noFill/>
                <a:ln cap="flat" cmpd="sng" w="28575">
                  <a:solidFill>
                    <a:srgbClr val="E3B6A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3" name="Google Shape;753;p29"/>
                <p:cNvSpPr/>
                <p:nvPr/>
              </p:nvSpPr>
              <p:spPr>
                <a:xfrm rot="-5400000">
                  <a:off x="5204928" y="4002655"/>
                  <a:ext cx="2175000" cy="2082900"/>
                </a:xfrm>
                <a:prstGeom prst="arc">
                  <a:avLst>
                    <a:gd fmla="val 16300996" name="adj1"/>
                    <a:gd fmla="val 5299787" name="adj2"/>
                  </a:avLst>
                </a:prstGeom>
                <a:noFill/>
                <a:ln cap="flat" cmpd="sng" w="28575">
                  <a:solidFill>
                    <a:srgbClr val="E3B6A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grpSp>
        <p:nvGrpSpPr>
          <p:cNvPr id="758" name="Google Shape;758;p30"/>
          <p:cNvGrpSpPr/>
          <p:nvPr/>
        </p:nvGrpSpPr>
        <p:grpSpPr>
          <a:xfrm>
            <a:off x="506250" y="457425"/>
            <a:ext cx="4602950" cy="3234675"/>
            <a:chOff x="506250" y="497113"/>
            <a:chExt cx="4602950" cy="3234675"/>
          </a:xfrm>
        </p:grpSpPr>
        <p:sp>
          <p:nvSpPr>
            <p:cNvPr id="759" name="Google Shape;759;p30"/>
            <p:cNvSpPr txBox="1"/>
            <p:nvPr/>
          </p:nvSpPr>
          <p:spPr>
            <a:xfrm>
              <a:off x="506250" y="497113"/>
              <a:ext cx="4602900" cy="127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4600">
                  <a:solidFill>
                    <a:srgbClr val="2A2A29"/>
                  </a:solidFill>
                  <a:latin typeface="Roboto"/>
                  <a:ea typeface="Roboto"/>
                  <a:cs typeface="Roboto"/>
                  <a:sym typeface="Roboto"/>
                </a:rPr>
                <a:t>Future </a:t>
              </a:r>
              <a:endParaRPr b="1" sz="4600">
                <a:solidFill>
                  <a:srgbClr val="2A2A29"/>
                </a:solidFill>
                <a:latin typeface="Roboto"/>
                <a:ea typeface="Roboto"/>
                <a:cs typeface="Roboto"/>
                <a:sym typeface="Roboto"/>
              </a:endParaRPr>
            </a:p>
            <a:p>
              <a:pPr indent="0" lvl="0" marL="0" rtl="0" algn="l">
                <a:lnSpc>
                  <a:spcPct val="90000"/>
                </a:lnSpc>
                <a:spcBef>
                  <a:spcPts val="0"/>
                </a:spcBef>
                <a:spcAft>
                  <a:spcPts val="0"/>
                </a:spcAft>
                <a:buNone/>
              </a:pPr>
              <a:r>
                <a:rPr b="1" lang="uk" sz="4600">
                  <a:solidFill>
                    <a:srgbClr val="502D88"/>
                  </a:solidFill>
                  <a:latin typeface="Roboto"/>
                  <a:ea typeface="Roboto"/>
                  <a:cs typeface="Roboto"/>
                  <a:sym typeface="Roboto"/>
                </a:rPr>
                <a:t>Planning</a:t>
              </a:r>
              <a:endParaRPr b="1" sz="4600">
                <a:solidFill>
                  <a:srgbClr val="502D88"/>
                </a:solidFill>
                <a:latin typeface="Roboto"/>
                <a:ea typeface="Roboto"/>
                <a:cs typeface="Roboto"/>
                <a:sym typeface="Roboto"/>
              </a:endParaRPr>
            </a:p>
          </p:txBody>
        </p:sp>
        <p:sp>
          <p:nvSpPr>
            <p:cNvPr id="760" name="Google Shape;760;p30"/>
            <p:cNvSpPr txBox="1"/>
            <p:nvPr/>
          </p:nvSpPr>
          <p:spPr>
            <a:xfrm>
              <a:off x="530600" y="2007988"/>
              <a:ext cx="4578600" cy="17238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This slide is dedicated to outlining the long-term vision and strategic plans for the future growth and development of the business or project. It helps stakeholders understand the direction the company is heading in and what steps will be taken to achieve future goals.</a:t>
              </a:r>
              <a:endParaRPr sz="1600">
                <a:solidFill>
                  <a:srgbClr val="8C8E90"/>
                </a:solidFill>
                <a:latin typeface="Roboto"/>
                <a:ea typeface="Roboto"/>
                <a:cs typeface="Roboto"/>
                <a:sym typeface="Roboto"/>
              </a:endParaRPr>
            </a:p>
          </p:txBody>
        </p:sp>
      </p:grpSp>
      <p:grpSp>
        <p:nvGrpSpPr>
          <p:cNvPr id="761" name="Google Shape;761;p30"/>
          <p:cNvGrpSpPr/>
          <p:nvPr/>
        </p:nvGrpSpPr>
        <p:grpSpPr>
          <a:xfrm>
            <a:off x="542150" y="-2025"/>
            <a:ext cx="8061851" cy="5145527"/>
            <a:chOff x="542150" y="-2025"/>
            <a:chExt cx="8061851" cy="5145527"/>
          </a:xfrm>
        </p:grpSpPr>
        <p:sp>
          <p:nvSpPr>
            <p:cNvPr id="762" name="Google Shape;762;p30"/>
            <p:cNvSpPr/>
            <p:nvPr/>
          </p:nvSpPr>
          <p:spPr>
            <a:xfrm>
              <a:off x="542150" y="4369625"/>
              <a:ext cx="237300" cy="237300"/>
            </a:xfrm>
            <a:prstGeom prst="ellipse">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63" name="Google Shape;763;p30"/>
            <p:cNvGrpSpPr/>
            <p:nvPr/>
          </p:nvGrpSpPr>
          <p:grpSpPr>
            <a:xfrm>
              <a:off x="4692925" y="-2025"/>
              <a:ext cx="3911076" cy="5145527"/>
              <a:chOff x="4692925" y="-2025"/>
              <a:chExt cx="3911076" cy="5145527"/>
            </a:xfrm>
          </p:grpSpPr>
          <p:pic>
            <p:nvPicPr>
              <p:cNvPr id="764" name="Google Shape;764;p30"/>
              <p:cNvPicPr preferRelativeResize="0"/>
              <p:nvPr/>
            </p:nvPicPr>
            <p:blipFill rotWithShape="1">
              <a:blip r:embed="rId3">
                <a:alphaModFix/>
              </a:blip>
              <a:srcRect b="1295" l="0" r="0" t="1276"/>
              <a:stretch/>
            </p:blipFill>
            <p:spPr>
              <a:xfrm>
                <a:off x="5671800" y="-2025"/>
                <a:ext cx="2932201" cy="5145523"/>
              </a:xfrm>
              <a:prstGeom prst="rect">
                <a:avLst/>
              </a:prstGeom>
              <a:noFill/>
              <a:ln>
                <a:noFill/>
              </a:ln>
            </p:spPr>
          </p:pic>
          <p:sp>
            <p:nvSpPr>
              <p:cNvPr id="765" name="Google Shape;765;p30"/>
              <p:cNvSpPr/>
              <p:nvPr/>
            </p:nvSpPr>
            <p:spPr>
              <a:xfrm>
                <a:off x="4692925" y="-2025"/>
                <a:ext cx="2575885" cy="542060"/>
              </a:xfrm>
              <a:custGeom>
                <a:rect b="b" l="l" r="r" t="t"/>
                <a:pathLst>
                  <a:path extrusionOk="0" h="32887" w="89846">
                    <a:moveTo>
                      <a:pt x="0" y="0"/>
                    </a:moveTo>
                    <a:lnTo>
                      <a:pt x="0" y="32887"/>
                    </a:lnTo>
                    <a:lnTo>
                      <a:pt x="89835" y="32887"/>
                    </a:lnTo>
                    <a:lnTo>
                      <a:pt x="89846" y="19"/>
                    </a:lnTo>
                  </a:path>
                </a:pathLst>
              </a:custGeom>
              <a:noFill/>
              <a:ln cap="flat" cmpd="sng" w="38100">
                <a:solidFill>
                  <a:srgbClr val="502D88"/>
                </a:solidFill>
                <a:prstDash val="solid"/>
                <a:round/>
                <a:headEnd len="med" w="med" type="none"/>
                <a:tailEnd len="med" w="med" type="none"/>
              </a:ln>
            </p:spPr>
          </p:sp>
          <p:pic>
            <p:nvPicPr>
              <p:cNvPr id="766" name="Google Shape;766;p30"/>
              <p:cNvPicPr preferRelativeResize="0"/>
              <p:nvPr/>
            </p:nvPicPr>
            <p:blipFill rotWithShape="1">
              <a:blip r:embed="rId4">
                <a:alphaModFix/>
              </a:blip>
              <a:srcRect b="72042" l="0" r="0" t="0"/>
              <a:stretch/>
            </p:blipFill>
            <p:spPr>
              <a:xfrm>
                <a:off x="5316900" y="4108525"/>
                <a:ext cx="731475" cy="1034977"/>
              </a:xfrm>
              <a:prstGeom prst="rect">
                <a:avLst/>
              </a:prstGeom>
              <a:noFill/>
              <a:ln>
                <a:noFill/>
              </a:ln>
            </p:spPr>
          </p:pic>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grpSp>
        <p:nvGrpSpPr>
          <p:cNvPr id="771" name="Google Shape;771;p31"/>
          <p:cNvGrpSpPr/>
          <p:nvPr/>
        </p:nvGrpSpPr>
        <p:grpSpPr>
          <a:xfrm>
            <a:off x="506250" y="457425"/>
            <a:ext cx="5631050" cy="2052675"/>
            <a:chOff x="506250" y="497113"/>
            <a:chExt cx="5631050" cy="2052675"/>
          </a:xfrm>
        </p:grpSpPr>
        <p:sp>
          <p:nvSpPr>
            <p:cNvPr id="772" name="Google Shape;772;p31"/>
            <p:cNvSpPr txBox="1"/>
            <p:nvPr/>
          </p:nvSpPr>
          <p:spPr>
            <a:xfrm>
              <a:off x="506250" y="497113"/>
              <a:ext cx="4602900" cy="127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4600">
                  <a:solidFill>
                    <a:srgbClr val="2A2A29"/>
                  </a:solidFill>
                  <a:latin typeface="Roboto"/>
                  <a:ea typeface="Roboto"/>
                  <a:cs typeface="Roboto"/>
                  <a:sym typeface="Roboto"/>
                </a:rPr>
                <a:t>Words for </a:t>
              </a:r>
              <a:endParaRPr b="1" sz="4600">
                <a:solidFill>
                  <a:srgbClr val="2A2A29"/>
                </a:solidFill>
                <a:latin typeface="Roboto"/>
                <a:ea typeface="Roboto"/>
                <a:cs typeface="Roboto"/>
                <a:sym typeface="Roboto"/>
              </a:endParaRPr>
            </a:p>
            <a:p>
              <a:pPr indent="0" lvl="0" marL="0" rtl="0" algn="l">
                <a:lnSpc>
                  <a:spcPct val="90000"/>
                </a:lnSpc>
                <a:spcBef>
                  <a:spcPts val="0"/>
                </a:spcBef>
                <a:spcAft>
                  <a:spcPts val="0"/>
                </a:spcAft>
                <a:buNone/>
              </a:pPr>
              <a:r>
                <a:rPr b="1" lang="uk" sz="4600">
                  <a:solidFill>
                    <a:srgbClr val="502D88"/>
                  </a:solidFill>
                  <a:latin typeface="Roboto"/>
                  <a:ea typeface="Roboto"/>
                  <a:cs typeface="Roboto"/>
                  <a:sym typeface="Roboto"/>
                </a:rPr>
                <a:t>Inspiration</a:t>
              </a:r>
              <a:endParaRPr b="1" sz="4600">
                <a:solidFill>
                  <a:srgbClr val="502D88"/>
                </a:solidFill>
                <a:latin typeface="Roboto"/>
                <a:ea typeface="Roboto"/>
                <a:cs typeface="Roboto"/>
                <a:sym typeface="Roboto"/>
              </a:endParaRPr>
            </a:p>
          </p:txBody>
        </p:sp>
        <p:sp>
          <p:nvSpPr>
            <p:cNvPr id="773" name="Google Shape;773;p31"/>
            <p:cNvSpPr txBox="1"/>
            <p:nvPr/>
          </p:nvSpPr>
          <p:spPr>
            <a:xfrm>
              <a:off x="530600" y="2007988"/>
              <a:ext cx="5606700" cy="5418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Add words of support or inspiration for your team. Words that will inspire trust in you and your partners.</a:t>
              </a:r>
              <a:endParaRPr sz="1600">
                <a:solidFill>
                  <a:srgbClr val="8C8E90"/>
                </a:solidFill>
                <a:latin typeface="Roboto"/>
                <a:ea typeface="Roboto"/>
                <a:cs typeface="Roboto"/>
                <a:sym typeface="Roboto"/>
              </a:endParaRPr>
            </a:p>
          </p:txBody>
        </p:sp>
      </p:grpSp>
      <p:grpSp>
        <p:nvGrpSpPr>
          <p:cNvPr id="774" name="Google Shape;774;p31"/>
          <p:cNvGrpSpPr/>
          <p:nvPr/>
        </p:nvGrpSpPr>
        <p:grpSpPr>
          <a:xfrm>
            <a:off x="540000" y="-2025"/>
            <a:ext cx="8064000" cy="5145600"/>
            <a:chOff x="540000" y="-2025"/>
            <a:chExt cx="8064000" cy="5145600"/>
          </a:xfrm>
        </p:grpSpPr>
        <p:sp>
          <p:nvSpPr>
            <p:cNvPr id="775" name="Google Shape;775;p31"/>
            <p:cNvSpPr/>
            <p:nvPr/>
          </p:nvSpPr>
          <p:spPr>
            <a:xfrm>
              <a:off x="540000" y="3949575"/>
              <a:ext cx="1292700" cy="1194000"/>
            </a:xfrm>
            <a:prstGeom prst="rect">
              <a:avLst/>
            </a:prstGeom>
            <a:solidFill>
              <a:srgbClr val="C2B3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6" name="Google Shape;776;p31"/>
            <p:cNvSpPr/>
            <p:nvPr/>
          </p:nvSpPr>
          <p:spPr>
            <a:xfrm rot="10800000">
              <a:off x="1307875" y="4601450"/>
              <a:ext cx="2575885" cy="542060"/>
            </a:xfrm>
            <a:custGeom>
              <a:rect b="b" l="l" r="r" t="t"/>
              <a:pathLst>
                <a:path extrusionOk="0" h="32887" w="89846">
                  <a:moveTo>
                    <a:pt x="0" y="0"/>
                  </a:moveTo>
                  <a:lnTo>
                    <a:pt x="0" y="32887"/>
                  </a:lnTo>
                  <a:lnTo>
                    <a:pt x="89835" y="32887"/>
                  </a:lnTo>
                  <a:lnTo>
                    <a:pt x="89846" y="19"/>
                  </a:lnTo>
                </a:path>
              </a:pathLst>
            </a:custGeom>
            <a:noFill/>
            <a:ln cap="flat" cmpd="sng" w="38100">
              <a:solidFill>
                <a:srgbClr val="502D88"/>
              </a:solidFill>
              <a:prstDash val="solid"/>
              <a:round/>
              <a:headEnd len="med" w="med" type="none"/>
              <a:tailEnd len="med" w="med" type="none"/>
            </a:ln>
          </p:spPr>
        </p:sp>
        <p:pic>
          <p:nvPicPr>
            <p:cNvPr id="777" name="Google Shape;777;p31"/>
            <p:cNvPicPr preferRelativeResize="0"/>
            <p:nvPr/>
          </p:nvPicPr>
          <p:blipFill rotWithShape="1">
            <a:blip r:embed="rId3">
              <a:alphaModFix/>
            </a:blip>
            <a:srcRect b="17430" l="0" r="0" t="0"/>
            <a:stretch/>
          </p:blipFill>
          <p:spPr>
            <a:xfrm>
              <a:off x="7872525" y="-2025"/>
              <a:ext cx="731475" cy="2391551"/>
            </a:xfrm>
            <a:prstGeom prst="rect">
              <a:avLst/>
            </a:prstGeom>
            <a:noFill/>
            <a:ln>
              <a:noFill/>
            </a:ln>
          </p:spPr>
        </p:pic>
        <p:pic>
          <p:nvPicPr>
            <p:cNvPr id="778" name="Google Shape;778;p31"/>
            <p:cNvPicPr preferRelativeResize="0"/>
            <p:nvPr/>
          </p:nvPicPr>
          <p:blipFill rotWithShape="1">
            <a:blip r:embed="rId4">
              <a:alphaModFix/>
            </a:blip>
            <a:srcRect b="1768" l="0" r="0" t="0"/>
            <a:stretch/>
          </p:blipFill>
          <p:spPr>
            <a:xfrm>
              <a:off x="5008325" y="2943000"/>
              <a:ext cx="3595675" cy="22005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grpSp>
        <p:nvGrpSpPr>
          <p:cNvPr id="78" name="Google Shape;78;p14"/>
          <p:cNvGrpSpPr/>
          <p:nvPr/>
        </p:nvGrpSpPr>
        <p:grpSpPr>
          <a:xfrm>
            <a:off x="506254" y="457437"/>
            <a:ext cx="5219447" cy="2340825"/>
            <a:chOff x="506254" y="497125"/>
            <a:chExt cx="5219447" cy="2340825"/>
          </a:xfrm>
        </p:grpSpPr>
        <p:sp>
          <p:nvSpPr>
            <p:cNvPr id="79" name="Google Shape;79;p14"/>
            <p:cNvSpPr txBox="1"/>
            <p:nvPr/>
          </p:nvSpPr>
          <p:spPr>
            <a:xfrm>
              <a:off x="506254" y="497125"/>
              <a:ext cx="5195100" cy="127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4600">
                  <a:solidFill>
                    <a:srgbClr val="2A2A29"/>
                  </a:solidFill>
                  <a:latin typeface="Roboto"/>
                  <a:ea typeface="Roboto"/>
                  <a:cs typeface="Roboto"/>
                  <a:sym typeface="Roboto"/>
                </a:rPr>
                <a:t>Overview of the </a:t>
              </a:r>
              <a:endParaRPr b="1" sz="4600">
                <a:solidFill>
                  <a:srgbClr val="2A2A29"/>
                </a:solidFill>
                <a:latin typeface="Roboto"/>
                <a:ea typeface="Roboto"/>
                <a:cs typeface="Roboto"/>
                <a:sym typeface="Roboto"/>
              </a:endParaRPr>
            </a:p>
            <a:p>
              <a:pPr indent="0" lvl="0" marL="0" rtl="0" algn="l">
                <a:lnSpc>
                  <a:spcPct val="90000"/>
                </a:lnSpc>
                <a:spcBef>
                  <a:spcPts val="0"/>
                </a:spcBef>
                <a:spcAft>
                  <a:spcPts val="0"/>
                </a:spcAft>
                <a:buNone/>
              </a:pPr>
              <a:r>
                <a:rPr b="1" lang="uk" sz="4600">
                  <a:solidFill>
                    <a:srgbClr val="502D88"/>
                  </a:solidFill>
                  <a:latin typeface="Roboto"/>
                  <a:ea typeface="Roboto"/>
                  <a:cs typeface="Roboto"/>
                  <a:sym typeface="Roboto"/>
                </a:rPr>
                <a:t>Business Roadmap</a:t>
              </a:r>
              <a:endParaRPr b="1" sz="4600">
                <a:solidFill>
                  <a:srgbClr val="502D88"/>
                </a:solidFill>
                <a:latin typeface="Roboto"/>
                <a:ea typeface="Roboto"/>
                <a:cs typeface="Roboto"/>
                <a:sym typeface="Roboto"/>
              </a:endParaRPr>
            </a:p>
          </p:txBody>
        </p:sp>
        <p:sp>
          <p:nvSpPr>
            <p:cNvPr id="80" name="Google Shape;80;p14"/>
            <p:cNvSpPr txBox="1"/>
            <p:nvPr/>
          </p:nvSpPr>
          <p:spPr>
            <a:xfrm>
              <a:off x="530600" y="2000650"/>
              <a:ext cx="5195100" cy="837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Briefly explain the main objective of the business </a:t>
              </a:r>
              <a:endParaRPr sz="1600">
                <a:solidFill>
                  <a:srgbClr val="8C8E90"/>
                </a:solidFill>
                <a:latin typeface="Roboto"/>
                <a:ea typeface="Roboto"/>
                <a:cs typeface="Roboto"/>
                <a:sym typeface="Roboto"/>
              </a:endParaRPr>
            </a:p>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roadmap. Highlight its role in providing direction and aligning the organization’s efforts toward common goals.</a:t>
              </a:r>
              <a:endParaRPr sz="1600">
                <a:solidFill>
                  <a:srgbClr val="8C8E90"/>
                </a:solidFill>
                <a:latin typeface="Roboto"/>
                <a:ea typeface="Roboto"/>
                <a:cs typeface="Roboto"/>
                <a:sym typeface="Roboto"/>
              </a:endParaRPr>
            </a:p>
          </p:txBody>
        </p:sp>
      </p:grpSp>
      <p:grpSp>
        <p:nvGrpSpPr>
          <p:cNvPr id="81" name="Google Shape;81;p14"/>
          <p:cNvGrpSpPr/>
          <p:nvPr/>
        </p:nvGrpSpPr>
        <p:grpSpPr>
          <a:xfrm rot="5400000">
            <a:off x="479591" y="4157341"/>
            <a:ext cx="2175000" cy="2082900"/>
            <a:chOff x="8117825" y="2461350"/>
            <a:chExt cx="2175000" cy="2082900"/>
          </a:xfrm>
        </p:grpSpPr>
        <p:sp>
          <p:nvSpPr>
            <p:cNvPr id="82" name="Google Shape;82;p14"/>
            <p:cNvSpPr/>
            <p:nvPr/>
          </p:nvSpPr>
          <p:spPr>
            <a:xfrm rot="10800000">
              <a:off x="8671075" y="3014000"/>
              <a:ext cx="977100" cy="977400"/>
            </a:xfrm>
            <a:prstGeom prst="arc">
              <a:avLst>
                <a:gd fmla="val 16200000" name="adj1"/>
                <a:gd fmla="val 5366514" name="adj2"/>
              </a:avLst>
            </a:prstGeom>
            <a:no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 name="Google Shape;83;p14"/>
            <p:cNvSpPr/>
            <p:nvPr/>
          </p:nvSpPr>
          <p:spPr>
            <a:xfrm rot="10800000">
              <a:off x="8398025" y="2729700"/>
              <a:ext cx="1614600" cy="1546200"/>
            </a:xfrm>
            <a:prstGeom prst="arc">
              <a:avLst>
                <a:gd fmla="val 16400723" name="adj1"/>
                <a:gd fmla="val 5187918" name="adj2"/>
              </a:avLst>
            </a:prstGeom>
            <a:no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 name="Google Shape;84;p14"/>
            <p:cNvSpPr/>
            <p:nvPr/>
          </p:nvSpPr>
          <p:spPr>
            <a:xfrm rot="10800000">
              <a:off x="8117825" y="2461350"/>
              <a:ext cx="2175000" cy="2082900"/>
            </a:xfrm>
            <a:prstGeom prst="arc">
              <a:avLst>
                <a:gd fmla="val 16357641" name="adj1"/>
                <a:gd fmla="val 5251593" name="adj2"/>
              </a:avLst>
            </a:prstGeom>
            <a:noFill/>
            <a:ln cap="flat" cmpd="sng" w="28575">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5" name="Google Shape;85;p14"/>
          <p:cNvGrpSpPr/>
          <p:nvPr/>
        </p:nvGrpSpPr>
        <p:grpSpPr>
          <a:xfrm>
            <a:off x="5543075" y="0"/>
            <a:ext cx="3423803" cy="5143501"/>
            <a:chOff x="5543075" y="0"/>
            <a:chExt cx="3423803" cy="5143501"/>
          </a:xfrm>
        </p:grpSpPr>
        <p:pic>
          <p:nvPicPr>
            <p:cNvPr id="86" name="Google Shape;86;p14"/>
            <p:cNvPicPr preferRelativeResize="0"/>
            <p:nvPr/>
          </p:nvPicPr>
          <p:blipFill>
            <a:blip r:embed="rId3">
              <a:alphaModFix/>
            </a:blip>
            <a:stretch>
              <a:fillRect/>
            </a:stretch>
          </p:blipFill>
          <p:spPr>
            <a:xfrm>
              <a:off x="6103955" y="0"/>
              <a:ext cx="2667186" cy="5143501"/>
            </a:xfrm>
            <a:prstGeom prst="rect">
              <a:avLst/>
            </a:prstGeom>
            <a:noFill/>
            <a:ln>
              <a:noFill/>
            </a:ln>
          </p:spPr>
        </p:pic>
        <p:sp>
          <p:nvSpPr>
            <p:cNvPr id="87" name="Google Shape;87;p14"/>
            <p:cNvSpPr/>
            <p:nvPr/>
          </p:nvSpPr>
          <p:spPr>
            <a:xfrm>
              <a:off x="8152678" y="178750"/>
              <a:ext cx="814200" cy="814200"/>
            </a:xfrm>
            <a:prstGeom prst="rect">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pic>
          <p:nvPicPr>
            <p:cNvPr id="88" name="Google Shape;88;p14"/>
            <p:cNvPicPr preferRelativeResize="0"/>
            <p:nvPr/>
          </p:nvPicPr>
          <p:blipFill>
            <a:blip r:embed="rId4">
              <a:alphaModFix/>
            </a:blip>
            <a:stretch>
              <a:fillRect/>
            </a:stretch>
          </p:blipFill>
          <p:spPr>
            <a:xfrm>
              <a:off x="5543075" y="3422525"/>
              <a:ext cx="2277900" cy="1495275"/>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grpSp>
        <p:nvGrpSpPr>
          <p:cNvPr id="783" name="Google Shape;783;p32"/>
          <p:cNvGrpSpPr/>
          <p:nvPr/>
        </p:nvGrpSpPr>
        <p:grpSpPr>
          <a:xfrm>
            <a:off x="-1" y="-1050"/>
            <a:ext cx="9144003" cy="5145601"/>
            <a:chOff x="-1" y="-1050"/>
            <a:chExt cx="9144003" cy="5145601"/>
          </a:xfrm>
        </p:grpSpPr>
        <p:pic>
          <p:nvPicPr>
            <p:cNvPr id="784" name="Google Shape;784;p32"/>
            <p:cNvPicPr preferRelativeResize="0"/>
            <p:nvPr/>
          </p:nvPicPr>
          <p:blipFill rotWithShape="1">
            <a:blip r:embed="rId3">
              <a:alphaModFix/>
            </a:blip>
            <a:srcRect b="1085" l="1095" r="1105" t="1085"/>
            <a:stretch/>
          </p:blipFill>
          <p:spPr>
            <a:xfrm>
              <a:off x="-1" y="-1050"/>
              <a:ext cx="9144003" cy="5145601"/>
            </a:xfrm>
            <a:prstGeom prst="rect">
              <a:avLst/>
            </a:prstGeom>
            <a:noFill/>
            <a:ln>
              <a:noFill/>
            </a:ln>
          </p:spPr>
        </p:pic>
        <p:sp>
          <p:nvSpPr>
            <p:cNvPr id="785" name="Google Shape;785;p32"/>
            <p:cNvSpPr/>
            <p:nvPr/>
          </p:nvSpPr>
          <p:spPr>
            <a:xfrm>
              <a:off x="0" y="540775"/>
              <a:ext cx="9144000" cy="4062000"/>
            </a:xfrm>
            <a:prstGeom prst="rect">
              <a:avLst/>
            </a:prstGeom>
            <a:solidFill>
              <a:srgbClr val="000000">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786" name="Google Shape;786;p32"/>
          <p:cNvGrpSpPr/>
          <p:nvPr/>
        </p:nvGrpSpPr>
        <p:grpSpPr>
          <a:xfrm>
            <a:off x="532235" y="935324"/>
            <a:ext cx="5604865" cy="2601851"/>
            <a:chOff x="532235" y="879000"/>
            <a:chExt cx="5604865" cy="2601851"/>
          </a:xfrm>
        </p:grpSpPr>
        <p:sp>
          <p:nvSpPr>
            <p:cNvPr id="787" name="Google Shape;787;p32"/>
            <p:cNvSpPr txBox="1"/>
            <p:nvPr/>
          </p:nvSpPr>
          <p:spPr>
            <a:xfrm>
              <a:off x="540000" y="879000"/>
              <a:ext cx="5597100" cy="127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4600">
                  <a:solidFill>
                    <a:srgbClr val="E3B6A2"/>
                  </a:solidFill>
                  <a:latin typeface="Roboto"/>
                  <a:ea typeface="Roboto"/>
                  <a:cs typeface="Roboto"/>
                  <a:sym typeface="Roboto"/>
                </a:rPr>
                <a:t>Thank You</a:t>
              </a:r>
              <a:r>
                <a:rPr b="1" lang="uk" sz="4600">
                  <a:solidFill>
                    <a:srgbClr val="2A2A29"/>
                  </a:solidFill>
                  <a:latin typeface="Roboto"/>
                  <a:ea typeface="Roboto"/>
                  <a:cs typeface="Roboto"/>
                  <a:sym typeface="Roboto"/>
                </a:rPr>
                <a:t> </a:t>
              </a:r>
              <a:endParaRPr b="1" sz="4600">
                <a:solidFill>
                  <a:srgbClr val="2A2A29"/>
                </a:solidFill>
                <a:latin typeface="Roboto"/>
                <a:ea typeface="Roboto"/>
                <a:cs typeface="Roboto"/>
                <a:sym typeface="Roboto"/>
              </a:endParaRPr>
            </a:p>
            <a:p>
              <a:pPr indent="0" lvl="0" marL="0" rtl="0" algn="l">
                <a:lnSpc>
                  <a:spcPct val="90000"/>
                </a:lnSpc>
                <a:spcBef>
                  <a:spcPts val="0"/>
                </a:spcBef>
                <a:spcAft>
                  <a:spcPts val="0"/>
                </a:spcAft>
                <a:buNone/>
              </a:pPr>
              <a:r>
                <a:rPr b="1" lang="uk" sz="4600">
                  <a:solidFill>
                    <a:srgbClr val="FFFFFF"/>
                  </a:solidFill>
                  <a:latin typeface="Roboto"/>
                  <a:ea typeface="Roboto"/>
                  <a:cs typeface="Roboto"/>
                  <a:sym typeface="Roboto"/>
                </a:rPr>
                <a:t>For Your Attention</a:t>
              </a:r>
              <a:endParaRPr b="1" sz="4600">
                <a:solidFill>
                  <a:srgbClr val="2A2A29"/>
                </a:solidFill>
                <a:latin typeface="Roboto"/>
                <a:ea typeface="Roboto"/>
                <a:cs typeface="Roboto"/>
                <a:sym typeface="Roboto"/>
              </a:endParaRPr>
            </a:p>
          </p:txBody>
        </p:sp>
        <p:cxnSp>
          <p:nvCxnSpPr>
            <p:cNvPr id="788" name="Google Shape;788;p32"/>
            <p:cNvCxnSpPr/>
            <p:nvPr/>
          </p:nvCxnSpPr>
          <p:spPr>
            <a:xfrm>
              <a:off x="542050" y="2318199"/>
              <a:ext cx="3451200" cy="0"/>
            </a:xfrm>
            <a:prstGeom prst="straightConnector1">
              <a:avLst/>
            </a:prstGeom>
            <a:noFill/>
            <a:ln cap="flat" cmpd="sng" w="19050">
              <a:solidFill>
                <a:schemeClr val="lt1"/>
              </a:solidFill>
              <a:prstDash val="solid"/>
              <a:round/>
              <a:headEnd len="med" w="med" type="none"/>
              <a:tailEnd len="med" w="med" type="none"/>
            </a:ln>
          </p:spPr>
        </p:cxnSp>
        <p:grpSp>
          <p:nvGrpSpPr>
            <p:cNvPr id="789" name="Google Shape;789;p32"/>
            <p:cNvGrpSpPr/>
            <p:nvPr/>
          </p:nvGrpSpPr>
          <p:grpSpPr>
            <a:xfrm>
              <a:off x="532235" y="2537546"/>
              <a:ext cx="2657065" cy="943305"/>
              <a:chOff x="532235" y="2537546"/>
              <a:chExt cx="2657065" cy="943305"/>
            </a:xfrm>
          </p:grpSpPr>
          <p:sp>
            <p:nvSpPr>
              <p:cNvPr id="790" name="Google Shape;790;p32"/>
              <p:cNvSpPr txBox="1"/>
              <p:nvPr/>
            </p:nvSpPr>
            <p:spPr>
              <a:xfrm>
                <a:off x="532235" y="2537546"/>
                <a:ext cx="26493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2100">
                    <a:solidFill>
                      <a:schemeClr val="lt1"/>
                    </a:solidFill>
                    <a:latin typeface="Roboto"/>
                    <a:ea typeface="Roboto"/>
                    <a:cs typeface="Roboto"/>
                    <a:sym typeface="Roboto"/>
                  </a:rPr>
                  <a:t>Our Contacts:</a:t>
                </a:r>
                <a:endParaRPr b="1" sz="2100">
                  <a:solidFill>
                    <a:schemeClr val="lt1"/>
                  </a:solidFill>
                  <a:latin typeface="Roboto"/>
                  <a:ea typeface="Roboto"/>
                  <a:cs typeface="Roboto"/>
                  <a:sym typeface="Roboto"/>
                </a:endParaRPr>
              </a:p>
            </p:txBody>
          </p:sp>
          <p:grpSp>
            <p:nvGrpSpPr>
              <p:cNvPr id="791" name="Google Shape;791;p32"/>
              <p:cNvGrpSpPr/>
              <p:nvPr/>
            </p:nvGrpSpPr>
            <p:grpSpPr>
              <a:xfrm>
                <a:off x="540000" y="2924647"/>
                <a:ext cx="2649300" cy="556203"/>
                <a:chOff x="540000" y="2924647"/>
                <a:chExt cx="2649300" cy="556203"/>
              </a:xfrm>
            </p:grpSpPr>
            <p:sp>
              <p:nvSpPr>
                <p:cNvPr id="792" name="Google Shape;792;p32"/>
                <p:cNvSpPr txBox="1"/>
                <p:nvPr/>
              </p:nvSpPr>
              <p:spPr>
                <a:xfrm>
                  <a:off x="540000" y="2924647"/>
                  <a:ext cx="2649300" cy="152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1100">
                      <a:solidFill>
                        <a:schemeClr val="lt1"/>
                      </a:solidFill>
                      <a:latin typeface="Roboto"/>
                      <a:ea typeface="Roboto"/>
                      <a:cs typeface="Roboto"/>
                      <a:sym typeface="Roboto"/>
                    </a:rPr>
                    <a:t>T:</a:t>
                  </a:r>
                  <a:r>
                    <a:rPr lang="uk" sz="1100">
                      <a:solidFill>
                        <a:schemeClr val="lt1"/>
                      </a:solidFill>
                      <a:latin typeface="Roboto"/>
                      <a:ea typeface="Roboto"/>
                      <a:cs typeface="Roboto"/>
                      <a:sym typeface="Roboto"/>
                    </a:rPr>
                    <a:t> +1-013-4576-890</a:t>
                  </a:r>
                  <a:endParaRPr sz="1100">
                    <a:solidFill>
                      <a:schemeClr val="lt1"/>
                    </a:solidFill>
                    <a:latin typeface="Roboto"/>
                    <a:ea typeface="Roboto"/>
                    <a:cs typeface="Roboto"/>
                    <a:sym typeface="Roboto"/>
                  </a:endParaRPr>
                </a:p>
              </p:txBody>
            </p:sp>
            <p:sp>
              <p:nvSpPr>
                <p:cNvPr id="793" name="Google Shape;793;p32"/>
                <p:cNvSpPr txBox="1"/>
                <p:nvPr/>
              </p:nvSpPr>
              <p:spPr>
                <a:xfrm>
                  <a:off x="540000" y="3126549"/>
                  <a:ext cx="2649300" cy="152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1100">
                      <a:solidFill>
                        <a:schemeClr val="lt1"/>
                      </a:solidFill>
                      <a:latin typeface="Roboto"/>
                      <a:ea typeface="Roboto"/>
                      <a:cs typeface="Roboto"/>
                      <a:sym typeface="Roboto"/>
                    </a:rPr>
                    <a:t>M: </a:t>
                  </a:r>
                  <a:r>
                    <a:rPr lang="uk" sz="1100">
                      <a:solidFill>
                        <a:schemeClr val="lt1"/>
                      </a:solidFill>
                      <a:latin typeface="Roboto"/>
                      <a:ea typeface="Roboto"/>
                      <a:cs typeface="Roboto"/>
                      <a:sym typeface="Roboto"/>
                    </a:rPr>
                    <a:t>businessroadmaptemplate@mail.ltd</a:t>
                  </a:r>
                  <a:endParaRPr sz="1100">
                    <a:solidFill>
                      <a:schemeClr val="lt1"/>
                    </a:solidFill>
                    <a:latin typeface="Roboto"/>
                    <a:ea typeface="Roboto"/>
                    <a:cs typeface="Roboto"/>
                    <a:sym typeface="Roboto"/>
                  </a:endParaRPr>
                </a:p>
              </p:txBody>
            </p:sp>
            <p:sp>
              <p:nvSpPr>
                <p:cNvPr id="794" name="Google Shape;794;p32"/>
                <p:cNvSpPr txBox="1"/>
                <p:nvPr/>
              </p:nvSpPr>
              <p:spPr>
                <a:xfrm>
                  <a:off x="540000" y="3328451"/>
                  <a:ext cx="2649300" cy="152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1100">
                      <a:solidFill>
                        <a:schemeClr val="lt1"/>
                      </a:solidFill>
                      <a:latin typeface="Roboto"/>
                      <a:ea typeface="Roboto"/>
                      <a:cs typeface="Roboto"/>
                      <a:sym typeface="Roboto"/>
                    </a:rPr>
                    <a:t>W: </a:t>
                  </a:r>
                  <a:r>
                    <a:rPr lang="uk" sz="1100">
                      <a:solidFill>
                        <a:schemeClr val="lt1"/>
                      </a:solidFill>
                      <a:latin typeface="Roboto"/>
                      <a:ea typeface="Roboto"/>
                      <a:cs typeface="Roboto"/>
                      <a:sym typeface="Roboto"/>
                    </a:rPr>
                    <a:t>businessroadmaptemplate.ltd</a:t>
                  </a:r>
                  <a:endParaRPr sz="1100">
                    <a:solidFill>
                      <a:schemeClr val="lt1"/>
                    </a:solidFill>
                    <a:latin typeface="Roboto"/>
                    <a:ea typeface="Roboto"/>
                    <a:cs typeface="Roboto"/>
                    <a:sym typeface="Roboto"/>
                  </a:endParaRPr>
                </a:p>
              </p:txBody>
            </p:sp>
          </p:grpSp>
        </p:grpSp>
        <p:grpSp>
          <p:nvGrpSpPr>
            <p:cNvPr id="795" name="Google Shape;795;p32"/>
            <p:cNvGrpSpPr/>
            <p:nvPr/>
          </p:nvGrpSpPr>
          <p:grpSpPr>
            <a:xfrm>
              <a:off x="3452493" y="2537546"/>
              <a:ext cx="2649300" cy="927429"/>
              <a:chOff x="3452493" y="2537546"/>
              <a:chExt cx="2649300" cy="927429"/>
            </a:xfrm>
          </p:grpSpPr>
          <p:sp>
            <p:nvSpPr>
              <p:cNvPr id="796" name="Google Shape;796;p32"/>
              <p:cNvSpPr txBox="1"/>
              <p:nvPr/>
            </p:nvSpPr>
            <p:spPr>
              <a:xfrm>
                <a:off x="3452493" y="2537546"/>
                <a:ext cx="2649300" cy="581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2100">
                    <a:solidFill>
                      <a:srgbClr val="E3B6A2"/>
                    </a:solidFill>
                    <a:latin typeface="Roboto"/>
                    <a:ea typeface="Roboto"/>
                    <a:cs typeface="Roboto"/>
                    <a:sym typeface="Roboto"/>
                  </a:rPr>
                  <a:t>We are on </a:t>
                </a:r>
                <a:endParaRPr b="1" sz="2100">
                  <a:solidFill>
                    <a:srgbClr val="E3B6A2"/>
                  </a:solidFill>
                  <a:latin typeface="Roboto"/>
                  <a:ea typeface="Roboto"/>
                  <a:cs typeface="Roboto"/>
                  <a:sym typeface="Roboto"/>
                </a:endParaRPr>
              </a:p>
              <a:p>
                <a:pPr indent="0" lvl="0" marL="0" rtl="0" algn="l">
                  <a:lnSpc>
                    <a:spcPct val="90000"/>
                  </a:lnSpc>
                  <a:spcBef>
                    <a:spcPts val="0"/>
                  </a:spcBef>
                  <a:spcAft>
                    <a:spcPts val="0"/>
                  </a:spcAft>
                  <a:buNone/>
                </a:pPr>
                <a:r>
                  <a:rPr b="1" lang="uk" sz="2100">
                    <a:solidFill>
                      <a:srgbClr val="E3B6A2"/>
                    </a:solidFill>
                    <a:latin typeface="Roboto"/>
                    <a:ea typeface="Roboto"/>
                    <a:cs typeface="Roboto"/>
                    <a:sym typeface="Roboto"/>
                  </a:rPr>
                  <a:t>social networks:</a:t>
                </a:r>
                <a:endParaRPr b="1" sz="2100">
                  <a:solidFill>
                    <a:srgbClr val="E3B6A2"/>
                  </a:solidFill>
                  <a:latin typeface="Roboto"/>
                  <a:ea typeface="Roboto"/>
                  <a:cs typeface="Roboto"/>
                  <a:sym typeface="Roboto"/>
                </a:endParaRPr>
              </a:p>
            </p:txBody>
          </p:sp>
          <p:pic>
            <p:nvPicPr>
              <p:cNvPr id="797" name="Google Shape;797;p32"/>
              <p:cNvPicPr preferRelativeResize="0"/>
              <p:nvPr/>
            </p:nvPicPr>
            <p:blipFill>
              <a:blip r:embed="rId4">
                <a:alphaModFix/>
              </a:blip>
              <a:stretch>
                <a:fillRect/>
              </a:stretch>
            </p:blipFill>
            <p:spPr>
              <a:xfrm>
                <a:off x="3495350" y="3199774"/>
                <a:ext cx="264126" cy="264128"/>
              </a:xfrm>
              <a:prstGeom prst="rect">
                <a:avLst/>
              </a:prstGeom>
              <a:noFill/>
              <a:ln>
                <a:noFill/>
              </a:ln>
            </p:spPr>
          </p:pic>
          <p:pic>
            <p:nvPicPr>
              <p:cNvPr id="798" name="Google Shape;798;p32"/>
              <p:cNvPicPr preferRelativeResize="0"/>
              <p:nvPr/>
            </p:nvPicPr>
            <p:blipFill>
              <a:blip r:embed="rId5">
                <a:alphaModFix/>
              </a:blip>
              <a:stretch>
                <a:fillRect/>
              </a:stretch>
            </p:blipFill>
            <p:spPr>
              <a:xfrm>
                <a:off x="3895075" y="3199774"/>
                <a:ext cx="264126" cy="264128"/>
              </a:xfrm>
              <a:prstGeom prst="rect">
                <a:avLst/>
              </a:prstGeom>
              <a:noFill/>
              <a:ln>
                <a:noFill/>
              </a:ln>
            </p:spPr>
          </p:pic>
          <p:pic>
            <p:nvPicPr>
              <p:cNvPr id="799" name="Google Shape;799;p32"/>
              <p:cNvPicPr preferRelativeResize="0"/>
              <p:nvPr/>
            </p:nvPicPr>
            <p:blipFill>
              <a:blip r:embed="rId6">
                <a:alphaModFix/>
              </a:blip>
              <a:stretch>
                <a:fillRect/>
              </a:stretch>
            </p:blipFill>
            <p:spPr>
              <a:xfrm>
                <a:off x="4294799" y="3198700"/>
                <a:ext cx="264126" cy="266275"/>
              </a:xfrm>
              <a:prstGeom prst="rect">
                <a:avLst/>
              </a:prstGeom>
              <a:noFill/>
              <a:ln>
                <a:noFill/>
              </a:ln>
            </p:spPr>
          </p:pic>
        </p:grpSp>
      </p:grpSp>
      <p:grpSp>
        <p:nvGrpSpPr>
          <p:cNvPr id="800" name="Google Shape;800;p32"/>
          <p:cNvGrpSpPr/>
          <p:nvPr/>
        </p:nvGrpSpPr>
        <p:grpSpPr>
          <a:xfrm>
            <a:off x="540000" y="0"/>
            <a:ext cx="9644335" cy="6145515"/>
            <a:chOff x="540000" y="0"/>
            <a:chExt cx="9644335" cy="6145515"/>
          </a:xfrm>
        </p:grpSpPr>
        <p:grpSp>
          <p:nvGrpSpPr>
            <p:cNvPr id="801" name="Google Shape;801;p32"/>
            <p:cNvGrpSpPr/>
            <p:nvPr/>
          </p:nvGrpSpPr>
          <p:grpSpPr>
            <a:xfrm>
              <a:off x="540000" y="4315750"/>
              <a:ext cx="1668000" cy="1668000"/>
              <a:chOff x="540000" y="4315750"/>
              <a:chExt cx="1668000" cy="1668000"/>
            </a:xfrm>
          </p:grpSpPr>
          <p:sp>
            <p:nvSpPr>
              <p:cNvPr id="802" name="Google Shape;802;p32"/>
              <p:cNvSpPr/>
              <p:nvPr/>
            </p:nvSpPr>
            <p:spPr>
              <a:xfrm rot="5400000">
                <a:off x="540000" y="4315750"/>
                <a:ext cx="1668000" cy="1668000"/>
              </a:xfrm>
              <a:prstGeom prst="pie">
                <a:avLst>
                  <a:gd fmla="val 5422416" name="adj1"/>
                  <a:gd fmla="val 16194023" name="adj2"/>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sp>
            <p:nvSpPr>
              <p:cNvPr id="803" name="Google Shape;803;p32"/>
              <p:cNvSpPr/>
              <p:nvPr/>
            </p:nvSpPr>
            <p:spPr>
              <a:xfrm>
                <a:off x="1786675" y="4384200"/>
                <a:ext cx="354900" cy="354900"/>
              </a:xfrm>
              <a:prstGeom prst="ellipse">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04" name="Google Shape;804;p32"/>
            <p:cNvGrpSpPr/>
            <p:nvPr/>
          </p:nvGrpSpPr>
          <p:grpSpPr>
            <a:xfrm flipH="1" rot="-5400000">
              <a:off x="8085190" y="4046370"/>
              <a:ext cx="2053739" cy="2144550"/>
              <a:chOff x="5250978" y="3956605"/>
              <a:chExt cx="2082900" cy="2175000"/>
            </a:xfrm>
          </p:grpSpPr>
          <p:sp>
            <p:nvSpPr>
              <p:cNvPr id="805" name="Google Shape;805;p32"/>
              <p:cNvSpPr/>
              <p:nvPr/>
            </p:nvSpPr>
            <p:spPr>
              <a:xfrm rot="-5400000">
                <a:off x="5803978" y="4509705"/>
                <a:ext cx="977100" cy="977400"/>
              </a:xfrm>
              <a:prstGeom prst="arc">
                <a:avLst>
                  <a:gd fmla="val 15538435" name="adj1"/>
                  <a:gd fmla="val 394246" name="adj2"/>
                </a:avLst>
              </a:prstGeom>
              <a:noFill/>
              <a:ln cap="flat" cmpd="sng" w="38100">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6" name="Google Shape;806;p32"/>
              <p:cNvSpPr/>
              <p:nvPr/>
            </p:nvSpPr>
            <p:spPr>
              <a:xfrm rot="-5400000">
                <a:off x="5485128" y="4271005"/>
                <a:ext cx="1614600" cy="1546200"/>
              </a:xfrm>
              <a:prstGeom prst="arc">
                <a:avLst>
                  <a:gd fmla="val 15994080" name="adj1"/>
                  <a:gd fmla="val 222265" name="adj2"/>
                </a:avLst>
              </a:prstGeom>
              <a:noFill/>
              <a:ln cap="flat" cmpd="sng" w="38100">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7" name="Google Shape;807;p32"/>
              <p:cNvSpPr/>
              <p:nvPr/>
            </p:nvSpPr>
            <p:spPr>
              <a:xfrm rot="-5400000">
                <a:off x="5204928" y="4002655"/>
                <a:ext cx="2175000" cy="2082900"/>
              </a:xfrm>
              <a:prstGeom prst="arc">
                <a:avLst>
                  <a:gd fmla="val 16036789" name="adj1"/>
                  <a:gd fmla="val 178034" name="adj2"/>
                </a:avLst>
              </a:prstGeom>
              <a:noFill/>
              <a:ln cap="flat" cmpd="sng" w="38100">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08" name="Google Shape;808;p32"/>
            <p:cNvGrpSpPr/>
            <p:nvPr/>
          </p:nvGrpSpPr>
          <p:grpSpPr>
            <a:xfrm>
              <a:off x="7112175" y="0"/>
              <a:ext cx="1767800" cy="1989300"/>
              <a:chOff x="7112175" y="0"/>
              <a:chExt cx="1767800" cy="1989300"/>
            </a:xfrm>
          </p:grpSpPr>
          <p:sp>
            <p:nvSpPr>
              <p:cNvPr id="809" name="Google Shape;809;p32"/>
              <p:cNvSpPr/>
              <p:nvPr/>
            </p:nvSpPr>
            <p:spPr>
              <a:xfrm>
                <a:off x="7705775" y="0"/>
                <a:ext cx="1174200" cy="1989300"/>
              </a:xfrm>
              <a:prstGeom prst="rect">
                <a:avLst/>
              </a:prstGeom>
              <a:solidFill>
                <a:srgbClr val="502D88">
                  <a:alpha val="75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0" name="Google Shape;810;p32"/>
              <p:cNvSpPr/>
              <p:nvPr/>
            </p:nvSpPr>
            <p:spPr>
              <a:xfrm>
                <a:off x="7112175" y="0"/>
                <a:ext cx="1174200" cy="1005000"/>
              </a:xfrm>
              <a:prstGeom prst="rect">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grpSp>
        <p:nvGrpSpPr>
          <p:cNvPr id="93" name="Google Shape;93;p15"/>
          <p:cNvGrpSpPr/>
          <p:nvPr/>
        </p:nvGrpSpPr>
        <p:grpSpPr>
          <a:xfrm>
            <a:off x="506254" y="457437"/>
            <a:ext cx="5219447" cy="1700968"/>
            <a:chOff x="506254" y="497125"/>
            <a:chExt cx="5219447" cy="1700968"/>
          </a:xfrm>
        </p:grpSpPr>
        <p:sp>
          <p:nvSpPr>
            <p:cNvPr id="94" name="Google Shape;94;p15"/>
            <p:cNvSpPr txBox="1"/>
            <p:nvPr/>
          </p:nvSpPr>
          <p:spPr>
            <a:xfrm>
              <a:off x="506254" y="497125"/>
              <a:ext cx="5195100" cy="63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4600">
                  <a:solidFill>
                    <a:srgbClr val="2A2A29"/>
                  </a:solidFill>
                  <a:latin typeface="Roboto"/>
                  <a:ea typeface="Roboto"/>
                  <a:cs typeface="Roboto"/>
                  <a:sym typeface="Roboto"/>
                </a:rPr>
                <a:t>Your </a:t>
              </a:r>
              <a:r>
                <a:rPr b="1" lang="uk" sz="4600">
                  <a:solidFill>
                    <a:srgbClr val="502D88"/>
                  </a:solidFill>
                  <a:latin typeface="Roboto"/>
                  <a:ea typeface="Roboto"/>
                  <a:cs typeface="Roboto"/>
                  <a:sym typeface="Roboto"/>
                </a:rPr>
                <a:t>Vision</a:t>
              </a:r>
              <a:endParaRPr b="1" sz="4600">
                <a:solidFill>
                  <a:srgbClr val="502D88"/>
                </a:solidFill>
                <a:latin typeface="Roboto"/>
                <a:ea typeface="Roboto"/>
                <a:cs typeface="Roboto"/>
                <a:sym typeface="Roboto"/>
              </a:endParaRPr>
            </a:p>
          </p:txBody>
        </p:sp>
        <p:sp>
          <p:nvSpPr>
            <p:cNvPr id="95" name="Google Shape;95;p15"/>
            <p:cNvSpPr txBox="1"/>
            <p:nvPr/>
          </p:nvSpPr>
          <p:spPr>
            <a:xfrm>
              <a:off x="530600" y="1360793"/>
              <a:ext cx="5195100" cy="837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Provide a concise, inspiring statement that describes the long-term aspirations of the business. This should reflect where the company aims to be in the future.</a:t>
              </a:r>
              <a:endParaRPr sz="1600">
                <a:solidFill>
                  <a:srgbClr val="8C8E90"/>
                </a:solidFill>
                <a:latin typeface="Roboto"/>
                <a:ea typeface="Roboto"/>
                <a:cs typeface="Roboto"/>
                <a:sym typeface="Roboto"/>
              </a:endParaRPr>
            </a:p>
          </p:txBody>
        </p:sp>
      </p:grpSp>
      <p:grpSp>
        <p:nvGrpSpPr>
          <p:cNvPr id="96" name="Google Shape;96;p15"/>
          <p:cNvGrpSpPr/>
          <p:nvPr/>
        </p:nvGrpSpPr>
        <p:grpSpPr>
          <a:xfrm>
            <a:off x="7529475" y="0"/>
            <a:ext cx="1380475" cy="1426500"/>
            <a:chOff x="7529475" y="0"/>
            <a:chExt cx="1380475" cy="1426500"/>
          </a:xfrm>
        </p:grpSpPr>
        <p:sp>
          <p:nvSpPr>
            <p:cNvPr id="97" name="Google Shape;97;p15"/>
            <p:cNvSpPr/>
            <p:nvPr/>
          </p:nvSpPr>
          <p:spPr>
            <a:xfrm rot="10800000">
              <a:off x="7736050" y="0"/>
              <a:ext cx="1173900" cy="1426500"/>
            </a:xfrm>
            <a:prstGeom prst="round2SameRect">
              <a:avLst>
                <a:gd fmla="val 50000" name="adj1"/>
                <a:gd fmla="val 0" name="adj2"/>
              </a:avLst>
            </a:prstGeom>
            <a:solidFill>
              <a:srgbClr val="7C60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 name="Google Shape;98;p15"/>
            <p:cNvSpPr/>
            <p:nvPr/>
          </p:nvSpPr>
          <p:spPr>
            <a:xfrm>
              <a:off x="7529475" y="364075"/>
              <a:ext cx="410400" cy="410400"/>
            </a:xfrm>
            <a:prstGeom prst="ellipse">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99" name="Google Shape;99;p15"/>
          <p:cNvGrpSpPr/>
          <p:nvPr/>
        </p:nvGrpSpPr>
        <p:grpSpPr>
          <a:xfrm>
            <a:off x="0" y="3541850"/>
            <a:ext cx="9144001" cy="2439225"/>
            <a:chOff x="0" y="3541850"/>
            <a:chExt cx="9144001" cy="2439225"/>
          </a:xfrm>
        </p:grpSpPr>
        <p:pic>
          <p:nvPicPr>
            <p:cNvPr id="100" name="Google Shape;100;p15"/>
            <p:cNvPicPr preferRelativeResize="0"/>
            <p:nvPr/>
          </p:nvPicPr>
          <p:blipFill>
            <a:blip r:embed="rId3">
              <a:alphaModFix/>
            </a:blip>
            <a:stretch>
              <a:fillRect/>
            </a:stretch>
          </p:blipFill>
          <p:spPr>
            <a:xfrm>
              <a:off x="2872150" y="3541850"/>
              <a:ext cx="6271852" cy="1601650"/>
            </a:xfrm>
            <a:prstGeom prst="rect">
              <a:avLst/>
            </a:prstGeom>
            <a:noFill/>
            <a:ln>
              <a:noFill/>
            </a:ln>
          </p:spPr>
        </p:pic>
        <p:sp>
          <p:nvSpPr>
            <p:cNvPr id="101" name="Google Shape;101;p15"/>
            <p:cNvSpPr/>
            <p:nvPr/>
          </p:nvSpPr>
          <p:spPr>
            <a:xfrm rot="5400000">
              <a:off x="1731350" y="4321475"/>
              <a:ext cx="1659600" cy="1659600"/>
            </a:xfrm>
            <a:prstGeom prst="pie">
              <a:avLst>
                <a:gd fmla="val 5422416" name="adj1"/>
                <a:gd fmla="val 16194023" name="adj2"/>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sp>
          <p:nvSpPr>
            <p:cNvPr id="102" name="Google Shape;102;p15"/>
            <p:cNvSpPr/>
            <p:nvPr/>
          </p:nvSpPr>
          <p:spPr>
            <a:xfrm>
              <a:off x="0" y="4732625"/>
              <a:ext cx="2287232" cy="410867"/>
            </a:xfrm>
            <a:custGeom>
              <a:rect b="b" l="l" r="r" t="t"/>
              <a:pathLst>
                <a:path extrusionOk="0" h="16594" w="91334">
                  <a:moveTo>
                    <a:pt x="0" y="0"/>
                  </a:moveTo>
                  <a:lnTo>
                    <a:pt x="91334" y="0"/>
                  </a:lnTo>
                  <a:lnTo>
                    <a:pt x="91334" y="16594"/>
                  </a:lnTo>
                </a:path>
              </a:pathLst>
            </a:custGeom>
            <a:noFill/>
            <a:ln cap="flat" cmpd="sng" w="28575">
              <a:solidFill>
                <a:srgbClr val="826AAA"/>
              </a:solidFill>
              <a:prstDash val="solid"/>
              <a:round/>
              <a:headEnd len="med" w="med" type="none"/>
              <a:tailEnd len="med" w="med" type="none"/>
            </a:ln>
          </p:spPr>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grpSp>
        <p:nvGrpSpPr>
          <p:cNvPr id="107" name="Google Shape;107;p16"/>
          <p:cNvGrpSpPr/>
          <p:nvPr/>
        </p:nvGrpSpPr>
        <p:grpSpPr>
          <a:xfrm>
            <a:off x="506248" y="457425"/>
            <a:ext cx="7441800" cy="1700975"/>
            <a:chOff x="506248" y="497113"/>
            <a:chExt cx="7441800" cy="1700975"/>
          </a:xfrm>
        </p:grpSpPr>
        <p:sp>
          <p:nvSpPr>
            <p:cNvPr id="108" name="Google Shape;108;p16"/>
            <p:cNvSpPr txBox="1"/>
            <p:nvPr/>
          </p:nvSpPr>
          <p:spPr>
            <a:xfrm>
              <a:off x="506248" y="497113"/>
              <a:ext cx="7441800" cy="63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4600">
                  <a:solidFill>
                    <a:srgbClr val="2A2A29"/>
                  </a:solidFill>
                  <a:latin typeface="Roboto"/>
                  <a:ea typeface="Roboto"/>
                  <a:cs typeface="Roboto"/>
                  <a:sym typeface="Roboto"/>
                </a:rPr>
                <a:t>Your </a:t>
              </a:r>
              <a:r>
                <a:rPr b="1" lang="uk" sz="4600">
                  <a:solidFill>
                    <a:srgbClr val="502D88"/>
                  </a:solidFill>
                  <a:latin typeface="Roboto"/>
                  <a:ea typeface="Roboto"/>
                  <a:cs typeface="Roboto"/>
                  <a:sym typeface="Roboto"/>
                </a:rPr>
                <a:t>Strategic Goals</a:t>
              </a:r>
              <a:endParaRPr b="1" sz="4600">
                <a:solidFill>
                  <a:srgbClr val="502D88"/>
                </a:solidFill>
                <a:latin typeface="Roboto"/>
                <a:ea typeface="Roboto"/>
                <a:cs typeface="Roboto"/>
                <a:sym typeface="Roboto"/>
              </a:endParaRPr>
            </a:p>
          </p:txBody>
        </p:sp>
        <p:sp>
          <p:nvSpPr>
            <p:cNvPr id="109" name="Google Shape;109;p16"/>
            <p:cNvSpPr txBox="1"/>
            <p:nvPr/>
          </p:nvSpPr>
          <p:spPr>
            <a:xfrm>
              <a:off x="530600" y="1360788"/>
              <a:ext cx="6995400" cy="837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List the key goals the business plans to achieve over a specific period (e.g., 3-5 years). These goals should align with the vision and serve as stepping stones toward achieving it.</a:t>
              </a:r>
              <a:endParaRPr sz="1600">
                <a:solidFill>
                  <a:srgbClr val="8C8E90"/>
                </a:solidFill>
                <a:latin typeface="Roboto"/>
                <a:ea typeface="Roboto"/>
                <a:cs typeface="Roboto"/>
                <a:sym typeface="Roboto"/>
              </a:endParaRPr>
            </a:p>
          </p:txBody>
        </p:sp>
      </p:grpSp>
      <p:pic>
        <p:nvPicPr>
          <p:cNvPr id="110" name="Google Shape;110;p16"/>
          <p:cNvPicPr preferRelativeResize="0"/>
          <p:nvPr/>
        </p:nvPicPr>
        <p:blipFill rotWithShape="1">
          <a:blip r:embed="rId3">
            <a:alphaModFix/>
          </a:blip>
          <a:srcRect b="0" l="1146" r="0" t="0"/>
          <a:stretch/>
        </p:blipFill>
        <p:spPr>
          <a:xfrm>
            <a:off x="0" y="3639425"/>
            <a:ext cx="2083451" cy="1182200"/>
          </a:xfrm>
          <a:prstGeom prst="rect">
            <a:avLst/>
          </a:prstGeom>
          <a:noFill/>
          <a:ln>
            <a:noFill/>
          </a:ln>
        </p:spPr>
      </p:pic>
      <p:grpSp>
        <p:nvGrpSpPr>
          <p:cNvPr id="111" name="Google Shape;111;p16"/>
          <p:cNvGrpSpPr/>
          <p:nvPr/>
        </p:nvGrpSpPr>
        <p:grpSpPr>
          <a:xfrm>
            <a:off x="5736625" y="2934800"/>
            <a:ext cx="3407378" cy="2208724"/>
            <a:chOff x="5736625" y="2934800"/>
            <a:chExt cx="3407378" cy="2208724"/>
          </a:xfrm>
        </p:grpSpPr>
        <p:pic>
          <p:nvPicPr>
            <p:cNvPr id="112" name="Google Shape;112;p16"/>
            <p:cNvPicPr preferRelativeResize="0"/>
            <p:nvPr/>
          </p:nvPicPr>
          <p:blipFill>
            <a:blip r:embed="rId4">
              <a:alphaModFix/>
            </a:blip>
            <a:stretch>
              <a:fillRect/>
            </a:stretch>
          </p:blipFill>
          <p:spPr>
            <a:xfrm>
              <a:off x="6876423" y="2934800"/>
              <a:ext cx="2267581" cy="2208724"/>
            </a:xfrm>
            <a:prstGeom prst="rect">
              <a:avLst/>
            </a:prstGeom>
            <a:noFill/>
            <a:ln>
              <a:noFill/>
            </a:ln>
          </p:spPr>
        </p:pic>
        <p:pic>
          <p:nvPicPr>
            <p:cNvPr id="113" name="Google Shape;113;p16"/>
            <p:cNvPicPr preferRelativeResize="0"/>
            <p:nvPr/>
          </p:nvPicPr>
          <p:blipFill rotWithShape="1">
            <a:blip r:embed="rId5">
              <a:alphaModFix/>
            </a:blip>
            <a:srcRect b="25539" l="0" r="21960" t="0"/>
            <a:stretch/>
          </p:blipFill>
          <p:spPr>
            <a:xfrm>
              <a:off x="5736625" y="3720525"/>
              <a:ext cx="1987426" cy="124472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grpSp>
        <p:nvGrpSpPr>
          <p:cNvPr id="118" name="Google Shape;118;p17"/>
          <p:cNvGrpSpPr/>
          <p:nvPr/>
        </p:nvGrpSpPr>
        <p:grpSpPr>
          <a:xfrm>
            <a:off x="506250" y="457425"/>
            <a:ext cx="7854000" cy="1700975"/>
            <a:chOff x="506250" y="497113"/>
            <a:chExt cx="7854000" cy="1700975"/>
          </a:xfrm>
        </p:grpSpPr>
        <p:sp>
          <p:nvSpPr>
            <p:cNvPr id="119" name="Google Shape;119;p17"/>
            <p:cNvSpPr txBox="1"/>
            <p:nvPr/>
          </p:nvSpPr>
          <p:spPr>
            <a:xfrm>
              <a:off x="506250" y="497113"/>
              <a:ext cx="7854000" cy="63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4600">
                  <a:solidFill>
                    <a:srgbClr val="2A2A29"/>
                  </a:solidFill>
                  <a:latin typeface="Roboto"/>
                  <a:ea typeface="Roboto"/>
                  <a:cs typeface="Roboto"/>
                  <a:sym typeface="Roboto"/>
                </a:rPr>
                <a:t>Formulating </a:t>
              </a:r>
              <a:r>
                <a:rPr b="1" lang="uk" sz="4600">
                  <a:solidFill>
                    <a:srgbClr val="502D88"/>
                  </a:solidFill>
                  <a:latin typeface="Roboto"/>
                  <a:ea typeface="Roboto"/>
                  <a:cs typeface="Roboto"/>
                  <a:sym typeface="Roboto"/>
                </a:rPr>
                <a:t>Core Strategies</a:t>
              </a:r>
              <a:endParaRPr b="1" sz="4600">
                <a:solidFill>
                  <a:srgbClr val="502D88"/>
                </a:solidFill>
                <a:latin typeface="Roboto"/>
                <a:ea typeface="Roboto"/>
                <a:cs typeface="Roboto"/>
                <a:sym typeface="Roboto"/>
              </a:endParaRPr>
            </a:p>
          </p:txBody>
        </p:sp>
        <p:sp>
          <p:nvSpPr>
            <p:cNvPr id="120" name="Google Shape;120;p17"/>
            <p:cNvSpPr txBox="1"/>
            <p:nvPr/>
          </p:nvSpPr>
          <p:spPr>
            <a:xfrm>
              <a:off x="530600" y="1360788"/>
              <a:ext cx="5635200" cy="837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This slide should clearly outline the key strategies that will drive the business forward, providing a roadmap for achieving the company’s goals and vision.</a:t>
              </a:r>
              <a:endParaRPr sz="1600">
                <a:solidFill>
                  <a:srgbClr val="8C8E90"/>
                </a:solidFill>
                <a:latin typeface="Roboto"/>
                <a:ea typeface="Roboto"/>
                <a:cs typeface="Roboto"/>
                <a:sym typeface="Roboto"/>
              </a:endParaRPr>
            </a:p>
          </p:txBody>
        </p:sp>
      </p:grpSp>
      <p:grpSp>
        <p:nvGrpSpPr>
          <p:cNvPr id="121" name="Google Shape;121;p17"/>
          <p:cNvGrpSpPr/>
          <p:nvPr/>
        </p:nvGrpSpPr>
        <p:grpSpPr>
          <a:xfrm>
            <a:off x="5250978" y="2310800"/>
            <a:ext cx="3353024" cy="3820805"/>
            <a:chOff x="5250978" y="2310800"/>
            <a:chExt cx="3353024" cy="3820805"/>
          </a:xfrm>
        </p:grpSpPr>
        <p:pic>
          <p:nvPicPr>
            <p:cNvPr id="122" name="Google Shape;122;p17"/>
            <p:cNvPicPr preferRelativeResize="0"/>
            <p:nvPr/>
          </p:nvPicPr>
          <p:blipFill>
            <a:blip r:embed="rId3">
              <a:alphaModFix/>
            </a:blip>
            <a:stretch>
              <a:fillRect/>
            </a:stretch>
          </p:blipFill>
          <p:spPr>
            <a:xfrm>
              <a:off x="6310775" y="2310800"/>
              <a:ext cx="2293226" cy="2832701"/>
            </a:xfrm>
            <a:prstGeom prst="rect">
              <a:avLst/>
            </a:prstGeom>
            <a:noFill/>
            <a:ln>
              <a:noFill/>
            </a:ln>
          </p:spPr>
        </p:pic>
        <p:grpSp>
          <p:nvGrpSpPr>
            <p:cNvPr id="123" name="Google Shape;123;p17"/>
            <p:cNvGrpSpPr/>
            <p:nvPr/>
          </p:nvGrpSpPr>
          <p:grpSpPr>
            <a:xfrm>
              <a:off x="5250978" y="3956605"/>
              <a:ext cx="2082900" cy="2175000"/>
              <a:chOff x="5250978" y="3956605"/>
              <a:chExt cx="2082900" cy="2175000"/>
            </a:xfrm>
          </p:grpSpPr>
          <p:sp>
            <p:nvSpPr>
              <p:cNvPr id="124" name="Google Shape;124;p17"/>
              <p:cNvSpPr/>
              <p:nvPr/>
            </p:nvSpPr>
            <p:spPr>
              <a:xfrm rot="-5400000">
                <a:off x="5803978" y="4509705"/>
                <a:ext cx="977100" cy="977400"/>
              </a:xfrm>
              <a:prstGeom prst="arc">
                <a:avLst>
                  <a:gd fmla="val 15064278" name="adj1"/>
                  <a:gd fmla="val 6573799" name="adj2"/>
                </a:avLst>
              </a:prstGeom>
              <a:noFill/>
              <a:ln cap="flat" cmpd="sng" w="38100">
                <a:solidFill>
                  <a:srgbClr val="E3B6A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17"/>
              <p:cNvSpPr/>
              <p:nvPr/>
            </p:nvSpPr>
            <p:spPr>
              <a:xfrm rot="-5400000">
                <a:off x="5485128" y="4271005"/>
                <a:ext cx="1614600" cy="1546200"/>
              </a:xfrm>
              <a:prstGeom prst="arc">
                <a:avLst>
                  <a:gd fmla="val 15674313" name="adj1"/>
                  <a:gd fmla="val 5916942" name="adj2"/>
                </a:avLst>
              </a:prstGeom>
              <a:noFill/>
              <a:ln cap="flat" cmpd="sng" w="38100">
                <a:solidFill>
                  <a:srgbClr val="E3B6A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17"/>
              <p:cNvSpPr/>
              <p:nvPr/>
            </p:nvSpPr>
            <p:spPr>
              <a:xfrm rot="-5400000">
                <a:off x="5204928" y="4002655"/>
                <a:ext cx="2175000" cy="2082900"/>
              </a:xfrm>
              <a:prstGeom prst="arc">
                <a:avLst>
                  <a:gd fmla="val 15811183" name="adj1"/>
                  <a:gd fmla="val 5781833" name="adj2"/>
                </a:avLst>
              </a:prstGeom>
              <a:noFill/>
              <a:ln cap="flat" cmpd="sng" w="38100">
                <a:solidFill>
                  <a:srgbClr val="E3B6A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nvGrpSpPr>
          <p:cNvPr id="127" name="Google Shape;127;p17"/>
          <p:cNvGrpSpPr/>
          <p:nvPr/>
        </p:nvGrpSpPr>
        <p:grpSpPr>
          <a:xfrm>
            <a:off x="-1725" y="3435550"/>
            <a:ext cx="1972050" cy="1701000"/>
            <a:chOff x="-1725" y="3435550"/>
            <a:chExt cx="1972050" cy="1701000"/>
          </a:xfrm>
        </p:grpSpPr>
        <p:sp>
          <p:nvSpPr>
            <p:cNvPr id="128" name="Google Shape;128;p17"/>
            <p:cNvSpPr/>
            <p:nvPr/>
          </p:nvSpPr>
          <p:spPr>
            <a:xfrm>
              <a:off x="796425" y="3435550"/>
              <a:ext cx="1173900" cy="1701000"/>
            </a:xfrm>
            <a:prstGeom prst="round2SameRect">
              <a:avLst>
                <a:gd fmla="val 50000" name="adj1"/>
                <a:gd fmla="val 0" name="adj2"/>
              </a:avLst>
            </a:prstGeom>
            <a:solidFill>
              <a:srgbClr val="DDD5E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29" name="Google Shape;129;p17"/>
            <p:cNvGrpSpPr/>
            <p:nvPr/>
          </p:nvGrpSpPr>
          <p:grpSpPr>
            <a:xfrm>
              <a:off x="-1725" y="4310855"/>
              <a:ext cx="1592075" cy="519550"/>
              <a:chOff x="-498800" y="4301925"/>
              <a:chExt cx="1592075" cy="519550"/>
            </a:xfrm>
          </p:grpSpPr>
          <p:cxnSp>
            <p:nvCxnSpPr>
              <p:cNvPr id="130" name="Google Shape;130;p17"/>
              <p:cNvCxnSpPr/>
              <p:nvPr/>
            </p:nvCxnSpPr>
            <p:spPr>
              <a:xfrm>
                <a:off x="-498800" y="4556120"/>
                <a:ext cx="1565700" cy="0"/>
              </a:xfrm>
              <a:prstGeom prst="straightConnector1">
                <a:avLst/>
              </a:prstGeom>
              <a:noFill/>
              <a:ln cap="flat" cmpd="sng" w="76200">
                <a:solidFill>
                  <a:srgbClr val="502D88"/>
                </a:solidFill>
                <a:prstDash val="solid"/>
                <a:round/>
                <a:headEnd len="med" w="med" type="none"/>
                <a:tailEnd len="med" w="med" type="none"/>
              </a:ln>
            </p:spPr>
          </p:cxnSp>
          <p:sp>
            <p:nvSpPr>
              <p:cNvPr id="131" name="Google Shape;131;p17"/>
              <p:cNvSpPr/>
              <p:nvPr/>
            </p:nvSpPr>
            <p:spPr>
              <a:xfrm>
                <a:off x="813425" y="4301925"/>
                <a:ext cx="279850" cy="519550"/>
              </a:xfrm>
              <a:custGeom>
                <a:rect b="b" l="l" r="r" t="t"/>
                <a:pathLst>
                  <a:path extrusionOk="0" h="20782" w="11194">
                    <a:moveTo>
                      <a:pt x="0" y="0"/>
                    </a:moveTo>
                    <a:lnTo>
                      <a:pt x="11194" y="10341"/>
                    </a:lnTo>
                    <a:lnTo>
                      <a:pt x="0" y="20782"/>
                    </a:lnTo>
                  </a:path>
                </a:pathLst>
              </a:custGeom>
              <a:noFill/>
              <a:ln cap="flat" cmpd="sng" w="76200">
                <a:solidFill>
                  <a:srgbClr val="502D88"/>
                </a:solidFill>
                <a:prstDash val="solid"/>
                <a:round/>
                <a:headEnd len="med" w="med" type="none"/>
                <a:tailEnd len="med" w="med" type="none"/>
              </a:ln>
            </p:spPr>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grpSp>
        <p:nvGrpSpPr>
          <p:cNvPr id="136" name="Google Shape;136;p18"/>
          <p:cNvGrpSpPr/>
          <p:nvPr/>
        </p:nvGrpSpPr>
        <p:grpSpPr>
          <a:xfrm>
            <a:off x="506250" y="457425"/>
            <a:ext cx="7854000" cy="2348174"/>
            <a:chOff x="506250" y="497113"/>
            <a:chExt cx="7854000" cy="2348174"/>
          </a:xfrm>
        </p:grpSpPr>
        <p:sp>
          <p:nvSpPr>
            <p:cNvPr id="137" name="Google Shape;137;p18"/>
            <p:cNvSpPr txBox="1"/>
            <p:nvPr/>
          </p:nvSpPr>
          <p:spPr>
            <a:xfrm>
              <a:off x="506250" y="497113"/>
              <a:ext cx="7854000" cy="127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b="1" lang="uk" sz="4600">
                  <a:solidFill>
                    <a:srgbClr val="2A2A29"/>
                  </a:solidFill>
                  <a:latin typeface="Roboto"/>
                  <a:ea typeface="Roboto"/>
                  <a:cs typeface="Roboto"/>
                  <a:sym typeface="Roboto"/>
                </a:rPr>
                <a:t>Assessing </a:t>
              </a:r>
              <a:endParaRPr b="1" sz="4600">
                <a:solidFill>
                  <a:srgbClr val="2A2A29"/>
                </a:solidFill>
                <a:latin typeface="Roboto"/>
                <a:ea typeface="Roboto"/>
                <a:cs typeface="Roboto"/>
                <a:sym typeface="Roboto"/>
              </a:endParaRPr>
            </a:p>
            <a:p>
              <a:pPr indent="0" lvl="0" marL="0" rtl="0" algn="l">
                <a:lnSpc>
                  <a:spcPct val="90000"/>
                </a:lnSpc>
                <a:spcBef>
                  <a:spcPts val="0"/>
                </a:spcBef>
                <a:spcAft>
                  <a:spcPts val="0"/>
                </a:spcAft>
                <a:buNone/>
              </a:pPr>
              <a:r>
                <a:rPr b="1" lang="uk" sz="4600">
                  <a:solidFill>
                    <a:srgbClr val="2A2A29"/>
                  </a:solidFill>
                  <a:latin typeface="Roboto"/>
                  <a:ea typeface="Roboto"/>
                  <a:cs typeface="Roboto"/>
                  <a:sym typeface="Roboto"/>
                </a:rPr>
                <a:t>Your </a:t>
              </a:r>
              <a:r>
                <a:rPr b="1" lang="uk" sz="4600">
                  <a:solidFill>
                    <a:srgbClr val="502D88"/>
                  </a:solidFill>
                  <a:latin typeface="Roboto"/>
                  <a:ea typeface="Roboto"/>
                  <a:cs typeface="Roboto"/>
                  <a:sym typeface="Roboto"/>
                </a:rPr>
                <a:t>Resources</a:t>
              </a:r>
              <a:endParaRPr b="1" sz="4600">
                <a:solidFill>
                  <a:srgbClr val="502D88"/>
                </a:solidFill>
                <a:latin typeface="Roboto"/>
                <a:ea typeface="Roboto"/>
                <a:cs typeface="Roboto"/>
                <a:sym typeface="Roboto"/>
              </a:endParaRPr>
            </a:p>
          </p:txBody>
        </p:sp>
        <p:sp>
          <p:nvSpPr>
            <p:cNvPr id="138" name="Google Shape;138;p18"/>
            <p:cNvSpPr txBox="1"/>
            <p:nvPr/>
          </p:nvSpPr>
          <p:spPr>
            <a:xfrm>
              <a:off x="530600" y="2007986"/>
              <a:ext cx="6866400" cy="837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Introduce the concept of resource assessment and its importance in executing the business strategies. Explain that understanding available resources is crucial for effective planning and implementation.</a:t>
              </a:r>
              <a:endParaRPr sz="1600">
                <a:solidFill>
                  <a:srgbClr val="8C8E90"/>
                </a:solidFill>
                <a:latin typeface="Roboto"/>
                <a:ea typeface="Roboto"/>
                <a:cs typeface="Roboto"/>
                <a:sym typeface="Roboto"/>
              </a:endParaRPr>
            </a:p>
          </p:txBody>
        </p:sp>
      </p:grpSp>
      <p:sp>
        <p:nvSpPr>
          <p:cNvPr id="139" name="Google Shape;139;p18"/>
          <p:cNvSpPr/>
          <p:nvPr/>
        </p:nvSpPr>
        <p:spPr>
          <a:xfrm rot="-5400000">
            <a:off x="7760500" y="3456792"/>
            <a:ext cx="1173900" cy="1733700"/>
          </a:xfrm>
          <a:prstGeom prst="round2SameRect">
            <a:avLst>
              <a:gd fmla="val 50000" name="adj1"/>
              <a:gd fmla="val 0" name="adj2"/>
            </a:avLst>
          </a:prstGeom>
          <a:noFill/>
          <a:ln cap="flat" cmpd="sng" w="38100">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 name="Google Shape;140;p18"/>
          <p:cNvSpPr/>
          <p:nvPr/>
        </p:nvSpPr>
        <p:spPr>
          <a:xfrm rot="-5400000">
            <a:off x="7732558" y="-602952"/>
            <a:ext cx="1187400" cy="1187400"/>
          </a:xfrm>
          <a:prstGeom prst="pie">
            <a:avLst>
              <a:gd fmla="val 5422416" name="adj1"/>
              <a:gd fmla="val 16194023" name="adj2"/>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grpSp>
        <p:nvGrpSpPr>
          <p:cNvPr id="141" name="Google Shape;141;p18"/>
          <p:cNvGrpSpPr/>
          <p:nvPr/>
        </p:nvGrpSpPr>
        <p:grpSpPr>
          <a:xfrm>
            <a:off x="540002" y="3139250"/>
            <a:ext cx="2818149" cy="2004250"/>
            <a:chOff x="540002" y="3139250"/>
            <a:chExt cx="2818149" cy="2004250"/>
          </a:xfrm>
        </p:grpSpPr>
        <p:pic>
          <p:nvPicPr>
            <p:cNvPr id="142" name="Google Shape;142;p18"/>
            <p:cNvPicPr preferRelativeResize="0"/>
            <p:nvPr/>
          </p:nvPicPr>
          <p:blipFill>
            <a:blip r:embed="rId3">
              <a:alphaModFix/>
            </a:blip>
            <a:stretch>
              <a:fillRect/>
            </a:stretch>
          </p:blipFill>
          <p:spPr>
            <a:xfrm>
              <a:off x="540002" y="3139250"/>
              <a:ext cx="2008475" cy="2004250"/>
            </a:xfrm>
            <a:prstGeom prst="rect">
              <a:avLst/>
            </a:prstGeom>
            <a:noFill/>
            <a:ln>
              <a:noFill/>
            </a:ln>
          </p:spPr>
        </p:pic>
        <p:pic>
          <p:nvPicPr>
            <p:cNvPr id="143" name="Google Shape;143;p18"/>
            <p:cNvPicPr preferRelativeResize="0"/>
            <p:nvPr/>
          </p:nvPicPr>
          <p:blipFill>
            <a:blip r:embed="rId4">
              <a:alphaModFix/>
            </a:blip>
            <a:stretch>
              <a:fillRect/>
            </a:stretch>
          </p:blipFill>
          <p:spPr>
            <a:xfrm>
              <a:off x="2366975" y="4184450"/>
              <a:ext cx="991175" cy="74655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grpSp>
        <p:nvGrpSpPr>
          <p:cNvPr id="148" name="Google Shape;148;p19"/>
          <p:cNvGrpSpPr/>
          <p:nvPr/>
        </p:nvGrpSpPr>
        <p:grpSpPr>
          <a:xfrm>
            <a:off x="506250" y="457425"/>
            <a:ext cx="7854000" cy="2348174"/>
            <a:chOff x="506250" y="497113"/>
            <a:chExt cx="7854000" cy="2348174"/>
          </a:xfrm>
        </p:grpSpPr>
        <p:sp>
          <p:nvSpPr>
            <p:cNvPr id="149" name="Google Shape;149;p19"/>
            <p:cNvSpPr txBox="1"/>
            <p:nvPr/>
          </p:nvSpPr>
          <p:spPr>
            <a:xfrm>
              <a:off x="506250" y="497113"/>
              <a:ext cx="7854000" cy="127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4600">
                  <a:solidFill>
                    <a:srgbClr val="2A2A29"/>
                  </a:solidFill>
                  <a:latin typeface="Roboto"/>
                  <a:ea typeface="Roboto"/>
                  <a:cs typeface="Roboto"/>
                  <a:sym typeface="Roboto"/>
                </a:rPr>
                <a:t>Use Different </a:t>
              </a:r>
              <a:r>
                <a:rPr b="1" lang="uk" sz="4600">
                  <a:solidFill>
                    <a:srgbClr val="502D88"/>
                  </a:solidFill>
                  <a:latin typeface="Roboto"/>
                  <a:ea typeface="Roboto"/>
                  <a:cs typeface="Roboto"/>
                  <a:sym typeface="Roboto"/>
                </a:rPr>
                <a:t>Graphs </a:t>
              </a:r>
              <a:endParaRPr b="1" sz="4600">
                <a:solidFill>
                  <a:srgbClr val="502D88"/>
                </a:solidFill>
                <a:latin typeface="Roboto"/>
                <a:ea typeface="Roboto"/>
                <a:cs typeface="Roboto"/>
                <a:sym typeface="Roboto"/>
              </a:endParaRPr>
            </a:p>
            <a:p>
              <a:pPr indent="0" lvl="0" marL="0" rtl="0" algn="l">
                <a:lnSpc>
                  <a:spcPct val="90000"/>
                </a:lnSpc>
                <a:spcBef>
                  <a:spcPts val="0"/>
                </a:spcBef>
                <a:spcAft>
                  <a:spcPts val="0"/>
                </a:spcAft>
                <a:buNone/>
              </a:pPr>
              <a:r>
                <a:rPr b="1" lang="uk" sz="4600">
                  <a:solidFill>
                    <a:srgbClr val="502D88"/>
                  </a:solidFill>
                  <a:latin typeface="Roboto"/>
                  <a:ea typeface="Roboto"/>
                  <a:cs typeface="Roboto"/>
                  <a:sym typeface="Roboto"/>
                </a:rPr>
                <a:t>and Infographics</a:t>
              </a:r>
              <a:endParaRPr b="1" sz="4600">
                <a:solidFill>
                  <a:srgbClr val="502D88"/>
                </a:solidFill>
                <a:latin typeface="Roboto"/>
                <a:ea typeface="Roboto"/>
                <a:cs typeface="Roboto"/>
                <a:sym typeface="Roboto"/>
              </a:endParaRPr>
            </a:p>
          </p:txBody>
        </p:sp>
        <p:sp>
          <p:nvSpPr>
            <p:cNvPr id="150" name="Google Shape;150;p19"/>
            <p:cNvSpPr txBox="1"/>
            <p:nvPr/>
          </p:nvSpPr>
          <p:spPr>
            <a:xfrm>
              <a:off x="530600" y="2007986"/>
              <a:ext cx="6866400" cy="8373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To visually enhance your business roadmap with a variety of graphs and infographics, here's how you can integrate different types of visual </a:t>
              </a:r>
              <a:endParaRPr sz="1600">
                <a:solidFill>
                  <a:srgbClr val="8C8E90"/>
                </a:solidFill>
                <a:latin typeface="Roboto"/>
                <a:ea typeface="Roboto"/>
                <a:cs typeface="Roboto"/>
                <a:sym typeface="Roboto"/>
              </a:endParaRPr>
            </a:p>
            <a:p>
              <a:pPr indent="0" lvl="0" marL="0" rtl="0" algn="l">
                <a:lnSpc>
                  <a:spcPct val="120000"/>
                </a:lnSpc>
                <a:spcBef>
                  <a:spcPts val="0"/>
                </a:spcBef>
                <a:spcAft>
                  <a:spcPts val="0"/>
                </a:spcAft>
                <a:buNone/>
              </a:pPr>
              <a:r>
                <a:rPr lang="uk" sz="1600">
                  <a:solidFill>
                    <a:srgbClr val="8C8E90"/>
                  </a:solidFill>
                  <a:latin typeface="Roboto"/>
                  <a:ea typeface="Roboto"/>
                  <a:cs typeface="Roboto"/>
                  <a:sym typeface="Roboto"/>
                </a:rPr>
                <a:t>elements for each stage:</a:t>
              </a:r>
              <a:endParaRPr sz="1600">
                <a:solidFill>
                  <a:srgbClr val="8C8E90"/>
                </a:solidFill>
                <a:latin typeface="Roboto"/>
                <a:ea typeface="Roboto"/>
                <a:cs typeface="Roboto"/>
                <a:sym typeface="Roboto"/>
              </a:endParaRPr>
            </a:p>
          </p:txBody>
        </p:sp>
      </p:grpSp>
      <p:sp>
        <p:nvSpPr>
          <p:cNvPr id="151" name="Google Shape;151;p19"/>
          <p:cNvSpPr/>
          <p:nvPr/>
        </p:nvSpPr>
        <p:spPr>
          <a:xfrm rot="10800000">
            <a:off x="7360550" y="-55366"/>
            <a:ext cx="1204800" cy="1666200"/>
          </a:xfrm>
          <a:prstGeom prst="round2SameRect">
            <a:avLst>
              <a:gd fmla="val 50000" name="adj1"/>
              <a:gd fmla="val 0" name="adj2"/>
            </a:avLst>
          </a:prstGeom>
          <a:noFill/>
          <a:ln cap="flat" cmpd="sng" w="38100">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2" name="Google Shape;152;p19"/>
          <p:cNvPicPr preferRelativeResize="0"/>
          <p:nvPr/>
        </p:nvPicPr>
        <p:blipFill>
          <a:blip r:embed="rId3">
            <a:alphaModFix/>
          </a:blip>
          <a:stretch>
            <a:fillRect/>
          </a:stretch>
        </p:blipFill>
        <p:spPr>
          <a:xfrm>
            <a:off x="0" y="4092225"/>
            <a:ext cx="3472752" cy="511275"/>
          </a:xfrm>
          <a:prstGeom prst="rect">
            <a:avLst/>
          </a:prstGeom>
          <a:noFill/>
          <a:ln>
            <a:noFill/>
          </a:ln>
        </p:spPr>
      </p:pic>
      <p:grpSp>
        <p:nvGrpSpPr>
          <p:cNvPr id="153" name="Google Shape;153;p19"/>
          <p:cNvGrpSpPr/>
          <p:nvPr/>
        </p:nvGrpSpPr>
        <p:grpSpPr>
          <a:xfrm>
            <a:off x="6970725" y="3894675"/>
            <a:ext cx="1633275" cy="1248900"/>
            <a:chOff x="153250" y="3894675"/>
            <a:chExt cx="1633275" cy="1248900"/>
          </a:xfrm>
        </p:grpSpPr>
        <p:sp>
          <p:nvSpPr>
            <p:cNvPr id="154" name="Google Shape;154;p19"/>
            <p:cNvSpPr/>
            <p:nvPr/>
          </p:nvSpPr>
          <p:spPr>
            <a:xfrm>
              <a:off x="537625" y="3894675"/>
              <a:ext cx="1248900" cy="1248900"/>
            </a:xfrm>
            <a:prstGeom prst="rect">
              <a:avLst/>
            </a:prstGeom>
            <a:solidFill>
              <a:srgbClr val="F1DB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55" name="Google Shape;155;p19"/>
            <p:cNvGrpSpPr/>
            <p:nvPr/>
          </p:nvGrpSpPr>
          <p:grpSpPr>
            <a:xfrm>
              <a:off x="153250" y="4310855"/>
              <a:ext cx="940025" cy="519550"/>
              <a:chOff x="153250" y="4301925"/>
              <a:chExt cx="940025" cy="519550"/>
            </a:xfrm>
          </p:grpSpPr>
          <p:cxnSp>
            <p:nvCxnSpPr>
              <p:cNvPr id="156" name="Google Shape;156;p19"/>
              <p:cNvCxnSpPr/>
              <p:nvPr/>
            </p:nvCxnSpPr>
            <p:spPr>
              <a:xfrm>
                <a:off x="153250" y="4556120"/>
                <a:ext cx="913500" cy="0"/>
              </a:xfrm>
              <a:prstGeom prst="straightConnector1">
                <a:avLst/>
              </a:prstGeom>
              <a:noFill/>
              <a:ln cap="flat" cmpd="sng" w="76200">
                <a:solidFill>
                  <a:srgbClr val="502D88"/>
                </a:solidFill>
                <a:prstDash val="solid"/>
                <a:round/>
                <a:headEnd len="med" w="med" type="none"/>
                <a:tailEnd len="med" w="med" type="none"/>
              </a:ln>
            </p:spPr>
          </p:cxnSp>
          <p:sp>
            <p:nvSpPr>
              <p:cNvPr id="157" name="Google Shape;157;p19"/>
              <p:cNvSpPr/>
              <p:nvPr/>
            </p:nvSpPr>
            <p:spPr>
              <a:xfrm>
                <a:off x="813425" y="4301925"/>
                <a:ext cx="279850" cy="519550"/>
              </a:xfrm>
              <a:custGeom>
                <a:rect b="b" l="l" r="r" t="t"/>
                <a:pathLst>
                  <a:path extrusionOk="0" h="20782" w="11194">
                    <a:moveTo>
                      <a:pt x="0" y="0"/>
                    </a:moveTo>
                    <a:lnTo>
                      <a:pt x="11194" y="10341"/>
                    </a:lnTo>
                    <a:lnTo>
                      <a:pt x="0" y="20782"/>
                    </a:lnTo>
                  </a:path>
                </a:pathLst>
              </a:custGeom>
              <a:noFill/>
              <a:ln cap="flat" cmpd="sng" w="76200">
                <a:solidFill>
                  <a:srgbClr val="502D88"/>
                </a:solidFill>
                <a:prstDash val="solid"/>
                <a:round/>
                <a:headEnd len="med" w="med" type="none"/>
                <a:tailEnd len="med" w="med" type="none"/>
              </a:ln>
            </p:spPr>
          </p:sp>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0"/>
          <p:cNvSpPr txBox="1"/>
          <p:nvPr/>
        </p:nvSpPr>
        <p:spPr>
          <a:xfrm>
            <a:off x="645000" y="495148"/>
            <a:ext cx="78540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3500">
                <a:solidFill>
                  <a:srgbClr val="2A2A29"/>
                </a:solidFill>
                <a:latin typeface="Roboto"/>
                <a:ea typeface="Roboto"/>
                <a:cs typeface="Roboto"/>
                <a:sym typeface="Roboto"/>
              </a:rPr>
              <a:t>Timeline </a:t>
            </a:r>
            <a:r>
              <a:rPr b="1" lang="uk" sz="3500">
                <a:solidFill>
                  <a:srgbClr val="502D88"/>
                </a:solidFill>
                <a:latin typeface="Roboto"/>
                <a:ea typeface="Roboto"/>
                <a:cs typeface="Roboto"/>
                <a:sym typeface="Roboto"/>
              </a:rPr>
              <a:t>Infographics</a:t>
            </a:r>
            <a:endParaRPr b="1" sz="3500">
              <a:solidFill>
                <a:srgbClr val="502D88"/>
              </a:solidFill>
              <a:latin typeface="Roboto"/>
              <a:ea typeface="Roboto"/>
              <a:cs typeface="Roboto"/>
              <a:sym typeface="Roboto"/>
            </a:endParaRPr>
          </a:p>
        </p:txBody>
      </p:sp>
      <p:grpSp>
        <p:nvGrpSpPr>
          <p:cNvPr id="163" name="Google Shape;163;p20"/>
          <p:cNvGrpSpPr/>
          <p:nvPr/>
        </p:nvGrpSpPr>
        <p:grpSpPr>
          <a:xfrm>
            <a:off x="540000" y="1616525"/>
            <a:ext cx="8064000" cy="2853475"/>
            <a:chOff x="540000" y="1616525"/>
            <a:chExt cx="8064000" cy="2853475"/>
          </a:xfrm>
        </p:grpSpPr>
        <p:sp>
          <p:nvSpPr>
            <p:cNvPr id="164" name="Google Shape;164;p20"/>
            <p:cNvSpPr/>
            <p:nvPr/>
          </p:nvSpPr>
          <p:spPr>
            <a:xfrm>
              <a:off x="540000" y="3016750"/>
              <a:ext cx="8064000" cy="178500"/>
            </a:xfrm>
            <a:prstGeom prst="roundRect">
              <a:avLst>
                <a:gd fmla="val 50000" name="adj"/>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65" name="Google Shape;165;p20"/>
            <p:cNvGrpSpPr/>
            <p:nvPr/>
          </p:nvGrpSpPr>
          <p:grpSpPr>
            <a:xfrm>
              <a:off x="622625" y="1616525"/>
              <a:ext cx="1394700" cy="2607167"/>
              <a:chOff x="622625" y="1616525"/>
              <a:chExt cx="1394700" cy="2607167"/>
            </a:xfrm>
          </p:grpSpPr>
          <p:sp>
            <p:nvSpPr>
              <p:cNvPr id="166" name="Google Shape;166;p20"/>
              <p:cNvSpPr txBox="1"/>
              <p:nvPr/>
            </p:nvSpPr>
            <p:spPr>
              <a:xfrm>
                <a:off x="814726" y="1616525"/>
                <a:ext cx="1010400" cy="1386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b="1" lang="uk" sz="900">
                    <a:solidFill>
                      <a:srgbClr val="2A2A29"/>
                    </a:solidFill>
                    <a:latin typeface="Roboto"/>
                    <a:ea typeface="Roboto"/>
                    <a:cs typeface="Roboto"/>
                    <a:sym typeface="Roboto"/>
                  </a:rPr>
                  <a:t>MONTH 1</a:t>
                </a:r>
                <a:r>
                  <a:rPr b="1" lang="uk" sz="900">
                    <a:solidFill>
                      <a:srgbClr val="2A2A29"/>
                    </a:solidFill>
                    <a:latin typeface="Roboto"/>
                    <a:ea typeface="Roboto"/>
                    <a:cs typeface="Roboto"/>
                    <a:sym typeface="Roboto"/>
                  </a:rPr>
                  <a:t>-2</a:t>
                </a:r>
                <a:endParaRPr b="1" sz="900">
                  <a:solidFill>
                    <a:srgbClr val="2A2A29"/>
                  </a:solidFill>
                  <a:latin typeface="Roboto"/>
                  <a:ea typeface="Roboto"/>
                  <a:cs typeface="Roboto"/>
                  <a:sym typeface="Roboto"/>
                </a:endParaRPr>
              </a:p>
            </p:txBody>
          </p:sp>
          <p:grpSp>
            <p:nvGrpSpPr>
              <p:cNvPr id="167" name="Google Shape;167;p20"/>
              <p:cNvGrpSpPr/>
              <p:nvPr/>
            </p:nvGrpSpPr>
            <p:grpSpPr>
              <a:xfrm>
                <a:off x="924550" y="1919975"/>
                <a:ext cx="790800" cy="910200"/>
                <a:chOff x="924550" y="1919975"/>
                <a:chExt cx="790800" cy="910200"/>
              </a:xfrm>
            </p:grpSpPr>
            <p:grpSp>
              <p:nvGrpSpPr>
                <p:cNvPr id="168" name="Google Shape;168;p20"/>
                <p:cNvGrpSpPr/>
                <p:nvPr/>
              </p:nvGrpSpPr>
              <p:grpSpPr>
                <a:xfrm>
                  <a:off x="924550" y="1919975"/>
                  <a:ext cx="790800" cy="910200"/>
                  <a:chOff x="924550" y="1919975"/>
                  <a:chExt cx="790800" cy="910200"/>
                </a:xfrm>
              </p:grpSpPr>
              <p:sp>
                <p:nvSpPr>
                  <p:cNvPr id="169" name="Google Shape;169;p20"/>
                  <p:cNvSpPr/>
                  <p:nvPr/>
                </p:nvSpPr>
                <p:spPr>
                  <a:xfrm>
                    <a:off x="924550" y="1919975"/>
                    <a:ext cx="790800" cy="790800"/>
                  </a:xfrm>
                  <a:prstGeom prst="ellipse">
                    <a:avLst/>
                  </a:prstGeom>
                  <a:solidFill>
                    <a:schemeClr val="lt1"/>
                  </a:solidFill>
                  <a:ln cap="flat" cmpd="sng" w="38100">
                    <a:solidFill>
                      <a:srgbClr val="826AA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p20"/>
                  <p:cNvSpPr/>
                  <p:nvPr/>
                </p:nvSpPr>
                <p:spPr>
                  <a:xfrm rot="10800000">
                    <a:off x="1261150" y="2710775"/>
                    <a:ext cx="117600" cy="119400"/>
                  </a:xfrm>
                  <a:prstGeom prst="triangle">
                    <a:avLst>
                      <a:gd fmla="val 50000" name="adj"/>
                    </a:avLst>
                  </a:prstGeom>
                  <a:solidFill>
                    <a:srgbClr val="826AA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171" name="Google Shape;171;p20"/>
                <p:cNvPicPr preferRelativeResize="0"/>
                <p:nvPr/>
              </p:nvPicPr>
              <p:blipFill>
                <a:blip r:embed="rId3">
                  <a:alphaModFix/>
                </a:blip>
                <a:stretch>
                  <a:fillRect/>
                </a:stretch>
              </p:blipFill>
              <p:spPr>
                <a:xfrm>
                  <a:off x="1140413" y="2009725"/>
                  <a:ext cx="359075" cy="611300"/>
                </a:xfrm>
                <a:prstGeom prst="rect">
                  <a:avLst/>
                </a:prstGeom>
                <a:noFill/>
                <a:ln>
                  <a:noFill/>
                </a:ln>
              </p:spPr>
            </p:pic>
          </p:grpSp>
          <p:sp>
            <p:nvSpPr>
              <p:cNvPr id="172" name="Google Shape;172;p20"/>
              <p:cNvSpPr/>
              <p:nvPr/>
            </p:nvSpPr>
            <p:spPr>
              <a:xfrm>
                <a:off x="1173825" y="2959900"/>
                <a:ext cx="292200" cy="292200"/>
              </a:xfrm>
              <a:prstGeom prst="ellipse">
                <a:avLst/>
              </a:prstGeom>
              <a:solidFill>
                <a:srgbClr val="826AAA"/>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73" name="Google Shape;173;p20"/>
              <p:cNvGrpSpPr/>
              <p:nvPr/>
            </p:nvGrpSpPr>
            <p:grpSpPr>
              <a:xfrm>
                <a:off x="622625" y="3381825"/>
                <a:ext cx="1394700" cy="841867"/>
                <a:chOff x="622625" y="3381825"/>
                <a:chExt cx="1394700" cy="841867"/>
              </a:xfrm>
            </p:grpSpPr>
            <p:sp>
              <p:nvSpPr>
                <p:cNvPr id="174" name="Google Shape;174;p20"/>
                <p:cNvSpPr txBox="1"/>
                <p:nvPr/>
              </p:nvSpPr>
              <p:spPr>
                <a:xfrm>
                  <a:off x="814726" y="3381825"/>
                  <a:ext cx="1010400" cy="307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Clr>
                      <a:schemeClr val="dk1"/>
                    </a:buClr>
                    <a:buSzPts val="1100"/>
                    <a:buFont typeface="Arial"/>
                    <a:buNone/>
                  </a:pPr>
                  <a:r>
                    <a:rPr b="1" lang="uk" sz="1000">
                      <a:solidFill>
                        <a:srgbClr val="502D88"/>
                      </a:solidFill>
                      <a:latin typeface="Roboto"/>
                      <a:ea typeface="Roboto"/>
                      <a:cs typeface="Roboto"/>
                      <a:sym typeface="Roboto"/>
                    </a:rPr>
                    <a:t>PLANNING </a:t>
                  </a:r>
                  <a:endParaRPr b="1" sz="1000">
                    <a:solidFill>
                      <a:srgbClr val="502D88"/>
                    </a:solidFill>
                    <a:latin typeface="Roboto"/>
                    <a:ea typeface="Roboto"/>
                    <a:cs typeface="Roboto"/>
                    <a:sym typeface="Roboto"/>
                  </a:endParaRPr>
                </a:p>
                <a:p>
                  <a:pPr indent="0" lvl="0" marL="0" rtl="0" algn="ctr">
                    <a:lnSpc>
                      <a:spcPct val="100000"/>
                    </a:lnSpc>
                    <a:spcBef>
                      <a:spcPts val="0"/>
                    </a:spcBef>
                    <a:spcAft>
                      <a:spcPts val="0"/>
                    </a:spcAft>
                    <a:buNone/>
                  </a:pPr>
                  <a:r>
                    <a:rPr b="1" lang="uk" sz="1000">
                      <a:solidFill>
                        <a:srgbClr val="502D88"/>
                      </a:solidFill>
                      <a:latin typeface="Roboto"/>
                      <a:ea typeface="Roboto"/>
                      <a:cs typeface="Roboto"/>
                      <a:sym typeface="Roboto"/>
                    </a:rPr>
                    <a:t>&amp; RESEARCH</a:t>
                  </a:r>
                  <a:endParaRPr b="1" sz="1000">
                    <a:solidFill>
                      <a:srgbClr val="502D88"/>
                    </a:solidFill>
                    <a:latin typeface="Roboto"/>
                    <a:ea typeface="Roboto"/>
                    <a:cs typeface="Roboto"/>
                    <a:sym typeface="Roboto"/>
                  </a:endParaRPr>
                </a:p>
              </p:txBody>
            </p:sp>
            <p:sp>
              <p:nvSpPr>
                <p:cNvPr id="175" name="Google Shape;175;p20"/>
                <p:cNvSpPr txBox="1"/>
                <p:nvPr/>
              </p:nvSpPr>
              <p:spPr>
                <a:xfrm>
                  <a:off x="622625" y="3731092"/>
                  <a:ext cx="1394700" cy="492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uk" sz="800">
                      <a:solidFill>
                        <a:srgbClr val="2A2A29"/>
                      </a:solidFill>
                      <a:latin typeface="Roboto"/>
                      <a:ea typeface="Roboto"/>
                      <a:cs typeface="Roboto"/>
                      <a:sym typeface="Roboto"/>
                    </a:rPr>
                    <a:t> Conduct market research, define objectives, and lay </a:t>
                  </a:r>
                  <a:endParaRPr sz="800">
                    <a:solidFill>
                      <a:srgbClr val="2A2A29"/>
                    </a:solidFill>
                    <a:latin typeface="Roboto"/>
                    <a:ea typeface="Roboto"/>
                    <a:cs typeface="Roboto"/>
                    <a:sym typeface="Roboto"/>
                  </a:endParaRPr>
                </a:p>
                <a:p>
                  <a:pPr indent="0" lvl="0" marL="0" rtl="0" algn="ctr">
                    <a:lnSpc>
                      <a:spcPct val="100000"/>
                    </a:lnSpc>
                    <a:spcBef>
                      <a:spcPts val="0"/>
                    </a:spcBef>
                    <a:spcAft>
                      <a:spcPts val="0"/>
                    </a:spcAft>
                    <a:buNone/>
                  </a:pPr>
                  <a:r>
                    <a:rPr lang="uk" sz="800">
                      <a:solidFill>
                        <a:srgbClr val="2A2A29"/>
                      </a:solidFill>
                      <a:latin typeface="Roboto"/>
                      <a:ea typeface="Roboto"/>
                      <a:cs typeface="Roboto"/>
                      <a:sym typeface="Roboto"/>
                    </a:rPr>
                    <a:t>the groundwork for the </a:t>
                  </a:r>
                  <a:endParaRPr sz="800">
                    <a:solidFill>
                      <a:srgbClr val="2A2A29"/>
                    </a:solidFill>
                    <a:latin typeface="Roboto"/>
                    <a:ea typeface="Roboto"/>
                    <a:cs typeface="Roboto"/>
                    <a:sym typeface="Roboto"/>
                  </a:endParaRPr>
                </a:p>
                <a:p>
                  <a:pPr indent="0" lvl="0" marL="0" rtl="0" algn="ctr">
                    <a:lnSpc>
                      <a:spcPct val="100000"/>
                    </a:lnSpc>
                    <a:spcBef>
                      <a:spcPts val="0"/>
                    </a:spcBef>
                    <a:spcAft>
                      <a:spcPts val="0"/>
                    </a:spcAft>
                    <a:buNone/>
                  </a:pPr>
                  <a:r>
                    <a:rPr lang="uk" sz="800">
                      <a:solidFill>
                        <a:srgbClr val="2A2A29"/>
                      </a:solidFill>
                      <a:latin typeface="Roboto"/>
                      <a:ea typeface="Roboto"/>
                      <a:cs typeface="Roboto"/>
                      <a:sym typeface="Roboto"/>
                    </a:rPr>
                    <a:t>roadmap.</a:t>
                  </a:r>
                  <a:endParaRPr sz="800">
                    <a:solidFill>
                      <a:srgbClr val="2A2A29"/>
                    </a:solidFill>
                    <a:latin typeface="Roboto"/>
                    <a:ea typeface="Roboto"/>
                    <a:cs typeface="Roboto"/>
                    <a:sym typeface="Roboto"/>
                  </a:endParaRPr>
                </a:p>
              </p:txBody>
            </p:sp>
          </p:grpSp>
        </p:grpSp>
        <p:grpSp>
          <p:nvGrpSpPr>
            <p:cNvPr id="176" name="Google Shape;176;p20"/>
            <p:cNvGrpSpPr/>
            <p:nvPr/>
          </p:nvGrpSpPr>
          <p:grpSpPr>
            <a:xfrm>
              <a:off x="2245823" y="1616525"/>
              <a:ext cx="1394700" cy="2483867"/>
              <a:chOff x="2162500" y="1616525"/>
              <a:chExt cx="1394700" cy="2483867"/>
            </a:xfrm>
          </p:grpSpPr>
          <p:sp>
            <p:nvSpPr>
              <p:cNvPr id="177" name="Google Shape;177;p20"/>
              <p:cNvSpPr txBox="1"/>
              <p:nvPr/>
            </p:nvSpPr>
            <p:spPr>
              <a:xfrm>
                <a:off x="2354601" y="1616525"/>
                <a:ext cx="1010400" cy="1386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b="1" lang="uk" sz="900">
                    <a:solidFill>
                      <a:srgbClr val="2A2A29"/>
                    </a:solidFill>
                    <a:latin typeface="Roboto"/>
                    <a:ea typeface="Roboto"/>
                    <a:cs typeface="Roboto"/>
                    <a:sym typeface="Roboto"/>
                  </a:rPr>
                  <a:t>MONTH 3</a:t>
                </a:r>
                <a:r>
                  <a:rPr b="1" lang="uk" sz="900">
                    <a:solidFill>
                      <a:srgbClr val="2A2A29"/>
                    </a:solidFill>
                    <a:latin typeface="Roboto"/>
                    <a:ea typeface="Roboto"/>
                    <a:cs typeface="Roboto"/>
                    <a:sym typeface="Roboto"/>
                  </a:rPr>
                  <a:t>-4</a:t>
                </a:r>
                <a:endParaRPr b="1" sz="900">
                  <a:solidFill>
                    <a:srgbClr val="2A2A29"/>
                  </a:solidFill>
                  <a:latin typeface="Roboto"/>
                  <a:ea typeface="Roboto"/>
                  <a:cs typeface="Roboto"/>
                  <a:sym typeface="Roboto"/>
                </a:endParaRPr>
              </a:p>
            </p:txBody>
          </p:sp>
          <p:sp>
            <p:nvSpPr>
              <p:cNvPr id="178" name="Google Shape;178;p20"/>
              <p:cNvSpPr/>
              <p:nvPr/>
            </p:nvSpPr>
            <p:spPr>
              <a:xfrm>
                <a:off x="2713700" y="2959900"/>
                <a:ext cx="292200" cy="292200"/>
              </a:xfrm>
              <a:prstGeom prst="ellipse">
                <a:avLst/>
              </a:prstGeom>
              <a:solidFill>
                <a:srgbClr val="E3B6A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79" name="Google Shape;179;p20"/>
              <p:cNvGrpSpPr/>
              <p:nvPr/>
            </p:nvGrpSpPr>
            <p:grpSpPr>
              <a:xfrm>
                <a:off x="2162500" y="3381825"/>
                <a:ext cx="1394700" cy="718567"/>
                <a:chOff x="622625" y="3381825"/>
                <a:chExt cx="1394700" cy="718567"/>
              </a:xfrm>
            </p:grpSpPr>
            <p:sp>
              <p:nvSpPr>
                <p:cNvPr id="180" name="Google Shape;180;p20"/>
                <p:cNvSpPr txBox="1"/>
                <p:nvPr/>
              </p:nvSpPr>
              <p:spPr>
                <a:xfrm>
                  <a:off x="814726" y="3381825"/>
                  <a:ext cx="10104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E3B6A2"/>
                      </a:solidFill>
                      <a:latin typeface="Roboto"/>
                      <a:ea typeface="Roboto"/>
                      <a:cs typeface="Roboto"/>
                      <a:sym typeface="Roboto"/>
                    </a:rPr>
                    <a:t>STRATEGY </a:t>
                  </a:r>
                  <a:endParaRPr b="1" sz="1000">
                    <a:solidFill>
                      <a:srgbClr val="E3B6A2"/>
                    </a:solidFill>
                    <a:latin typeface="Roboto"/>
                    <a:ea typeface="Roboto"/>
                    <a:cs typeface="Roboto"/>
                    <a:sym typeface="Roboto"/>
                  </a:endParaRPr>
                </a:p>
                <a:p>
                  <a:pPr indent="0" lvl="0" marL="0" rtl="0" algn="ctr">
                    <a:spcBef>
                      <a:spcPts val="0"/>
                    </a:spcBef>
                    <a:spcAft>
                      <a:spcPts val="0"/>
                    </a:spcAft>
                    <a:buNone/>
                  </a:pPr>
                  <a:r>
                    <a:rPr b="1" lang="uk" sz="1000">
                      <a:solidFill>
                        <a:srgbClr val="E3B6A2"/>
                      </a:solidFill>
                      <a:latin typeface="Roboto"/>
                      <a:ea typeface="Roboto"/>
                      <a:cs typeface="Roboto"/>
                      <a:sym typeface="Roboto"/>
                    </a:rPr>
                    <a:t>DEVELOPMENT</a:t>
                  </a:r>
                  <a:endParaRPr b="1" sz="1000">
                    <a:solidFill>
                      <a:srgbClr val="E3B6A2"/>
                    </a:solidFill>
                    <a:latin typeface="Roboto"/>
                    <a:ea typeface="Roboto"/>
                    <a:cs typeface="Roboto"/>
                    <a:sym typeface="Roboto"/>
                  </a:endParaRPr>
                </a:p>
              </p:txBody>
            </p:sp>
            <p:sp>
              <p:nvSpPr>
                <p:cNvPr id="181" name="Google Shape;181;p20"/>
                <p:cNvSpPr txBox="1"/>
                <p:nvPr/>
              </p:nvSpPr>
              <p:spPr>
                <a:xfrm>
                  <a:off x="622625" y="3731092"/>
                  <a:ext cx="13947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800">
                      <a:solidFill>
                        <a:srgbClr val="2A2A29"/>
                      </a:solidFill>
                      <a:latin typeface="Roboto"/>
                      <a:ea typeface="Roboto"/>
                      <a:cs typeface="Roboto"/>
                      <a:sym typeface="Roboto"/>
                    </a:rPr>
                    <a:t>Set strategic goals and </a:t>
                  </a:r>
                  <a:endParaRPr sz="800">
                    <a:solidFill>
                      <a:srgbClr val="2A2A29"/>
                    </a:solidFill>
                    <a:latin typeface="Roboto"/>
                    <a:ea typeface="Roboto"/>
                    <a:cs typeface="Roboto"/>
                    <a:sym typeface="Roboto"/>
                  </a:endParaRPr>
                </a:p>
                <a:p>
                  <a:pPr indent="0" lvl="0" marL="0" rtl="0" algn="ctr">
                    <a:spcBef>
                      <a:spcPts val="0"/>
                    </a:spcBef>
                    <a:spcAft>
                      <a:spcPts val="0"/>
                    </a:spcAft>
                    <a:buNone/>
                  </a:pPr>
                  <a:r>
                    <a:rPr lang="uk" sz="800">
                      <a:solidFill>
                        <a:srgbClr val="2A2A29"/>
                      </a:solidFill>
                      <a:latin typeface="Roboto"/>
                      <a:ea typeface="Roboto"/>
                      <a:cs typeface="Roboto"/>
                      <a:sym typeface="Roboto"/>
                    </a:rPr>
                    <a:t>develop a detailed action </a:t>
                  </a:r>
                  <a:endParaRPr sz="800">
                    <a:solidFill>
                      <a:srgbClr val="2A2A29"/>
                    </a:solidFill>
                    <a:latin typeface="Roboto"/>
                    <a:ea typeface="Roboto"/>
                    <a:cs typeface="Roboto"/>
                    <a:sym typeface="Roboto"/>
                  </a:endParaRPr>
                </a:p>
                <a:p>
                  <a:pPr indent="0" lvl="0" marL="0" rtl="0" algn="ctr">
                    <a:spcBef>
                      <a:spcPts val="0"/>
                    </a:spcBef>
                    <a:spcAft>
                      <a:spcPts val="0"/>
                    </a:spcAft>
                    <a:buNone/>
                  </a:pPr>
                  <a:r>
                    <a:rPr lang="uk" sz="800">
                      <a:solidFill>
                        <a:srgbClr val="2A2A29"/>
                      </a:solidFill>
                      <a:latin typeface="Roboto"/>
                      <a:ea typeface="Roboto"/>
                      <a:cs typeface="Roboto"/>
                      <a:sym typeface="Roboto"/>
                    </a:rPr>
                    <a:t>plan to achieve them.</a:t>
                  </a:r>
                  <a:endParaRPr sz="800">
                    <a:solidFill>
                      <a:srgbClr val="2A2A29"/>
                    </a:solidFill>
                    <a:latin typeface="Roboto"/>
                    <a:ea typeface="Roboto"/>
                    <a:cs typeface="Roboto"/>
                    <a:sym typeface="Roboto"/>
                  </a:endParaRPr>
                </a:p>
              </p:txBody>
            </p:sp>
          </p:grpSp>
          <p:grpSp>
            <p:nvGrpSpPr>
              <p:cNvPr id="182" name="Google Shape;182;p20"/>
              <p:cNvGrpSpPr/>
              <p:nvPr/>
            </p:nvGrpSpPr>
            <p:grpSpPr>
              <a:xfrm>
                <a:off x="2464425" y="1919975"/>
                <a:ext cx="790800" cy="910200"/>
                <a:chOff x="2464425" y="1919975"/>
                <a:chExt cx="790800" cy="910200"/>
              </a:xfrm>
            </p:grpSpPr>
            <p:grpSp>
              <p:nvGrpSpPr>
                <p:cNvPr id="183" name="Google Shape;183;p20"/>
                <p:cNvGrpSpPr/>
                <p:nvPr/>
              </p:nvGrpSpPr>
              <p:grpSpPr>
                <a:xfrm>
                  <a:off x="2464425" y="1919975"/>
                  <a:ext cx="790800" cy="910200"/>
                  <a:chOff x="924550" y="1919975"/>
                  <a:chExt cx="790800" cy="910200"/>
                </a:xfrm>
              </p:grpSpPr>
              <p:sp>
                <p:nvSpPr>
                  <p:cNvPr id="184" name="Google Shape;184;p20"/>
                  <p:cNvSpPr/>
                  <p:nvPr/>
                </p:nvSpPr>
                <p:spPr>
                  <a:xfrm>
                    <a:off x="924550" y="1919975"/>
                    <a:ext cx="790800" cy="790800"/>
                  </a:xfrm>
                  <a:prstGeom prst="ellipse">
                    <a:avLst/>
                  </a:prstGeom>
                  <a:solidFill>
                    <a:schemeClr val="lt1"/>
                  </a:solidFill>
                  <a:ln cap="flat" cmpd="sng" w="38100">
                    <a:solidFill>
                      <a:srgbClr val="E3B6A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20"/>
                  <p:cNvSpPr/>
                  <p:nvPr/>
                </p:nvSpPr>
                <p:spPr>
                  <a:xfrm rot="10800000">
                    <a:off x="1261150" y="2710775"/>
                    <a:ext cx="117600" cy="119400"/>
                  </a:xfrm>
                  <a:prstGeom prst="triangle">
                    <a:avLst>
                      <a:gd fmla="val 50000" name="adj"/>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186" name="Google Shape;186;p20"/>
                <p:cNvPicPr preferRelativeResize="0"/>
                <p:nvPr/>
              </p:nvPicPr>
              <p:blipFill>
                <a:blip r:embed="rId4">
                  <a:alphaModFix/>
                </a:blip>
                <a:stretch>
                  <a:fillRect/>
                </a:stretch>
              </p:blipFill>
              <p:spPr>
                <a:xfrm>
                  <a:off x="2590200" y="2094700"/>
                  <a:ext cx="539250" cy="439325"/>
                </a:xfrm>
                <a:prstGeom prst="rect">
                  <a:avLst/>
                </a:prstGeom>
                <a:noFill/>
                <a:ln>
                  <a:noFill/>
                </a:ln>
              </p:spPr>
            </p:pic>
          </p:grpSp>
        </p:grpSp>
        <p:grpSp>
          <p:nvGrpSpPr>
            <p:cNvPr id="187" name="Google Shape;187;p20"/>
            <p:cNvGrpSpPr/>
            <p:nvPr/>
          </p:nvGrpSpPr>
          <p:grpSpPr>
            <a:xfrm>
              <a:off x="3874313" y="1616525"/>
              <a:ext cx="1394700" cy="2730167"/>
              <a:chOff x="3862878" y="1616525"/>
              <a:chExt cx="1394700" cy="2730167"/>
            </a:xfrm>
          </p:grpSpPr>
          <p:sp>
            <p:nvSpPr>
              <p:cNvPr id="188" name="Google Shape;188;p20"/>
              <p:cNvSpPr/>
              <p:nvPr/>
            </p:nvSpPr>
            <p:spPr>
              <a:xfrm>
                <a:off x="4414078" y="2959900"/>
                <a:ext cx="292200" cy="292200"/>
              </a:xfrm>
              <a:prstGeom prst="ellipse">
                <a:avLst/>
              </a:prstGeom>
              <a:solidFill>
                <a:srgbClr val="44434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89" name="Google Shape;189;p20"/>
              <p:cNvGrpSpPr/>
              <p:nvPr/>
            </p:nvGrpSpPr>
            <p:grpSpPr>
              <a:xfrm>
                <a:off x="3862878" y="3381825"/>
                <a:ext cx="1394700" cy="964867"/>
                <a:chOff x="622625" y="3381825"/>
                <a:chExt cx="1394700" cy="964867"/>
              </a:xfrm>
            </p:grpSpPr>
            <p:sp>
              <p:nvSpPr>
                <p:cNvPr id="190" name="Google Shape;190;p20"/>
                <p:cNvSpPr txBox="1"/>
                <p:nvPr/>
              </p:nvSpPr>
              <p:spPr>
                <a:xfrm>
                  <a:off x="814726" y="3381825"/>
                  <a:ext cx="10104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444342"/>
                      </a:solidFill>
                      <a:latin typeface="Roboto"/>
                      <a:ea typeface="Roboto"/>
                      <a:cs typeface="Roboto"/>
                      <a:sym typeface="Roboto"/>
                    </a:rPr>
                    <a:t>RESOURCE </a:t>
                  </a:r>
                  <a:endParaRPr b="1" sz="1000">
                    <a:solidFill>
                      <a:srgbClr val="444342"/>
                    </a:solidFill>
                    <a:latin typeface="Roboto"/>
                    <a:ea typeface="Roboto"/>
                    <a:cs typeface="Roboto"/>
                    <a:sym typeface="Roboto"/>
                  </a:endParaRPr>
                </a:p>
                <a:p>
                  <a:pPr indent="0" lvl="0" marL="0" rtl="0" algn="ctr">
                    <a:spcBef>
                      <a:spcPts val="0"/>
                    </a:spcBef>
                    <a:spcAft>
                      <a:spcPts val="0"/>
                    </a:spcAft>
                    <a:buNone/>
                  </a:pPr>
                  <a:r>
                    <a:rPr b="1" lang="uk" sz="1000">
                      <a:solidFill>
                        <a:srgbClr val="444342"/>
                      </a:solidFill>
                      <a:latin typeface="Roboto"/>
                      <a:ea typeface="Roboto"/>
                      <a:cs typeface="Roboto"/>
                      <a:sym typeface="Roboto"/>
                    </a:rPr>
                    <a:t>ALLOCATION</a:t>
                  </a:r>
                  <a:endParaRPr b="1" sz="1000">
                    <a:solidFill>
                      <a:srgbClr val="444342"/>
                    </a:solidFill>
                    <a:latin typeface="Roboto"/>
                    <a:ea typeface="Roboto"/>
                    <a:cs typeface="Roboto"/>
                    <a:sym typeface="Roboto"/>
                  </a:endParaRPr>
                </a:p>
              </p:txBody>
            </p:sp>
            <p:sp>
              <p:nvSpPr>
                <p:cNvPr id="191" name="Google Shape;191;p20"/>
                <p:cNvSpPr txBox="1"/>
                <p:nvPr/>
              </p:nvSpPr>
              <p:spPr>
                <a:xfrm>
                  <a:off x="622625" y="3731092"/>
                  <a:ext cx="1394700" cy="615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800">
                      <a:solidFill>
                        <a:srgbClr val="2A2A29"/>
                      </a:solidFill>
                      <a:latin typeface="Roboto"/>
                      <a:ea typeface="Roboto"/>
                      <a:cs typeface="Roboto"/>
                      <a:sym typeface="Roboto"/>
                    </a:rPr>
                    <a:t>Assign the necessary </a:t>
                  </a:r>
                  <a:endParaRPr sz="800">
                    <a:solidFill>
                      <a:srgbClr val="2A2A29"/>
                    </a:solidFill>
                    <a:latin typeface="Roboto"/>
                    <a:ea typeface="Roboto"/>
                    <a:cs typeface="Roboto"/>
                    <a:sym typeface="Roboto"/>
                  </a:endParaRPr>
                </a:p>
                <a:p>
                  <a:pPr indent="0" lvl="0" marL="0" rtl="0" algn="ctr">
                    <a:spcBef>
                      <a:spcPts val="0"/>
                    </a:spcBef>
                    <a:spcAft>
                      <a:spcPts val="0"/>
                    </a:spcAft>
                    <a:buNone/>
                  </a:pPr>
                  <a:r>
                    <a:rPr lang="uk" sz="800">
                      <a:solidFill>
                        <a:srgbClr val="2A2A29"/>
                      </a:solidFill>
                      <a:latin typeface="Roboto"/>
                      <a:ea typeface="Roboto"/>
                      <a:cs typeface="Roboto"/>
                      <a:sym typeface="Roboto"/>
                    </a:rPr>
                    <a:t>resources, including </a:t>
                  </a:r>
                  <a:endParaRPr sz="800">
                    <a:solidFill>
                      <a:srgbClr val="2A2A29"/>
                    </a:solidFill>
                    <a:latin typeface="Roboto"/>
                    <a:ea typeface="Roboto"/>
                    <a:cs typeface="Roboto"/>
                    <a:sym typeface="Roboto"/>
                  </a:endParaRPr>
                </a:p>
                <a:p>
                  <a:pPr indent="0" lvl="0" marL="0" rtl="0" algn="ctr">
                    <a:spcBef>
                      <a:spcPts val="0"/>
                    </a:spcBef>
                    <a:spcAft>
                      <a:spcPts val="0"/>
                    </a:spcAft>
                    <a:buNone/>
                  </a:pPr>
                  <a:r>
                    <a:rPr lang="uk" sz="800">
                      <a:solidFill>
                        <a:srgbClr val="2A2A29"/>
                      </a:solidFill>
                      <a:latin typeface="Roboto"/>
                      <a:ea typeface="Roboto"/>
                      <a:cs typeface="Roboto"/>
                      <a:sym typeface="Roboto"/>
                    </a:rPr>
                    <a:t>budget, personnel, </a:t>
                  </a:r>
                  <a:endParaRPr sz="800">
                    <a:solidFill>
                      <a:srgbClr val="2A2A29"/>
                    </a:solidFill>
                    <a:latin typeface="Roboto"/>
                    <a:ea typeface="Roboto"/>
                    <a:cs typeface="Roboto"/>
                    <a:sym typeface="Roboto"/>
                  </a:endParaRPr>
                </a:p>
                <a:p>
                  <a:pPr indent="0" lvl="0" marL="0" rtl="0" algn="ctr">
                    <a:spcBef>
                      <a:spcPts val="0"/>
                    </a:spcBef>
                    <a:spcAft>
                      <a:spcPts val="0"/>
                    </a:spcAft>
                    <a:buNone/>
                  </a:pPr>
                  <a:r>
                    <a:rPr lang="uk" sz="800">
                      <a:solidFill>
                        <a:srgbClr val="2A2A29"/>
                      </a:solidFill>
                      <a:latin typeface="Roboto"/>
                      <a:ea typeface="Roboto"/>
                      <a:cs typeface="Roboto"/>
                      <a:sym typeface="Roboto"/>
                    </a:rPr>
                    <a:t>and technology, to </a:t>
                  </a:r>
                  <a:endParaRPr sz="800">
                    <a:solidFill>
                      <a:srgbClr val="2A2A29"/>
                    </a:solidFill>
                    <a:latin typeface="Roboto"/>
                    <a:ea typeface="Roboto"/>
                    <a:cs typeface="Roboto"/>
                    <a:sym typeface="Roboto"/>
                  </a:endParaRPr>
                </a:p>
                <a:p>
                  <a:pPr indent="0" lvl="0" marL="0" rtl="0" algn="ctr">
                    <a:spcBef>
                      <a:spcPts val="0"/>
                    </a:spcBef>
                    <a:spcAft>
                      <a:spcPts val="0"/>
                    </a:spcAft>
                    <a:buNone/>
                  </a:pPr>
                  <a:r>
                    <a:rPr lang="uk" sz="800">
                      <a:solidFill>
                        <a:srgbClr val="2A2A29"/>
                      </a:solidFill>
                      <a:latin typeface="Roboto"/>
                      <a:ea typeface="Roboto"/>
                      <a:cs typeface="Roboto"/>
                      <a:sym typeface="Roboto"/>
                    </a:rPr>
                    <a:t>support the strategies.</a:t>
                  </a:r>
                  <a:endParaRPr sz="800">
                    <a:solidFill>
                      <a:srgbClr val="2A2A29"/>
                    </a:solidFill>
                    <a:latin typeface="Roboto"/>
                    <a:ea typeface="Roboto"/>
                    <a:cs typeface="Roboto"/>
                    <a:sym typeface="Roboto"/>
                  </a:endParaRPr>
                </a:p>
              </p:txBody>
            </p:sp>
          </p:grpSp>
          <p:grpSp>
            <p:nvGrpSpPr>
              <p:cNvPr id="192" name="Google Shape;192;p20"/>
              <p:cNvGrpSpPr/>
              <p:nvPr/>
            </p:nvGrpSpPr>
            <p:grpSpPr>
              <a:xfrm>
                <a:off x="4054979" y="1616525"/>
                <a:ext cx="1010400" cy="1213650"/>
                <a:chOff x="4054979" y="1616525"/>
                <a:chExt cx="1010400" cy="1213650"/>
              </a:xfrm>
            </p:grpSpPr>
            <p:sp>
              <p:nvSpPr>
                <p:cNvPr id="193" name="Google Shape;193;p20"/>
                <p:cNvSpPr txBox="1"/>
                <p:nvPr/>
              </p:nvSpPr>
              <p:spPr>
                <a:xfrm>
                  <a:off x="4054979" y="1616525"/>
                  <a:ext cx="1010400" cy="1386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b="1" lang="uk" sz="900">
                      <a:solidFill>
                        <a:srgbClr val="2A2A29"/>
                      </a:solidFill>
                      <a:latin typeface="Roboto"/>
                      <a:ea typeface="Roboto"/>
                      <a:cs typeface="Roboto"/>
                      <a:sym typeface="Roboto"/>
                    </a:rPr>
                    <a:t>MONTH 4</a:t>
                  </a:r>
                  <a:r>
                    <a:rPr b="1" lang="uk" sz="900">
                      <a:solidFill>
                        <a:srgbClr val="2A2A29"/>
                      </a:solidFill>
                      <a:latin typeface="Roboto"/>
                      <a:ea typeface="Roboto"/>
                      <a:cs typeface="Roboto"/>
                      <a:sym typeface="Roboto"/>
                    </a:rPr>
                    <a:t>-5</a:t>
                  </a:r>
                  <a:endParaRPr b="1" sz="900">
                    <a:solidFill>
                      <a:srgbClr val="2A2A29"/>
                    </a:solidFill>
                    <a:latin typeface="Roboto"/>
                    <a:ea typeface="Roboto"/>
                    <a:cs typeface="Roboto"/>
                    <a:sym typeface="Roboto"/>
                  </a:endParaRPr>
                </a:p>
              </p:txBody>
            </p:sp>
            <p:grpSp>
              <p:nvGrpSpPr>
                <p:cNvPr id="194" name="Google Shape;194;p20"/>
                <p:cNvGrpSpPr/>
                <p:nvPr/>
              </p:nvGrpSpPr>
              <p:grpSpPr>
                <a:xfrm>
                  <a:off x="4164803" y="1919975"/>
                  <a:ext cx="790800" cy="910200"/>
                  <a:chOff x="924550" y="1919975"/>
                  <a:chExt cx="790800" cy="910200"/>
                </a:xfrm>
              </p:grpSpPr>
              <p:sp>
                <p:nvSpPr>
                  <p:cNvPr id="195" name="Google Shape;195;p20"/>
                  <p:cNvSpPr/>
                  <p:nvPr/>
                </p:nvSpPr>
                <p:spPr>
                  <a:xfrm>
                    <a:off x="924550" y="1919975"/>
                    <a:ext cx="790800" cy="790800"/>
                  </a:xfrm>
                  <a:prstGeom prst="ellipse">
                    <a:avLst/>
                  </a:prstGeom>
                  <a:solidFill>
                    <a:schemeClr val="lt1"/>
                  </a:solidFill>
                  <a:ln cap="flat" cmpd="sng" w="38100">
                    <a:solidFill>
                      <a:srgbClr val="4443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20"/>
                  <p:cNvSpPr/>
                  <p:nvPr/>
                </p:nvSpPr>
                <p:spPr>
                  <a:xfrm rot="10800000">
                    <a:off x="1261150" y="2710775"/>
                    <a:ext cx="117600" cy="119400"/>
                  </a:xfrm>
                  <a:prstGeom prst="triangle">
                    <a:avLst>
                      <a:gd fmla="val 50000" name="adj"/>
                    </a:avLst>
                  </a:prstGeom>
                  <a:solidFill>
                    <a:srgbClr val="4443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197" name="Google Shape;197;p20"/>
                <p:cNvPicPr preferRelativeResize="0"/>
                <p:nvPr/>
              </p:nvPicPr>
              <p:blipFill>
                <a:blip r:embed="rId5">
                  <a:alphaModFix/>
                </a:blip>
                <a:stretch>
                  <a:fillRect/>
                </a:stretch>
              </p:blipFill>
              <p:spPr>
                <a:xfrm>
                  <a:off x="4279990" y="2046575"/>
                  <a:ext cx="560425" cy="532400"/>
                </a:xfrm>
                <a:prstGeom prst="rect">
                  <a:avLst/>
                </a:prstGeom>
                <a:noFill/>
                <a:ln>
                  <a:noFill/>
                </a:ln>
              </p:spPr>
            </p:pic>
          </p:grpSp>
        </p:grpSp>
        <p:grpSp>
          <p:nvGrpSpPr>
            <p:cNvPr id="198" name="Google Shape;198;p20"/>
            <p:cNvGrpSpPr/>
            <p:nvPr/>
          </p:nvGrpSpPr>
          <p:grpSpPr>
            <a:xfrm>
              <a:off x="7126784" y="1616525"/>
              <a:ext cx="1394700" cy="2853467"/>
              <a:chOff x="7248501" y="1616525"/>
              <a:chExt cx="1394700" cy="2853467"/>
            </a:xfrm>
          </p:grpSpPr>
          <p:sp>
            <p:nvSpPr>
              <p:cNvPr id="199" name="Google Shape;199;p20"/>
              <p:cNvSpPr/>
              <p:nvPr/>
            </p:nvSpPr>
            <p:spPr>
              <a:xfrm>
                <a:off x="7799701" y="2959900"/>
                <a:ext cx="292200" cy="292200"/>
              </a:xfrm>
              <a:prstGeom prst="ellipse">
                <a:avLst/>
              </a:prstGeom>
              <a:solidFill>
                <a:srgbClr val="DA9E8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00" name="Google Shape;200;p20"/>
              <p:cNvGrpSpPr/>
              <p:nvPr/>
            </p:nvGrpSpPr>
            <p:grpSpPr>
              <a:xfrm>
                <a:off x="7248501" y="3381825"/>
                <a:ext cx="1394700" cy="1088167"/>
                <a:chOff x="622625" y="3381825"/>
                <a:chExt cx="1394700" cy="1088167"/>
              </a:xfrm>
            </p:grpSpPr>
            <p:sp>
              <p:nvSpPr>
                <p:cNvPr id="201" name="Google Shape;201;p20"/>
                <p:cNvSpPr txBox="1"/>
                <p:nvPr/>
              </p:nvSpPr>
              <p:spPr>
                <a:xfrm>
                  <a:off x="814726" y="3381825"/>
                  <a:ext cx="10104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DA9E86"/>
                      </a:solidFill>
                      <a:latin typeface="Roboto"/>
                      <a:ea typeface="Roboto"/>
                      <a:cs typeface="Roboto"/>
                      <a:sym typeface="Roboto"/>
                    </a:rPr>
                    <a:t>MONITORING &amp;</a:t>
                  </a:r>
                  <a:endParaRPr b="1" sz="1000">
                    <a:solidFill>
                      <a:srgbClr val="DA9E86"/>
                    </a:solidFill>
                    <a:latin typeface="Roboto"/>
                    <a:ea typeface="Roboto"/>
                    <a:cs typeface="Roboto"/>
                    <a:sym typeface="Roboto"/>
                  </a:endParaRPr>
                </a:p>
                <a:p>
                  <a:pPr indent="0" lvl="0" marL="0" rtl="0" algn="ctr">
                    <a:spcBef>
                      <a:spcPts val="0"/>
                    </a:spcBef>
                    <a:spcAft>
                      <a:spcPts val="0"/>
                    </a:spcAft>
                    <a:buNone/>
                  </a:pPr>
                  <a:r>
                    <a:rPr b="1" lang="uk" sz="1000">
                      <a:solidFill>
                        <a:srgbClr val="DA9E86"/>
                      </a:solidFill>
                      <a:latin typeface="Roboto"/>
                      <a:ea typeface="Roboto"/>
                      <a:cs typeface="Roboto"/>
                      <a:sym typeface="Roboto"/>
                    </a:rPr>
                    <a:t>OPTIMIZATION</a:t>
                  </a:r>
                  <a:endParaRPr b="1" sz="1000">
                    <a:solidFill>
                      <a:srgbClr val="DA9E86"/>
                    </a:solidFill>
                    <a:latin typeface="Roboto"/>
                    <a:ea typeface="Roboto"/>
                    <a:cs typeface="Roboto"/>
                    <a:sym typeface="Roboto"/>
                  </a:endParaRPr>
                </a:p>
                <a:p>
                  <a:pPr indent="0" lvl="0" marL="0" rtl="0" algn="ctr">
                    <a:spcBef>
                      <a:spcPts val="0"/>
                    </a:spcBef>
                    <a:spcAft>
                      <a:spcPts val="0"/>
                    </a:spcAft>
                    <a:buNone/>
                  </a:pPr>
                  <a:r>
                    <a:t/>
                  </a:r>
                  <a:endParaRPr b="1" sz="1000">
                    <a:solidFill>
                      <a:srgbClr val="DA9E86"/>
                    </a:solidFill>
                    <a:latin typeface="Roboto"/>
                    <a:ea typeface="Roboto"/>
                    <a:cs typeface="Roboto"/>
                    <a:sym typeface="Roboto"/>
                  </a:endParaRPr>
                </a:p>
              </p:txBody>
            </p:sp>
            <p:sp>
              <p:nvSpPr>
                <p:cNvPr id="202" name="Google Shape;202;p20"/>
                <p:cNvSpPr txBox="1"/>
                <p:nvPr/>
              </p:nvSpPr>
              <p:spPr>
                <a:xfrm>
                  <a:off x="622625" y="3731092"/>
                  <a:ext cx="13947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800">
                      <a:solidFill>
                        <a:srgbClr val="2A2A29"/>
                      </a:solidFill>
                      <a:latin typeface="Roboto"/>
                      <a:ea typeface="Roboto"/>
                      <a:cs typeface="Roboto"/>
                      <a:sym typeface="Roboto"/>
                    </a:rPr>
                    <a:t>Track progress, evaluate outcomes, and make adjustments to optimize results and ensure </a:t>
                  </a:r>
                  <a:endParaRPr sz="800">
                    <a:solidFill>
                      <a:srgbClr val="2A2A29"/>
                    </a:solidFill>
                    <a:latin typeface="Roboto"/>
                    <a:ea typeface="Roboto"/>
                    <a:cs typeface="Roboto"/>
                    <a:sym typeface="Roboto"/>
                  </a:endParaRPr>
                </a:p>
                <a:p>
                  <a:pPr indent="0" lvl="0" marL="0" rtl="0" algn="ctr">
                    <a:spcBef>
                      <a:spcPts val="0"/>
                    </a:spcBef>
                    <a:spcAft>
                      <a:spcPts val="0"/>
                    </a:spcAft>
                    <a:buNone/>
                  </a:pPr>
                  <a:r>
                    <a:rPr lang="uk" sz="800">
                      <a:solidFill>
                        <a:srgbClr val="2A2A29"/>
                      </a:solidFill>
                      <a:latin typeface="Roboto"/>
                      <a:ea typeface="Roboto"/>
                      <a:cs typeface="Roboto"/>
                      <a:sym typeface="Roboto"/>
                    </a:rPr>
                    <a:t>ongoing success.</a:t>
                  </a:r>
                  <a:endParaRPr sz="800">
                    <a:solidFill>
                      <a:srgbClr val="2A2A29"/>
                    </a:solidFill>
                    <a:latin typeface="Roboto"/>
                    <a:ea typeface="Roboto"/>
                    <a:cs typeface="Roboto"/>
                    <a:sym typeface="Roboto"/>
                  </a:endParaRPr>
                </a:p>
                <a:p>
                  <a:pPr indent="0" lvl="0" marL="0" rtl="0" algn="ctr">
                    <a:spcBef>
                      <a:spcPts val="0"/>
                    </a:spcBef>
                    <a:spcAft>
                      <a:spcPts val="0"/>
                    </a:spcAft>
                    <a:buNone/>
                  </a:pPr>
                  <a:r>
                    <a:t/>
                  </a:r>
                  <a:endParaRPr sz="800">
                    <a:solidFill>
                      <a:srgbClr val="2A2A29"/>
                    </a:solidFill>
                    <a:latin typeface="Roboto"/>
                    <a:ea typeface="Roboto"/>
                    <a:cs typeface="Roboto"/>
                    <a:sym typeface="Roboto"/>
                  </a:endParaRPr>
                </a:p>
              </p:txBody>
            </p:sp>
          </p:grpSp>
          <p:sp>
            <p:nvSpPr>
              <p:cNvPr id="203" name="Google Shape;203;p20"/>
              <p:cNvSpPr txBox="1"/>
              <p:nvPr/>
            </p:nvSpPr>
            <p:spPr>
              <a:xfrm>
                <a:off x="7290525" y="1616525"/>
                <a:ext cx="1310400" cy="1386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b="1" lang="uk" sz="900">
                    <a:solidFill>
                      <a:srgbClr val="2A2A29"/>
                    </a:solidFill>
                    <a:latin typeface="Roboto"/>
                    <a:ea typeface="Roboto"/>
                    <a:cs typeface="Roboto"/>
                    <a:sym typeface="Roboto"/>
                  </a:rPr>
                  <a:t>MONTH 7- (ONGOING)</a:t>
                </a:r>
                <a:endParaRPr b="1" sz="900">
                  <a:solidFill>
                    <a:srgbClr val="2A2A29"/>
                  </a:solidFill>
                  <a:latin typeface="Roboto"/>
                  <a:ea typeface="Roboto"/>
                  <a:cs typeface="Roboto"/>
                  <a:sym typeface="Roboto"/>
                </a:endParaRPr>
              </a:p>
            </p:txBody>
          </p:sp>
          <p:grpSp>
            <p:nvGrpSpPr>
              <p:cNvPr id="204" name="Google Shape;204;p20"/>
              <p:cNvGrpSpPr/>
              <p:nvPr/>
            </p:nvGrpSpPr>
            <p:grpSpPr>
              <a:xfrm>
                <a:off x="7550426" y="1919975"/>
                <a:ext cx="790800" cy="910200"/>
                <a:chOff x="924550" y="1919975"/>
                <a:chExt cx="790800" cy="910200"/>
              </a:xfrm>
            </p:grpSpPr>
            <p:sp>
              <p:nvSpPr>
                <p:cNvPr id="205" name="Google Shape;205;p20"/>
                <p:cNvSpPr/>
                <p:nvPr/>
              </p:nvSpPr>
              <p:spPr>
                <a:xfrm>
                  <a:off x="924550" y="1919975"/>
                  <a:ext cx="790800" cy="790800"/>
                </a:xfrm>
                <a:prstGeom prst="ellipse">
                  <a:avLst/>
                </a:prstGeom>
                <a:solidFill>
                  <a:schemeClr val="lt1"/>
                </a:solidFill>
                <a:ln cap="flat" cmpd="sng" w="38100">
                  <a:solidFill>
                    <a:srgbClr val="DA9E8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p20"/>
                <p:cNvSpPr/>
                <p:nvPr/>
              </p:nvSpPr>
              <p:spPr>
                <a:xfrm rot="10800000">
                  <a:off x="1261150" y="2710775"/>
                  <a:ext cx="117600" cy="119400"/>
                </a:xfrm>
                <a:prstGeom prst="triangle">
                  <a:avLst>
                    <a:gd fmla="val 50000" name="adj"/>
                  </a:avLst>
                </a:prstGeom>
                <a:solidFill>
                  <a:srgbClr val="DA9E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207" name="Google Shape;207;p20"/>
              <p:cNvPicPr preferRelativeResize="0"/>
              <p:nvPr/>
            </p:nvPicPr>
            <p:blipFill>
              <a:blip r:embed="rId6">
                <a:alphaModFix/>
              </a:blip>
              <a:stretch>
                <a:fillRect/>
              </a:stretch>
            </p:blipFill>
            <p:spPr>
              <a:xfrm>
                <a:off x="7679375" y="2119075"/>
                <a:ext cx="532950" cy="387400"/>
              </a:xfrm>
              <a:prstGeom prst="rect">
                <a:avLst/>
              </a:prstGeom>
              <a:noFill/>
              <a:ln>
                <a:noFill/>
              </a:ln>
            </p:spPr>
          </p:pic>
        </p:grpSp>
        <p:grpSp>
          <p:nvGrpSpPr>
            <p:cNvPr id="208" name="Google Shape;208;p20"/>
            <p:cNvGrpSpPr/>
            <p:nvPr/>
          </p:nvGrpSpPr>
          <p:grpSpPr>
            <a:xfrm>
              <a:off x="5582178" y="1616525"/>
              <a:ext cx="1257900" cy="2853475"/>
              <a:chOff x="5660351" y="1616525"/>
              <a:chExt cx="1257900" cy="2853475"/>
            </a:xfrm>
          </p:grpSpPr>
          <p:sp>
            <p:nvSpPr>
              <p:cNvPr id="209" name="Google Shape;209;p20"/>
              <p:cNvSpPr/>
              <p:nvPr/>
            </p:nvSpPr>
            <p:spPr>
              <a:xfrm>
                <a:off x="6143232" y="2959900"/>
                <a:ext cx="292200" cy="292200"/>
              </a:xfrm>
              <a:prstGeom prst="ellipse">
                <a:avLst/>
              </a:prstGeom>
              <a:solidFill>
                <a:srgbClr val="502D88"/>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10" name="Google Shape;210;p20"/>
              <p:cNvGrpSpPr/>
              <p:nvPr/>
            </p:nvGrpSpPr>
            <p:grpSpPr>
              <a:xfrm>
                <a:off x="5660351" y="3381825"/>
                <a:ext cx="1257900" cy="1088175"/>
                <a:chOff x="690945" y="3381825"/>
                <a:chExt cx="1257900" cy="1088175"/>
              </a:xfrm>
            </p:grpSpPr>
            <p:sp>
              <p:nvSpPr>
                <p:cNvPr id="211" name="Google Shape;211;p20"/>
                <p:cNvSpPr txBox="1"/>
                <p:nvPr/>
              </p:nvSpPr>
              <p:spPr>
                <a:xfrm>
                  <a:off x="690945" y="3381825"/>
                  <a:ext cx="12579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000">
                      <a:solidFill>
                        <a:srgbClr val="502D88"/>
                      </a:solidFill>
                      <a:latin typeface="Roboto"/>
                      <a:ea typeface="Roboto"/>
                      <a:cs typeface="Roboto"/>
                      <a:sym typeface="Roboto"/>
                    </a:rPr>
                    <a:t>EXECUTION &amp; </a:t>
                  </a:r>
                  <a:endParaRPr b="1" sz="1000">
                    <a:solidFill>
                      <a:srgbClr val="502D88"/>
                    </a:solidFill>
                    <a:latin typeface="Roboto"/>
                    <a:ea typeface="Roboto"/>
                    <a:cs typeface="Roboto"/>
                    <a:sym typeface="Roboto"/>
                  </a:endParaRPr>
                </a:p>
                <a:p>
                  <a:pPr indent="0" lvl="0" marL="0" rtl="0" algn="ctr">
                    <a:spcBef>
                      <a:spcPts val="0"/>
                    </a:spcBef>
                    <a:spcAft>
                      <a:spcPts val="0"/>
                    </a:spcAft>
                    <a:buNone/>
                  </a:pPr>
                  <a:r>
                    <a:rPr b="1" lang="uk" sz="1000">
                      <a:solidFill>
                        <a:srgbClr val="502D88"/>
                      </a:solidFill>
                      <a:latin typeface="Roboto"/>
                      <a:ea typeface="Roboto"/>
                      <a:cs typeface="Roboto"/>
                      <a:sym typeface="Roboto"/>
                    </a:rPr>
                    <a:t>IMPLEMENTATION</a:t>
                  </a:r>
                  <a:endParaRPr b="1" sz="1000">
                    <a:solidFill>
                      <a:srgbClr val="502D88"/>
                    </a:solidFill>
                    <a:latin typeface="Roboto"/>
                    <a:ea typeface="Roboto"/>
                    <a:cs typeface="Roboto"/>
                    <a:sym typeface="Roboto"/>
                  </a:endParaRPr>
                </a:p>
                <a:p>
                  <a:pPr indent="0" lvl="0" marL="0" rtl="0" algn="ctr">
                    <a:spcBef>
                      <a:spcPts val="0"/>
                    </a:spcBef>
                    <a:spcAft>
                      <a:spcPts val="0"/>
                    </a:spcAft>
                    <a:buNone/>
                  </a:pPr>
                  <a:r>
                    <a:t/>
                  </a:r>
                  <a:endParaRPr b="1" sz="1000">
                    <a:solidFill>
                      <a:srgbClr val="502D88"/>
                    </a:solidFill>
                    <a:latin typeface="Roboto"/>
                    <a:ea typeface="Roboto"/>
                    <a:cs typeface="Roboto"/>
                    <a:sym typeface="Roboto"/>
                  </a:endParaRPr>
                </a:p>
              </p:txBody>
            </p:sp>
            <p:sp>
              <p:nvSpPr>
                <p:cNvPr id="212" name="Google Shape;212;p20"/>
                <p:cNvSpPr txBox="1"/>
                <p:nvPr/>
              </p:nvSpPr>
              <p:spPr>
                <a:xfrm>
                  <a:off x="716443" y="3731100"/>
                  <a:ext cx="12072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800">
                      <a:solidFill>
                        <a:srgbClr val="2A2A29"/>
                      </a:solidFill>
                      <a:latin typeface="Roboto"/>
                      <a:ea typeface="Roboto"/>
                      <a:cs typeface="Roboto"/>
                      <a:sym typeface="Roboto"/>
                    </a:rPr>
                    <a:t>Put the strategies into action, focusing on key initiatives such as </a:t>
                  </a:r>
                  <a:endParaRPr sz="800">
                    <a:solidFill>
                      <a:srgbClr val="2A2A29"/>
                    </a:solidFill>
                    <a:latin typeface="Roboto"/>
                    <a:ea typeface="Roboto"/>
                    <a:cs typeface="Roboto"/>
                    <a:sym typeface="Roboto"/>
                  </a:endParaRPr>
                </a:p>
                <a:p>
                  <a:pPr indent="0" lvl="0" marL="0" rtl="0" algn="ctr">
                    <a:spcBef>
                      <a:spcPts val="0"/>
                    </a:spcBef>
                    <a:spcAft>
                      <a:spcPts val="0"/>
                    </a:spcAft>
                    <a:buNone/>
                  </a:pPr>
                  <a:r>
                    <a:rPr lang="uk" sz="800">
                      <a:solidFill>
                        <a:srgbClr val="2A2A29"/>
                      </a:solidFill>
                      <a:latin typeface="Roboto"/>
                      <a:ea typeface="Roboto"/>
                      <a:cs typeface="Roboto"/>
                      <a:sym typeface="Roboto"/>
                    </a:rPr>
                    <a:t>product development </a:t>
                  </a:r>
                  <a:endParaRPr sz="800">
                    <a:solidFill>
                      <a:srgbClr val="2A2A29"/>
                    </a:solidFill>
                    <a:latin typeface="Roboto"/>
                    <a:ea typeface="Roboto"/>
                    <a:cs typeface="Roboto"/>
                    <a:sym typeface="Roboto"/>
                  </a:endParaRPr>
                </a:p>
                <a:p>
                  <a:pPr indent="0" lvl="0" marL="0" rtl="0" algn="ctr">
                    <a:spcBef>
                      <a:spcPts val="0"/>
                    </a:spcBef>
                    <a:spcAft>
                      <a:spcPts val="0"/>
                    </a:spcAft>
                    <a:buNone/>
                  </a:pPr>
                  <a:r>
                    <a:rPr lang="uk" sz="800">
                      <a:solidFill>
                        <a:srgbClr val="2A2A29"/>
                      </a:solidFill>
                      <a:latin typeface="Roboto"/>
                      <a:ea typeface="Roboto"/>
                      <a:cs typeface="Roboto"/>
                      <a:sym typeface="Roboto"/>
                    </a:rPr>
                    <a:t>or market expansion.</a:t>
                  </a:r>
                  <a:endParaRPr sz="800">
                    <a:solidFill>
                      <a:srgbClr val="2A2A29"/>
                    </a:solidFill>
                    <a:latin typeface="Roboto"/>
                    <a:ea typeface="Roboto"/>
                    <a:cs typeface="Roboto"/>
                    <a:sym typeface="Roboto"/>
                  </a:endParaRPr>
                </a:p>
                <a:p>
                  <a:pPr indent="0" lvl="0" marL="0" rtl="0" algn="ctr">
                    <a:spcBef>
                      <a:spcPts val="0"/>
                    </a:spcBef>
                    <a:spcAft>
                      <a:spcPts val="0"/>
                    </a:spcAft>
                    <a:buNone/>
                  </a:pPr>
                  <a:r>
                    <a:t/>
                  </a:r>
                  <a:endParaRPr sz="800">
                    <a:solidFill>
                      <a:srgbClr val="2A2A29"/>
                    </a:solidFill>
                    <a:latin typeface="Roboto"/>
                    <a:ea typeface="Roboto"/>
                    <a:cs typeface="Roboto"/>
                    <a:sym typeface="Roboto"/>
                  </a:endParaRPr>
                </a:p>
              </p:txBody>
            </p:sp>
          </p:grpSp>
          <p:sp>
            <p:nvSpPr>
              <p:cNvPr id="213" name="Google Shape;213;p20"/>
              <p:cNvSpPr txBox="1"/>
              <p:nvPr/>
            </p:nvSpPr>
            <p:spPr>
              <a:xfrm>
                <a:off x="5784133" y="1616525"/>
                <a:ext cx="1010400" cy="1386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b="1" lang="uk" sz="900">
                    <a:solidFill>
                      <a:srgbClr val="2A2A29"/>
                    </a:solidFill>
                    <a:latin typeface="Roboto"/>
                    <a:ea typeface="Roboto"/>
                    <a:cs typeface="Roboto"/>
                    <a:sym typeface="Roboto"/>
                  </a:rPr>
                  <a:t>MONTH 6</a:t>
                </a:r>
                <a:r>
                  <a:rPr b="1" lang="uk" sz="900">
                    <a:solidFill>
                      <a:srgbClr val="2A2A29"/>
                    </a:solidFill>
                    <a:latin typeface="Roboto"/>
                    <a:ea typeface="Roboto"/>
                    <a:cs typeface="Roboto"/>
                    <a:sym typeface="Roboto"/>
                  </a:rPr>
                  <a:t>-12</a:t>
                </a:r>
                <a:endParaRPr b="1" sz="900">
                  <a:solidFill>
                    <a:srgbClr val="2A2A29"/>
                  </a:solidFill>
                  <a:latin typeface="Roboto"/>
                  <a:ea typeface="Roboto"/>
                  <a:cs typeface="Roboto"/>
                  <a:sym typeface="Roboto"/>
                </a:endParaRPr>
              </a:p>
            </p:txBody>
          </p:sp>
          <p:grpSp>
            <p:nvGrpSpPr>
              <p:cNvPr id="214" name="Google Shape;214;p20"/>
              <p:cNvGrpSpPr/>
              <p:nvPr/>
            </p:nvGrpSpPr>
            <p:grpSpPr>
              <a:xfrm>
                <a:off x="5893957" y="1919975"/>
                <a:ext cx="790800" cy="910200"/>
                <a:chOff x="924550" y="1919975"/>
                <a:chExt cx="790800" cy="910200"/>
              </a:xfrm>
            </p:grpSpPr>
            <p:sp>
              <p:nvSpPr>
                <p:cNvPr id="215" name="Google Shape;215;p20"/>
                <p:cNvSpPr/>
                <p:nvPr/>
              </p:nvSpPr>
              <p:spPr>
                <a:xfrm>
                  <a:off x="924550" y="1919975"/>
                  <a:ext cx="790800" cy="790800"/>
                </a:xfrm>
                <a:prstGeom prst="ellipse">
                  <a:avLst/>
                </a:prstGeom>
                <a:solidFill>
                  <a:schemeClr val="lt1"/>
                </a:solidFill>
                <a:ln cap="flat" cmpd="sng" w="38100">
                  <a:solidFill>
                    <a:srgbClr val="502D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6" name="Google Shape;216;p20"/>
                <p:cNvSpPr/>
                <p:nvPr/>
              </p:nvSpPr>
              <p:spPr>
                <a:xfrm rot="10800000">
                  <a:off x="1261150" y="2710775"/>
                  <a:ext cx="117600" cy="119400"/>
                </a:xfrm>
                <a:prstGeom prst="triangle">
                  <a:avLst>
                    <a:gd fmla="val 50000" name="adj"/>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217" name="Google Shape;217;p20"/>
              <p:cNvPicPr preferRelativeResize="0"/>
              <p:nvPr/>
            </p:nvPicPr>
            <p:blipFill>
              <a:blip r:embed="rId7">
                <a:alphaModFix/>
              </a:blip>
              <a:stretch>
                <a:fillRect/>
              </a:stretch>
            </p:blipFill>
            <p:spPr>
              <a:xfrm>
                <a:off x="6026775" y="2008300"/>
                <a:ext cx="525025" cy="608950"/>
              </a:xfrm>
              <a:prstGeom prst="rect">
                <a:avLst/>
              </a:prstGeom>
              <a:noFill/>
              <a:ln>
                <a:noFill/>
              </a:ln>
            </p:spPr>
          </p:pic>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1"/>
          <p:cNvSpPr txBox="1"/>
          <p:nvPr/>
        </p:nvSpPr>
        <p:spPr>
          <a:xfrm>
            <a:off x="645000" y="495148"/>
            <a:ext cx="78540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b="1" lang="uk" sz="3500">
                <a:solidFill>
                  <a:srgbClr val="2A2A29"/>
                </a:solidFill>
                <a:latin typeface="Roboto"/>
                <a:ea typeface="Roboto"/>
                <a:cs typeface="Roboto"/>
                <a:sym typeface="Roboto"/>
              </a:rPr>
              <a:t>Marketing </a:t>
            </a:r>
            <a:r>
              <a:rPr b="1" lang="uk" sz="3500">
                <a:solidFill>
                  <a:srgbClr val="502D88"/>
                </a:solidFill>
                <a:latin typeface="Roboto"/>
                <a:ea typeface="Roboto"/>
                <a:cs typeface="Roboto"/>
                <a:sym typeface="Roboto"/>
              </a:rPr>
              <a:t>Strategy</a:t>
            </a:r>
            <a:endParaRPr b="1" sz="3500">
              <a:solidFill>
                <a:srgbClr val="502D88"/>
              </a:solidFill>
              <a:latin typeface="Roboto"/>
              <a:ea typeface="Roboto"/>
              <a:cs typeface="Roboto"/>
              <a:sym typeface="Roboto"/>
            </a:endParaRPr>
          </a:p>
        </p:txBody>
      </p:sp>
      <p:grpSp>
        <p:nvGrpSpPr>
          <p:cNvPr id="223" name="Google Shape;223;p21"/>
          <p:cNvGrpSpPr/>
          <p:nvPr/>
        </p:nvGrpSpPr>
        <p:grpSpPr>
          <a:xfrm>
            <a:off x="533149" y="1318213"/>
            <a:ext cx="8306060" cy="3285288"/>
            <a:chOff x="533149" y="1318213"/>
            <a:chExt cx="8306060" cy="3285288"/>
          </a:xfrm>
        </p:grpSpPr>
        <p:grpSp>
          <p:nvGrpSpPr>
            <p:cNvPr id="224" name="Google Shape;224;p21"/>
            <p:cNvGrpSpPr/>
            <p:nvPr/>
          </p:nvGrpSpPr>
          <p:grpSpPr>
            <a:xfrm>
              <a:off x="540023" y="1654668"/>
              <a:ext cx="8063100" cy="448500"/>
              <a:chOff x="540023" y="1654668"/>
              <a:chExt cx="8063100" cy="448500"/>
            </a:xfrm>
          </p:grpSpPr>
          <p:sp>
            <p:nvSpPr>
              <p:cNvPr id="225" name="Google Shape;225;p21"/>
              <p:cNvSpPr/>
              <p:nvPr/>
            </p:nvSpPr>
            <p:spPr>
              <a:xfrm>
                <a:off x="540023" y="1654668"/>
                <a:ext cx="8063100" cy="448500"/>
              </a:xfrm>
              <a:prstGeom prst="rect">
                <a:avLst/>
              </a:prstGeom>
              <a:solidFill>
                <a:srgbClr val="FCF9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p21"/>
              <p:cNvSpPr txBox="1"/>
              <p:nvPr/>
            </p:nvSpPr>
            <p:spPr>
              <a:xfrm>
                <a:off x="640033" y="1755768"/>
                <a:ext cx="12558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800">
                    <a:solidFill>
                      <a:srgbClr val="826AAA"/>
                    </a:solidFill>
                    <a:latin typeface="Roboto"/>
                    <a:ea typeface="Roboto"/>
                    <a:cs typeface="Roboto"/>
                    <a:sym typeface="Roboto"/>
                  </a:rPr>
                  <a:t>MARKET RESEARCH </a:t>
                </a:r>
                <a:endParaRPr b="1" sz="800">
                  <a:solidFill>
                    <a:srgbClr val="826AAA"/>
                  </a:solidFill>
                  <a:latin typeface="Roboto"/>
                  <a:ea typeface="Roboto"/>
                  <a:cs typeface="Roboto"/>
                  <a:sym typeface="Roboto"/>
                </a:endParaRPr>
              </a:p>
              <a:p>
                <a:pPr indent="0" lvl="0" marL="0" rtl="0" algn="l">
                  <a:spcBef>
                    <a:spcPts val="0"/>
                  </a:spcBef>
                  <a:spcAft>
                    <a:spcPts val="0"/>
                  </a:spcAft>
                  <a:buNone/>
                </a:pPr>
                <a:r>
                  <a:rPr b="1" lang="uk" sz="800">
                    <a:solidFill>
                      <a:srgbClr val="826AAA"/>
                    </a:solidFill>
                    <a:latin typeface="Roboto"/>
                    <a:ea typeface="Roboto"/>
                    <a:cs typeface="Roboto"/>
                    <a:sym typeface="Roboto"/>
                  </a:rPr>
                  <a:t>&amp; ANALYSIS</a:t>
                </a:r>
                <a:endParaRPr b="1" sz="800">
                  <a:solidFill>
                    <a:srgbClr val="826AAA"/>
                  </a:solidFill>
                  <a:latin typeface="Roboto"/>
                  <a:ea typeface="Roboto"/>
                  <a:cs typeface="Roboto"/>
                  <a:sym typeface="Roboto"/>
                </a:endParaRPr>
              </a:p>
            </p:txBody>
          </p:sp>
        </p:grpSp>
        <p:grpSp>
          <p:nvGrpSpPr>
            <p:cNvPr id="227" name="Google Shape;227;p21"/>
            <p:cNvGrpSpPr/>
            <p:nvPr/>
          </p:nvGrpSpPr>
          <p:grpSpPr>
            <a:xfrm>
              <a:off x="540023" y="2252567"/>
              <a:ext cx="8063100" cy="448500"/>
              <a:chOff x="540023" y="2252567"/>
              <a:chExt cx="8063100" cy="448500"/>
            </a:xfrm>
          </p:grpSpPr>
          <p:sp>
            <p:nvSpPr>
              <p:cNvPr id="228" name="Google Shape;228;p21"/>
              <p:cNvSpPr/>
              <p:nvPr/>
            </p:nvSpPr>
            <p:spPr>
              <a:xfrm>
                <a:off x="540023" y="2252567"/>
                <a:ext cx="8063100" cy="448500"/>
              </a:xfrm>
              <a:prstGeom prst="rect">
                <a:avLst/>
              </a:prstGeom>
              <a:solidFill>
                <a:srgbClr val="FCF9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 name="Google Shape;229;p21"/>
              <p:cNvSpPr txBox="1"/>
              <p:nvPr/>
            </p:nvSpPr>
            <p:spPr>
              <a:xfrm>
                <a:off x="640025" y="2353667"/>
                <a:ext cx="14208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800">
                    <a:solidFill>
                      <a:srgbClr val="E3B6A2"/>
                    </a:solidFill>
                    <a:latin typeface="Roboto"/>
                    <a:ea typeface="Roboto"/>
                    <a:cs typeface="Roboto"/>
                    <a:sym typeface="Roboto"/>
                  </a:rPr>
                  <a:t>GOAL SETTING &amp; </a:t>
                </a:r>
                <a:endParaRPr b="1" sz="800">
                  <a:solidFill>
                    <a:srgbClr val="E3B6A2"/>
                  </a:solidFill>
                  <a:latin typeface="Roboto"/>
                  <a:ea typeface="Roboto"/>
                  <a:cs typeface="Roboto"/>
                  <a:sym typeface="Roboto"/>
                </a:endParaRPr>
              </a:p>
              <a:p>
                <a:pPr indent="0" lvl="0" marL="0" rtl="0" algn="l">
                  <a:spcBef>
                    <a:spcPts val="0"/>
                  </a:spcBef>
                  <a:spcAft>
                    <a:spcPts val="0"/>
                  </a:spcAft>
                  <a:buNone/>
                </a:pPr>
                <a:r>
                  <a:rPr b="1" lang="uk" sz="800">
                    <a:solidFill>
                      <a:srgbClr val="E3B6A2"/>
                    </a:solidFill>
                    <a:latin typeface="Roboto"/>
                    <a:ea typeface="Roboto"/>
                    <a:cs typeface="Roboto"/>
                    <a:sym typeface="Roboto"/>
                  </a:rPr>
                  <a:t>STRATEGY DEVELOPMENT</a:t>
                </a:r>
                <a:endParaRPr b="1" sz="800">
                  <a:solidFill>
                    <a:srgbClr val="E3B6A2"/>
                  </a:solidFill>
                  <a:latin typeface="Roboto"/>
                  <a:ea typeface="Roboto"/>
                  <a:cs typeface="Roboto"/>
                  <a:sym typeface="Roboto"/>
                </a:endParaRPr>
              </a:p>
            </p:txBody>
          </p:sp>
        </p:grpSp>
        <p:grpSp>
          <p:nvGrpSpPr>
            <p:cNvPr id="230" name="Google Shape;230;p21"/>
            <p:cNvGrpSpPr/>
            <p:nvPr/>
          </p:nvGrpSpPr>
          <p:grpSpPr>
            <a:xfrm>
              <a:off x="540023" y="2850467"/>
              <a:ext cx="8063100" cy="448500"/>
              <a:chOff x="540023" y="2850467"/>
              <a:chExt cx="8063100" cy="448500"/>
            </a:xfrm>
          </p:grpSpPr>
          <p:sp>
            <p:nvSpPr>
              <p:cNvPr id="231" name="Google Shape;231;p21"/>
              <p:cNvSpPr/>
              <p:nvPr/>
            </p:nvSpPr>
            <p:spPr>
              <a:xfrm>
                <a:off x="540023" y="2850467"/>
                <a:ext cx="8063100" cy="448500"/>
              </a:xfrm>
              <a:prstGeom prst="rect">
                <a:avLst/>
              </a:prstGeom>
              <a:solidFill>
                <a:srgbClr val="FCF9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 name="Google Shape;232;p21"/>
              <p:cNvSpPr txBox="1"/>
              <p:nvPr/>
            </p:nvSpPr>
            <p:spPr>
              <a:xfrm>
                <a:off x="640033" y="2951567"/>
                <a:ext cx="12558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800">
                    <a:solidFill>
                      <a:srgbClr val="444342"/>
                    </a:solidFill>
                    <a:latin typeface="Roboto"/>
                    <a:ea typeface="Roboto"/>
                    <a:cs typeface="Roboto"/>
                    <a:sym typeface="Roboto"/>
                  </a:rPr>
                  <a:t>CONTENT CREATION &amp; </a:t>
                </a:r>
                <a:endParaRPr b="1" sz="800">
                  <a:solidFill>
                    <a:srgbClr val="444342"/>
                  </a:solidFill>
                  <a:latin typeface="Roboto"/>
                  <a:ea typeface="Roboto"/>
                  <a:cs typeface="Roboto"/>
                  <a:sym typeface="Roboto"/>
                </a:endParaRPr>
              </a:p>
              <a:p>
                <a:pPr indent="0" lvl="0" marL="0" rtl="0" algn="l">
                  <a:spcBef>
                    <a:spcPts val="0"/>
                  </a:spcBef>
                  <a:spcAft>
                    <a:spcPts val="0"/>
                  </a:spcAft>
                  <a:buNone/>
                </a:pPr>
                <a:r>
                  <a:rPr b="1" lang="uk" sz="800">
                    <a:solidFill>
                      <a:srgbClr val="444342"/>
                    </a:solidFill>
                    <a:latin typeface="Roboto"/>
                    <a:ea typeface="Roboto"/>
                    <a:cs typeface="Roboto"/>
                    <a:sym typeface="Roboto"/>
                  </a:rPr>
                  <a:t>CAMPAIGN PLANNING</a:t>
                </a:r>
                <a:endParaRPr b="1" sz="800">
                  <a:solidFill>
                    <a:srgbClr val="444342"/>
                  </a:solidFill>
                  <a:latin typeface="Roboto"/>
                  <a:ea typeface="Roboto"/>
                  <a:cs typeface="Roboto"/>
                  <a:sym typeface="Roboto"/>
                </a:endParaRPr>
              </a:p>
            </p:txBody>
          </p:sp>
        </p:grpSp>
        <p:grpSp>
          <p:nvGrpSpPr>
            <p:cNvPr id="233" name="Google Shape;233;p21"/>
            <p:cNvGrpSpPr/>
            <p:nvPr/>
          </p:nvGrpSpPr>
          <p:grpSpPr>
            <a:xfrm>
              <a:off x="540023" y="3448366"/>
              <a:ext cx="8063100" cy="448500"/>
              <a:chOff x="540023" y="3448366"/>
              <a:chExt cx="8063100" cy="448500"/>
            </a:xfrm>
          </p:grpSpPr>
          <p:sp>
            <p:nvSpPr>
              <p:cNvPr id="234" name="Google Shape;234;p21"/>
              <p:cNvSpPr/>
              <p:nvPr/>
            </p:nvSpPr>
            <p:spPr>
              <a:xfrm>
                <a:off x="540023" y="3448366"/>
                <a:ext cx="8063100" cy="448500"/>
              </a:xfrm>
              <a:prstGeom prst="rect">
                <a:avLst/>
              </a:prstGeom>
              <a:solidFill>
                <a:srgbClr val="FCF9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p21"/>
              <p:cNvSpPr txBox="1"/>
              <p:nvPr/>
            </p:nvSpPr>
            <p:spPr>
              <a:xfrm>
                <a:off x="640033" y="3549466"/>
                <a:ext cx="12558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800">
                    <a:solidFill>
                      <a:srgbClr val="502D88"/>
                    </a:solidFill>
                    <a:latin typeface="Roboto"/>
                    <a:ea typeface="Roboto"/>
                    <a:cs typeface="Roboto"/>
                    <a:sym typeface="Roboto"/>
                  </a:rPr>
                  <a:t>EXECUTION &amp; </a:t>
                </a:r>
                <a:endParaRPr b="1" sz="800">
                  <a:solidFill>
                    <a:srgbClr val="502D88"/>
                  </a:solidFill>
                  <a:latin typeface="Roboto"/>
                  <a:ea typeface="Roboto"/>
                  <a:cs typeface="Roboto"/>
                  <a:sym typeface="Roboto"/>
                </a:endParaRPr>
              </a:p>
              <a:p>
                <a:pPr indent="0" lvl="0" marL="0" rtl="0" algn="l">
                  <a:spcBef>
                    <a:spcPts val="0"/>
                  </a:spcBef>
                  <a:spcAft>
                    <a:spcPts val="0"/>
                  </a:spcAft>
                  <a:buNone/>
                </a:pPr>
                <a:r>
                  <a:rPr b="1" lang="uk" sz="800">
                    <a:solidFill>
                      <a:srgbClr val="502D88"/>
                    </a:solidFill>
                    <a:latin typeface="Roboto"/>
                    <a:ea typeface="Roboto"/>
                    <a:cs typeface="Roboto"/>
                    <a:sym typeface="Roboto"/>
                  </a:rPr>
                  <a:t>LAUNCH</a:t>
                </a:r>
                <a:endParaRPr b="1" sz="800">
                  <a:solidFill>
                    <a:srgbClr val="502D88"/>
                  </a:solidFill>
                  <a:latin typeface="Roboto"/>
                  <a:ea typeface="Roboto"/>
                  <a:cs typeface="Roboto"/>
                  <a:sym typeface="Roboto"/>
                </a:endParaRPr>
              </a:p>
            </p:txBody>
          </p:sp>
        </p:grpSp>
        <p:grpSp>
          <p:nvGrpSpPr>
            <p:cNvPr id="236" name="Google Shape;236;p21"/>
            <p:cNvGrpSpPr/>
            <p:nvPr/>
          </p:nvGrpSpPr>
          <p:grpSpPr>
            <a:xfrm>
              <a:off x="540023" y="4046266"/>
              <a:ext cx="8063100" cy="448500"/>
              <a:chOff x="540023" y="4046266"/>
              <a:chExt cx="8063100" cy="448500"/>
            </a:xfrm>
          </p:grpSpPr>
          <p:sp>
            <p:nvSpPr>
              <p:cNvPr id="237" name="Google Shape;237;p21"/>
              <p:cNvSpPr/>
              <p:nvPr/>
            </p:nvSpPr>
            <p:spPr>
              <a:xfrm>
                <a:off x="540023" y="4046266"/>
                <a:ext cx="8063100" cy="448500"/>
              </a:xfrm>
              <a:prstGeom prst="rect">
                <a:avLst/>
              </a:prstGeom>
              <a:solidFill>
                <a:srgbClr val="FCF9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21"/>
              <p:cNvSpPr txBox="1"/>
              <p:nvPr/>
            </p:nvSpPr>
            <p:spPr>
              <a:xfrm>
                <a:off x="640033" y="4147366"/>
                <a:ext cx="12558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800">
                    <a:solidFill>
                      <a:srgbClr val="DA9E86"/>
                    </a:solidFill>
                    <a:latin typeface="Roboto"/>
                    <a:ea typeface="Roboto"/>
                    <a:cs typeface="Roboto"/>
                    <a:sym typeface="Roboto"/>
                  </a:rPr>
                  <a:t>MONITORING &amp; </a:t>
                </a:r>
                <a:endParaRPr b="1" sz="800">
                  <a:solidFill>
                    <a:srgbClr val="DA9E86"/>
                  </a:solidFill>
                  <a:latin typeface="Roboto"/>
                  <a:ea typeface="Roboto"/>
                  <a:cs typeface="Roboto"/>
                  <a:sym typeface="Roboto"/>
                </a:endParaRPr>
              </a:p>
              <a:p>
                <a:pPr indent="0" lvl="0" marL="0" rtl="0" algn="l">
                  <a:spcBef>
                    <a:spcPts val="0"/>
                  </a:spcBef>
                  <a:spcAft>
                    <a:spcPts val="0"/>
                  </a:spcAft>
                  <a:buNone/>
                </a:pPr>
                <a:r>
                  <a:rPr b="1" lang="uk" sz="800">
                    <a:solidFill>
                      <a:srgbClr val="DA9E86"/>
                    </a:solidFill>
                    <a:latin typeface="Roboto"/>
                    <a:ea typeface="Roboto"/>
                    <a:cs typeface="Roboto"/>
                    <a:sym typeface="Roboto"/>
                  </a:rPr>
                  <a:t>REPORTING</a:t>
                </a:r>
                <a:endParaRPr b="1" sz="800">
                  <a:solidFill>
                    <a:srgbClr val="DA9E86"/>
                  </a:solidFill>
                  <a:latin typeface="Roboto"/>
                  <a:ea typeface="Roboto"/>
                  <a:cs typeface="Roboto"/>
                  <a:sym typeface="Roboto"/>
                </a:endParaRPr>
              </a:p>
            </p:txBody>
          </p:sp>
        </p:grpSp>
        <p:grpSp>
          <p:nvGrpSpPr>
            <p:cNvPr id="239" name="Google Shape;239;p21"/>
            <p:cNvGrpSpPr/>
            <p:nvPr/>
          </p:nvGrpSpPr>
          <p:grpSpPr>
            <a:xfrm>
              <a:off x="533149" y="1318213"/>
              <a:ext cx="8306060" cy="3285288"/>
              <a:chOff x="533149" y="1318213"/>
              <a:chExt cx="8306060" cy="3285288"/>
            </a:xfrm>
          </p:grpSpPr>
          <p:sp>
            <p:nvSpPr>
              <p:cNvPr id="240" name="Google Shape;240;p21"/>
              <p:cNvSpPr txBox="1"/>
              <p:nvPr/>
            </p:nvSpPr>
            <p:spPr>
              <a:xfrm>
                <a:off x="533149" y="1318213"/>
                <a:ext cx="740100" cy="1386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b="1" lang="uk" sz="900">
                    <a:solidFill>
                      <a:srgbClr val="2A2A29"/>
                    </a:solidFill>
                    <a:latin typeface="Roboto"/>
                    <a:ea typeface="Roboto"/>
                    <a:cs typeface="Roboto"/>
                    <a:sym typeface="Roboto"/>
                  </a:rPr>
                  <a:t>MONTH </a:t>
                </a:r>
                <a:endParaRPr b="1" sz="900">
                  <a:solidFill>
                    <a:srgbClr val="2A2A29"/>
                  </a:solidFill>
                  <a:latin typeface="Roboto"/>
                  <a:ea typeface="Roboto"/>
                  <a:cs typeface="Roboto"/>
                  <a:sym typeface="Roboto"/>
                </a:endParaRPr>
              </a:p>
            </p:txBody>
          </p:sp>
          <p:cxnSp>
            <p:nvCxnSpPr>
              <p:cNvPr id="241" name="Google Shape;241;p21"/>
              <p:cNvCxnSpPr/>
              <p:nvPr/>
            </p:nvCxnSpPr>
            <p:spPr>
              <a:xfrm>
                <a:off x="545050" y="1555758"/>
                <a:ext cx="8058300" cy="0"/>
              </a:xfrm>
              <a:prstGeom prst="straightConnector1">
                <a:avLst/>
              </a:prstGeom>
              <a:noFill/>
              <a:ln cap="flat" cmpd="sng" w="19050">
                <a:solidFill>
                  <a:srgbClr val="D4D1D1"/>
                </a:solidFill>
                <a:prstDash val="solid"/>
                <a:round/>
                <a:headEnd len="med" w="med" type="none"/>
                <a:tailEnd len="med" w="med" type="none"/>
              </a:ln>
            </p:spPr>
          </p:cxnSp>
          <p:grpSp>
            <p:nvGrpSpPr>
              <p:cNvPr id="242" name="Google Shape;242;p21"/>
              <p:cNvGrpSpPr/>
              <p:nvPr/>
            </p:nvGrpSpPr>
            <p:grpSpPr>
              <a:xfrm>
                <a:off x="1803034" y="1339061"/>
                <a:ext cx="470400" cy="3256914"/>
                <a:chOff x="1803034" y="1339061"/>
                <a:chExt cx="470400" cy="3256914"/>
              </a:xfrm>
            </p:grpSpPr>
            <p:sp>
              <p:nvSpPr>
                <p:cNvPr id="243" name="Google Shape;243;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January</a:t>
                  </a:r>
                  <a:endParaRPr sz="700">
                    <a:solidFill>
                      <a:srgbClr val="2A2A29"/>
                    </a:solidFill>
                    <a:latin typeface="Roboto Medium"/>
                    <a:ea typeface="Roboto Medium"/>
                    <a:cs typeface="Roboto Medium"/>
                    <a:sym typeface="Roboto Medium"/>
                  </a:endParaRPr>
                </a:p>
              </p:txBody>
            </p:sp>
            <p:sp>
              <p:nvSpPr>
                <p:cNvPr id="244" name="Google Shape;244;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45" name="Google Shape;245;p21"/>
                <p:cNvCxnSpPr>
                  <a:stCxn id="244"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cxnSp>
            <p:nvCxnSpPr>
              <p:cNvPr id="246" name="Google Shape;246;p21"/>
              <p:cNvCxnSpPr/>
              <p:nvPr/>
            </p:nvCxnSpPr>
            <p:spPr>
              <a:xfrm>
                <a:off x="540575" y="4603500"/>
                <a:ext cx="8062800" cy="0"/>
              </a:xfrm>
              <a:prstGeom prst="straightConnector1">
                <a:avLst/>
              </a:prstGeom>
              <a:noFill/>
              <a:ln cap="flat" cmpd="sng" w="19050">
                <a:solidFill>
                  <a:srgbClr val="D4D1D1"/>
                </a:solidFill>
                <a:prstDash val="solid"/>
                <a:round/>
                <a:headEnd len="med" w="med" type="none"/>
                <a:tailEnd len="med" w="med" type="none"/>
              </a:ln>
            </p:spPr>
          </p:cxnSp>
          <p:grpSp>
            <p:nvGrpSpPr>
              <p:cNvPr id="247" name="Google Shape;247;p21"/>
              <p:cNvGrpSpPr/>
              <p:nvPr/>
            </p:nvGrpSpPr>
            <p:grpSpPr>
              <a:xfrm>
                <a:off x="2399922" y="1339061"/>
                <a:ext cx="470400" cy="3256914"/>
                <a:chOff x="1803034" y="1339061"/>
                <a:chExt cx="470400" cy="3256914"/>
              </a:xfrm>
            </p:grpSpPr>
            <p:sp>
              <p:nvSpPr>
                <p:cNvPr id="248" name="Google Shape;248;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February</a:t>
                  </a:r>
                  <a:endParaRPr sz="700">
                    <a:solidFill>
                      <a:srgbClr val="2A2A29"/>
                    </a:solidFill>
                    <a:latin typeface="Roboto Medium"/>
                    <a:ea typeface="Roboto Medium"/>
                    <a:cs typeface="Roboto Medium"/>
                    <a:sym typeface="Roboto Medium"/>
                  </a:endParaRPr>
                </a:p>
              </p:txBody>
            </p:sp>
            <p:sp>
              <p:nvSpPr>
                <p:cNvPr id="249" name="Google Shape;249;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50" name="Google Shape;250;p21"/>
                <p:cNvCxnSpPr>
                  <a:stCxn id="249"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grpSp>
            <p:nvGrpSpPr>
              <p:cNvPr id="251" name="Google Shape;251;p21"/>
              <p:cNvGrpSpPr/>
              <p:nvPr/>
            </p:nvGrpSpPr>
            <p:grpSpPr>
              <a:xfrm>
                <a:off x="2996811" y="1339061"/>
                <a:ext cx="470400" cy="3256914"/>
                <a:chOff x="1803034" y="1339061"/>
                <a:chExt cx="470400" cy="3256914"/>
              </a:xfrm>
            </p:grpSpPr>
            <p:sp>
              <p:nvSpPr>
                <p:cNvPr id="252" name="Google Shape;252;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March</a:t>
                  </a:r>
                  <a:endParaRPr sz="700">
                    <a:solidFill>
                      <a:srgbClr val="2A2A29"/>
                    </a:solidFill>
                    <a:latin typeface="Roboto Medium"/>
                    <a:ea typeface="Roboto Medium"/>
                    <a:cs typeface="Roboto Medium"/>
                    <a:sym typeface="Roboto Medium"/>
                  </a:endParaRPr>
                </a:p>
              </p:txBody>
            </p:sp>
            <p:sp>
              <p:nvSpPr>
                <p:cNvPr id="253" name="Google Shape;253;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54" name="Google Shape;254;p21"/>
                <p:cNvCxnSpPr>
                  <a:stCxn id="253"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grpSp>
            <p:nvGrpSpPr>
              <p:cNvPr id="255" name="Google Shape;255;p21"/>
              <p:cNvGrpSpPr/>
              <p:nvPr/>
            </p:nvGrpSpPr>
            <p:grpSpPr>
              <a:xfrm>
                <a:off x="3593700" y="1339061"/>
                <a:ext cx="470400" cy="3256914"/>
                <a:chOff x="1803034" y="1339061"/>
                <a:chExt cx="470400" cy="3256914"/>
              </a:xfrm>
            </p:grpSpPr>
            <p:sp>
              <p:nvSpPr>
                <p:cNvPr id="256" name="Google Shape;256;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April</a:t>
                  </a:r>
                  <a:endParaRPr sz="700">
                    <a:solidFill>
                      <a:srgbClr val="2A2A29"/>
                    </a:solidFill>
                    <a:latin typeface="Roboto Medium"/>
                    <a:ea typeface="Roboto Medium"/>
                    <a:cs typeface="Roboto Medium"/>
                    <a:sym typeface="Roboto Medium"/>
                  </a:endParaRPr>
                </a:p>
              </p:txBody>
            </p:sp>
            <p:sp>
              <p:nvSpPr>
                <p:cNvPr id="257" name="Google Shape;257;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58" name="Google Shape;258;p21"/>
                <p:cNvCxnSpPr>
                  <a:stCxn id="257"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grpSp>
            <p:nvGrpSpPr>
              <p:cNvPr id="259" name="Google Shape;259;p21"/>
              <p:cNvGrpSpPr/>
              <p:nvPr/>
            </p:nvGrpSpPr>
            <p:grpSpPr>
              <a:xfrm>
                <a:off x="4190588" y="1339061"/>
                <a:ext cx="470400" cy="3256914"/>
                <a:chOff x="1803034" y="1339061"/>
                <a:chExt cx="470400" cy="3256914"/>
              </a:xfrm>
            </p:grpSpPr>
            <p:sp>
              <p:nvSpPr>
                <p:cNvPr id="260" name="Google Shape;260;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May</a:t>
                  </a:r>
                  <a:endParaRPr sz="700">
                    <a:solidFill>
                      <a:srgbClr val="2A2A29"/>
                    </a:solidFill>
                    <a:latin typeface="Roboto Medium"/>
                    <a:ea typeface="Roboto Medium"/>
                    <a:cs typeface="Roboto Medium"/>
                    <a:sym typeface="Roboto Medium"/>
                  </a:endParaRPr>
                </a:p>
              </p:txBody>
            </p:sp>
            <p:sp>
              <p:nvSpPr>
                <p:cNvPr id="261" name="Google Shape;261;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62" name="Google Shape;262;p21"/>
                <p:cNvCxnSpPr>
                  <a:stCxn id="261"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grpSp>
            <p:nvGrpSpPr>
              <p:cNvPr id="263" name="Google Shape;263;p21"/>
              <p:cNvGrpSpPr/>
              <p:nvPr/>
            </p:nvGrpSpPr>
            <p:grpSpPr>
              <a:xfrm>
                <a:off x="4787477" y="1339061"/>
                <a:ext cx="470400" cy="3256914"/>
                <a:chOff x="1803034" y="1339061"/>
                <a:chExt cx="470400" cy="3256914"/>
              </a:xfrm>
            </p:grpSpPr>
            <p:sp>
              <p:nvSpPr>
                <p:cNvPr id="264" name="Google Shape;264;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June</a:t>
                  </a:r>
                  <a:endParaRPr sz="700">
                    <a:solidFill>
                      <a:srgbClr val="2A2A29"/>
                    </a:solidFill>
                    <a:latin typeface="Roboto Medium"/>
                    <a:ea typeface="Roboto Medium"/>
                    <a:cs typeface="Roboto Medium"/>
                    <a:sym typeface="Roboto Medium"/>
                  </a:endParaRPr>
                </a:p>
              </p:txBody>
            </p:sp>
            <p:sp>
              <p:nvSpPr>
                <p:cNvPr id="265" name="Google Shape;265;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66" name="Google Shape;266;p21"/>
                <p:cNvCxnSpPr>
                  <a:stCxn id="265"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grpSp>
            <p:nvGrpSpPr>
              <p:cNvPr id="267" name="Google Shape;267;p21"/>
              <p:cNvGrpSpPr/>
              <p:nvPr/>
            </p:nvGrpSpPr>
            <p:grpSpPr>
              <a:xfrm>
                <a:off x="5384366" y="1339061"/>
                <a:ext cx="470400" cy="3256914"/>
                <a:chOff x="1803034" y="1339061"/>
                <a:chExt cx="470400" cy="3256914"/>
              </a:xfrm>
            </p:grpSpPr>
            <p:sp>
              <p:nvSpPr>
                <p:cNvPr id="268" name="Google Shape;268;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July</a:t>
                  </a:r>
                  <a:endParaRPr sz="700">
                    <a:solidFill>
                      <a:srgbClr val="2A2A29"/>
                    </a:solidFill>
                    <a:latin typeface="Roboto Medium"/>
                    <a:ea typeface="Roboto Medium"/>
                    <a:cs typeface="Roboto Medium"/>
                    <a:sym typeface="Roboto Medium"/>
                  </a:endParaRPr>
                </a:p>
              </p:txBody>
            </p:sp>
            <p:sp>
              <p:nvSpPr>
                <p:cNvPr id="269" name="Google Shape;269;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70" name="Google Shape;270;p21"/>
                <p:cNvCxnSpPr>
                  <a:stCxn id="269"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grpSp>
            <p:nvGrpSpPr>
              <p:cNvPr id="271" name="Google Shape;271;p21"/>
              <p:cNvGrpSpPr/>
              <p:nvPr/>
            </p:nvGrpSpPr>
            <p:grpSpPr>
              <a:xfrm>
                <a:off x="5981254" y="1339061"/>
                <a:ext cx="470400" cy="3256914"/>
                <a:chOff x="1803034" y="1339061"/>
                <a:chExt cx="470400" cy="3256914"/>
              </a:xfrm>
            </p:grpSpPr>
            <p:sp>
              <p:nvSpPr>
                <p:cNvPr id="272" name="Google Shape;272;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August</a:t>
                  </a:r>
                  <a:endParaRPr sz="700">
                    <a:solidFill>
                      <a:srgbClr val="2A2A29"/>
                    </a:solidFill>
                    <a:latin typeface="Roboto Medium"/>
                    <a:ea typeface="Roboto Medium"/>
                    <a:cs typeface="Roboto Medium"/>
                    <a:sym typeface="Roboto Medium"/>
                  </a:endParaRPr>
                </a:p>
              </p:txBody>
            </p:sp>
            <p:sp>
              <p:nvSpPr>
                <p:cNvPr id="273" name="Google Shape;273;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74" name="Google Shape;274;p21"/>
                <p:cNvCxnSpPr>
                  <a:stCxn id="273"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grpSp>
            <p:nvGrpSpPr>
              <p:cNvPr id="275" name="Google Shape;275;p21"/>
              <p:cNvGrpSpPr/>
              <p:nvPr/>
            </p:nvGrpSpPr>
            <p:grpSpPr>
              <a:xfrm>
                <a:off x="6578143" y="1339061"/>
                <a:ext cx="470400" cy="3256914"/>
                <a:chOff x="1803034" y="1339061"/>
                <a:chExt cx="470400" cy="3256914"/>
              </a:xfrm>
            </p:grpSpPr>
            <p:sp>
              <p:nvSpPr>
                <p:cNvPr id="276" name="Google Shape;276;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September</a:t>
                  </a:r>
                  <a:endParaRPr sz="700">
                    <a:solidFill>
                      <a:srgbClr val="2A2A29"/>
                    </a:solidFill>
                    <a:latin typeface="Roboto Medium"/>
                    <a:ea typeface="Roboto Medium"/>
                    <a:cs typeface="Roboto Medium"/>
                    <a:sym typeface="Roboto Medium"/>
                  </a:endParaRPr>
                </a:p>
              </p:txBody>
            </p:sp>
            <p:sp>
              <p:nvSpPr>
                <p:cNvPr id="277" name="Google Shape;277;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78" name="Google Shape;278;p21"/>
                <p:cNvCxnSpPr>
                  <a:stCxn id="277"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grpSp>
            <p:nvGrpSpPr>
              <p:cNvPr id="279" name="Google Shape;279;p21"/>
              <p:cNvGrpSpPr/>
              <p:nvPr/>
            </p:nvGrpSpPr>
            <p:grpSpPr>
              <a:xfrm>
                <a:off x="7175032" y="1339061"/>
                <a:ext cx="470400" cy="3256914"/>
                <a:chOff x="1803034" y="1339061"/>
                <a:chExt cx="470400" cy="3256914"/>
              </a:xfrm>
            </p:grpSpPr>
            <p:sp>
              <p:nvSpPr>
                <p:cNvPr id="280" name="Google Shape;280;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October</a:t>
                  </a:r>
                  <a:endParaRPr sz="700">
                    <a:solidFill>
                      <a:srgbClr val="2A2A29"/>
                    </a:solidFill>
                    <a:latin typeface="Roboto Medium"/>
                    <a:ea typeface="Roboto Medium"/>
                    <a:cs typeface="Roboto Medium"/>
                    <a:sym typeface="Roboto Medium"/>
                  </a:endParaRPr>
                </a:p>
              </p:txBody>
            </p:sp>
            <p:sp>
              <p:nvSpPr>
                <p:cNvPr id="281" name="Google Shape;281;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82" name="Google Shape;282;p21"/>
                <p:cNvCxnSpPr>
                  <a:stCxn id="281"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grpSp>
            <p:nvGrpSpPr>
              <p:cNvPr id="283" name="Google Shape;283;p21"/>
              <p:cNvGrpSpPr/>
              <p:nvPr/>
            </p:nvGrpSpPr>
            <p:grpSpPr>
              <a:xfrm>
                <a:off x="7771920" y="1339061"/>
                <a:ext cx="470400" cy="3256914"/>
                <a:chOff x="1803034" y="1339061"/>
                <a:chExt cx="470400" cy="3256914"/>
              </a:xfrm>
            </p:grpSpPr>
            <p:sp>
              <p:nvSpPr>
                <p:cNvPr id="284" name="Google Shape;284;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November</a:t>
                  </a:r>
                  <a:endParaRPr sz="700">
                    <a:solidFill>
                      <a:srgbClr val="2A2A29"/>
                    </a:solidFill>
                    <a:latin typeface="Roboto Medium"/>
                    <a:ea typeface="Roboto Medium"/>
                    <a:cs typeface="Roboto Medium"/>
                    <a:sym typeface="Roboto Medium"/>
                  </a:endParaRPr>
                </a:p>
              </p:txBody>
            </p:sp>
            <p:sp>
              <p:nvSpPr>
                <p:cNvPr id="285" name="Google Shape;285;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86" name="Google Shape;286;p21"/>
                <p:cNvCxnSpPr>
                  <a:stCxn id="285" idx="4"/>
                </p:cNvCxnSpPr>
                <p:nvPr/>
              </p:nvCxnSpPr>
              <p:spPr>
                <a:xfrm>
                  <a:off x="2038234" y="1598375"/>
                  <a:ext cx="0" cy="2997600"/>
                </a:xfrm>
                <a:prstGeom prst="straightConnector1">
                  <a:avLst/>
                </a:prstGeom>
                <a:noFill/>
                <a:ln cap="flat" cmpd="sng" w="9525">
                  <a:solidFill>
                    <a:srgbClr val="D4D1D1"/>
                  </a:solidFill>
                  <a:prstDash val="solid"/>
                  <a:round/>
                  <a:headEnd len="med" w="med" type="none"/>
                  <a:tailEnd len="med" w="med" type="none"/>
                </a:ln>
              </p:spPr>
            </p:cxnSp>
          </p:grpSp>
          <p:grpSp>
            <p:nvGrpSpPr>
              <p:cNvPr id="287" name="Google Shape;287;p21"/>
              <p:cNvGrpSpPr/>
              <p:nvPr/>
            </p:nvGrpSpPr>
            <p:grpSpPr>
              <a:xfrm>
                <a:off x="8368809" y="1339061"/>
                <a:ext cx="470400" cy="259314"/>
                <a:chOff x="1803034" y="1339061"/>
                <a:chExt cx="470400" cy="259314"/>
              </a:xfrm>
            </p:grpSpPr>
            <p:sp>
              <p:nvSpPr>
                <p:cNvPr id="288" name="Google Shape;288;p21"/>
                <p:cNvSpPr txBox="1"/>
                <p:nvPr/>
              </p:nvSpPr>
              <p:spPr>
                <a:xfrm>
                  <a:off x="1803034" y="1339061"/>
                  <a:ext cx="470400" cy="107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None/>
                  </a:pPr>
                  <a:r>
                    <a:rPr lang="uk" sz="700">
                      <a:solidFill>
                        <a:srgbClr val="2A2A29"/>
                      </a:solidFill>
                      <a:latin typeface="Roboto Medium"/>
                      <a:ea typeface="Roboto Medium"/>
                      <a:cs typeface="Roboto Medium"/>
                      <a:sym typeface="Roboto Medium"/>
                    </a:rPr>
                    <a:t>December</a:t>
                  </a:r>
                  <a:endParaRPr sz="700">
                    <a:solidFill>
                      <a:srgbClr val="2A2A29"/>
                    </a:solidFill>
                    <a:latin typeface="Roboto Medium"/>
                    <a:ea typeface="Roboto Medium"/>
                    <a:cs typeface="Roboto Medium"/>
                    <a:sym typeface="Roboto Medium"/>
                  </a:endParaRPr>
                </a:p>
              </p:txBody>
            </p:sp>
            <p:sp>
              <p:nvSpPr>
                <p:cNvPr id="289" name="Google Shape;289;p21"/>
                <p:cNvSpPr/>
                <p:nvPr/>
              </p:nvSpPr>
              <p:spPr>
                <a:xfrm>
                  <a:off x="1998034" y="1517975"/>
                  <a:ext cx="80400" cy="80400"/>
                </a:xfrm>
                <a:prstGeom prst="ellipse">
                  <a:avLst/>
                </a:prstGeom>
                <a:solidFill>
                  <a:srgbClr val="D4D1D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
          <p:nvSpPr>
            <p:cNvPr id="290" name="Google Shape;290;p21"/>
            <p:cNvSpPr/>
            <p:nvPr/>
          </p:nvSpPr>
          <p:spPr>
            <a:xfrm>
              <a:off x="1992569" y="1822518"/>
              <a:ext cx="696600" cy="112800"/>
            </a:xfrm>
            <a:prstGeom prst="roundRect">
              <a:avLst>
                <a:gd fmla="val 50000" name="adj"/>
              </a:avLst>
            </a:prstGeom>
            <a:solidFill>
              <a:srgbClr val="826AA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1" name="Google Shape;291;p21"/>
            <p:cNvSpPr/>
            <p:nvPr/>
          </p:nvSpPr>
          <p:spPr>
            <a:xfrm>
              <a:off x="2589458" y="2420417"/>
              <a:ext cx="696600" cy="112800"/>
            </a:xfrm>
            <a:prstGeom prst="roundRect">
              <a:avLst>
                <a:gd fmla="val 50000" name="adj"/>
              </a:avLst>
            </a:prstGeom>
            <a:solidFill>
              <a:srgbClr val="E3B6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2" name="Google Shape;292;p21"/>
            <p:cNvSpPr/>
            <p:nvPr/>
          </p:nvSpPr>
          <p:spPr>
            <a:xfrm>
              <a:off x="3177772" y="3018317"/>
              <a:ext cx="1303200" cy="112800"/>
            </a:xfrm>
            <a:prstGeom prst="roundRect">
              <a:avLst>
                <a:gd fmla="val 50000" name="adj"/>
              </a:avLst>
            </a:prstGeom>
            <a:solidFill>
              <a:srgbClr val="44434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3" name="Google Shape;293;p21"/>
            <p:cNvSpPr/>
            <p:nvPr/>
          </p:nvSpPr>
          <p:spPr>
            <a:xfrm>
              <a:off x="4346761" y="3616216"/>
              <a:ext cx="1928100" cy="112800"/>
            </a:xfrm>
            <a:prstGeom prst="roundRect">
              <a:avLst>
                <a:gd fmla="val 50000" name="adj"/>
              </a:avLst>
            </a:prstGeom>
            <a:solidFill>
              <a:srgbClr val="502D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 name="Google Shape;294;p21"/>
            <p:cNvSpPr/>
            <p:nvPr/>
          </p:nvSpPr>
          <p:spPr>
            <a:xfrm>
              <a:off x="6155266" y="4214116"/>
              <a:ext cx="2448000" cy="112800"/>
            </a:xfrm>
            <a:prstGeom prst="roundRect">
              <a:avLst>
                <a:gd fmla="val 50000" name="adj"/>
              </a:avLst>
            </a:prstGeom>
            <a:solidFill>
              <a:srgbClr val="DA9E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