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692000" cx="7560000"/>
  <p:notesSz cx="6858000" cy="9144000"/>
  <p:embeddedFontLst>
    <p:embeddedFont>
      <p:font typeface="Poppins"/>
      <p:regular r:id="rId7"/>
      <p:bold r:id="rId8"/>
      <p:italic r:id="rId9"/>
      <p:boldItalic r:id="rId10"/>
    </p:embeddedFont>
    <p:embeddedFont>
      <p:font typeface="DM Serif Display"/>
      <p:regular r:id="rId11"/>
      <p:italic r:id="rId1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97">
          <p15:clr>
            <a:srgbClr val="747775"/>
          </p15:clr>
        </p15:guide>
        <p15:guide id="2" pos="2381">
          <p15:clr>
            <a:srgbClr val="747775"/>
          </p15:clr>
        </p15:guide>
        <p15:guide id="3" pos="2608">
          <p15:clr>
            <a:srgbClr val="747775"/>
          </p15:clr>
        </p15:guide>
        <p15:guide id="4" orient="horz" pos="397">
          <p15:clr>
            <a:srgbClr val="747775"/>
          </p15:clr>
        </p15:guide>
        <p15:guide id="5" orient="horz" pos="2948">
          <p15:clr>
            <a:srgbClr val="747775"/>
          </p15:clr>
        </p15:guide>
        <p15:guide id="6" orient="horz" pos="221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97"/>
        <p:guide pos="2381"/>
        <p:guide pos="2608"/>
        <p:guide pos="397" orient="horz"/>
        <p:guide pos="2948" orient="horz"/>
        <p:guide pos="2211" orient="horz"/>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font" Target="fonts/DMSerifDisplay-regular.fntdata"/><Relationship Id="rId10" Type="http://schemas.openxmlformats.org/officeDocument/2006/relationships/font" Target="fonts/Poppins-boldItalic.fntdata"/><Relationship Id="rId12" Type="http://schemas.openxmlformats.org/officeDocument/2006/relationships/font" Target="fonts/DMSerifDisplay-italic.fntdata"/><Relationship Id="rId9" Type="http://schemas.openxmlformats.org/officeDocument/2006/relationships/font" Target="fonts/Poppi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Poppins-regular.fntdata"/><Relationship Id="rId8" Type="http://schemas.openxmlformats.org/officeDocument/2006/relationships/font" Target="fonts/Poppins-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uk"/>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629991"/>
            <a:ext cx="7560003" cy="3986720"/>
          </a:xfrm>
          <a:prstGeom prst="rect">
            <a:avLst/>
          </a:prstGeom>
          <a:noFill/>
          <a:ln>
            <a:noFill/>
          </a:ln>
        </p:spPr>
      </p:pic>
      <p:pic>
        <p:nvPicPr>
          <p:cNvPr id="55" name="Google Shape;55;p13"/>
          <p:cNvPicPr preferRelativeResize="0"/>
          <p:nvPr/>
        </p:nvPicPr>
        <p:blipFill>
          <a:blip r:embed="rId4">
            <a:alphaModFix/>
          </a:blip>
          <a:stretch>
            <a:fillRect/>
          </a:stretch>
        </p:blipFill>
        <p:spPr>
          <a:xfrm>
            <a:off x="6782600" y="10045425"/>
            <a:ext cx="132475" cy="111425"/>
          </a:xfrm>
          <a:prstGeom prst="rect">
            <a:avLst/>
          </a:prstGeom>
          <a:noFill/>
          <a:ln>
            <a:noFill/>
          </a:ln>
        </p:spPr>
      </p:pic>
      <p:pic>
        <p:nvPicPr>
          <p:cNvPr id="56" name="Google Shape;56;p13"/>
          <p:cNvPicPr preferRelativeResize="0"/>
          <p:nvPr/>
        </p:nvPicPr>
        <p:blipFill>
          <a:blip r:embed="rId5">
            <a:alphaModFix/>
          </a:blip>
          <a:stretch>
            <a:fillRect/>
          </a:stretch>
        </p:blipFill>
        <p:spPr>
          <a:xfrm>
            <a:off x="0" y="3510000"/>
            <a:ext cx="3780001" cy="2752146"/>
          </a:xfrm>
          <a:prstGeom prst="rect">
            <a:avLst/>
          </a:prstGeom>
          <a:noFill/>
          <a:ln>
            <a:noFill/>
          </a:ln>
        </p:spPr>
      </p:pic>
      <p:sp>
        <p:nvSpPr>
          <p:cNvPr id="57" name="Google Shape;57;p13"/>
          <p:cNvSpPr txBox="1"/>
          <p:nvPr/>
        </p:nvSpPr>
        <p:spPr>
          <a:xfrm>
            <a:off x="627183" y="260827"/>
            <a:ext cx="2541000" cy="200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i="1" lang="uk" sz="1300">
                <a:solidFill>
                  <a:srgbClr val="C6BFBD"/>
                </a:solidFill>
                <a:latin typeface="DM Serif Display"/>
                <a:ea typeface="DM Serif Display"/>
                <a:cs typeface="DM Serif Display"/>
                <a:sym typeface="DM Serif Display"/>
              </a:rPr>
              <a:t>Elevate Your Beauty Routine</a:t>
            </a:r>
            <a:endParaRPr i="1" sz="1300">
              <a:solidFill>
                <a:srgbClr val="C6BFBD"/>
              </a:solidFill>
              <a:latin typeface="DM Serif Display"/>
              <a:ea typeface="DM Serif Display"/>
              <a:cs typeface="DM Serif Display"/>
              <a:sym typeface="DM Serif Display"/>
            </a:endParaRPr>
          </a:p>
        </p:txBody>
      </p:sp>
      <p:sp>
        <p:nvSpPr>
          <p:cNvPr id="58" name="Google Shape;58;p13"/>
          <p:cNvSpPr txBox="1"/>
          <p:nvPr/>
        </p:nvSpPr>
        <p:spPr>
          <a:xfrm>
            <a:off x="4674733" y="260827"/>
            <a:ext cx="2541000" cy="200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i="1" lang="uk" sz="1300">
                <a:solidFill>
                  <a:srgbClr val="917C77"/>
                </a:solidFill>
                <a:latin typeface="DM Serif Display"/>
                <a:ea typeface="DM Serif Display"/>
                <a:cs typeface="DM Serif Display"/>
                <a:sym typeface="DM Serif Display"/>
              </a:rPr>
              <a:t>Handcrafted Skincare Elegance</a:t>
            </a:r>
            <a:endParaRPr i="1" sz="1300">
              <a:solidFill>
                <a:srgbClr val="917C77"/>
              </a:solidFill>
              <a:latin typeface="DM Serif Display"/>
              <a:ea typeface="DM Serif Display"/>
              <a:cs typeface="DM Serif Display"/>
              <a:sym typeface="DM Serif Display"/>
            </a:endParaRPr>
          </a:p>
        </p:txBody>
      </p:sp>
      <p:grpSp>
        <p:nvGrpSpPr>
          <p:cNvPr id="59" name="Google Shape;59;p13"/>
          <p:cNvGrpSpPr/>
          <p:nvPr/>
        </p:nvGrpSpPr>
        <p:grpSpPr>
          <a:xfrm>
            <a:off x="627172" y="853155"/>
            <a:ext cx="3780777" cy="1813945"/>
            <a:chOff x="627172" y="853155"/>
            <a:chExt cx="3780777" cy="1813945"/>
          </a:xfrm>
        </p:grpSpPr>
        <p:sp>
          <p:nvSpPr>
            <p:cNvPr id="60" name="Google Shape;60;p13"/>
            <p:cNvSpPr txBox="1"/>
            <p:nvPr/>
          </p:nvSpPr>
          <p:spPr>
            <a:xfrm>
              <a:off x="627172" y="853155"/>
              <a:ext cx="3405300" cy="10005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6500">
                  <a:solidFill>
                    <a:srgbClr val="1B1B1A"/>
                  </a:solidFill>
                  <a:latin typeface="DM Serif Display"/>
                  <a:ea typeface="DM Serif Display"/>
                  <a:cs typeface="DM Serif Display"/>
                  <a:sym typeface="DM Serif Display"/>
                </a:rPr>
                <a:t>Elegance</a:t>
              </a:r>
              <a:endParaRPr sz="6500">
                <a:solidFill>
                  <a:srgbClr val="1B1B1A"/>
                </a:solidFill>
                <a:latin typeface="DM Serif Display"/>
                <a:ea typeface="DM Serif Display"/>
                <a:cs typeface="DM Serif Display"/>
                <a:sym typeface="DM Serif Display"/>
              </a:endParaRPr>
            </a:p>
          </p:txBody>
        </p:sp>
        <p:sp>
          <p:nvSpPr>
            <p:cNvPr id="61" name="Google Shape;61;p13"/>
            <p:cNvSpPr txBox="1"/>
            <p:nvPr/>
          </p:nvSpPr>
          <p:spPr>
            <a:xfrm>
              <a:off x="1440349" y="1666600"/>
              <a:ext cx="2967600" cy="10005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6500">
                  <a:solidFill>
                    <a:srgbClr val="1B1B1A"/>
                  </a:solidFill>
                  <a:latin typeface="DM Serif Display"/>
                  <a:ea typeface="DM Serif Display"/>
                  <a:cs typeface="DM Serif Display"/>
                  <a:sym typeface="DM Serif Display"/>
                </a:rPr>
                <a:t>Charm</a:t>
              </a:r>
              <a:endParaRPr sz="6500">
                <a:solidFill>
                  <a:srgbClr val="1B1B1A"/>
                </a:solidFill>
                <a:latin typeface="DM Serif Display"/>
                <a:ea typeface="DM Serif Display"/>
                <a:cs typeface="DM Serif Display"/>
                <a:sym typeface="DM Serif Display"/>
              </a:endParaRPr>
            </a:p>
          </p:txBody>
        </p:sp>
      </p:grpSp>
      <p:grpSp>
        <p:nvGrpSpPr>
          <p:cNvPr id="62" name="Google Shape;62;p13"/>
          <p:cNvGrpSpPr/>
          <p:nvPr/>
        </p:nvGrpSpPr>
        <p:grpSpPr>
          <a:xfrm>
            <a:off x="627175" y="6501300"/>
            <a:ext cx="3152700" cy="1329747"/>
            <a:chOff x="627175" y="6501300"/>
            <a:chExt cx="3152700" cy="1329747"/>
          </a:xfrm>
        </p:grpSpPr>
        <p:sp>
          <p:nvSpPr>
            <p:cNvPr id="63" name="Google Shape;63;p13"/>
            <p:cNvSpPr txBox="1"/>
            <p:nvPr/>
          </p:nvSpPr>
          <p:spPr>
            <a:xfrm>
              <a:off x="627175" y="6501300"/>
              <a:ext cx="31527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i="1" lang="uk">
                  <a:solidFill>
                    <a:srgbClr val="1B1B1A"/>
                  </a:solidFill>
                  <a:latin typeface="DM Serif Display"/>
                  <a:ea typeface="DM Serif Display"/>
                  <a:cs typeface="DM Serif Display"/>
                  <a:sym typeface="DM Serif Display"/>
                </a:rPr>
                <a:t>Sustainability in Every Step</a:t>
              </a:r>
              <a:endParaRPr i="1">
                <a:solidFill>
                  <a:srgbClr val="1B1B1A"/>
                </a:solidFill>
                <a:latin typeface="DM Serif Display"/>
                <a:ea typeface="DM Serif Display"/>
                <a:cs typeface="DM Serif Display"/>
                <a:sym typeface="DM Serif Display"/>
              </a:endParaRPr>
            </a:p>
          </p:txBody>
        </p:sp>
        <p:sp>
          <p:nvSpPr>
            <p:cNvPr id="64" name="Google Shape;64;p13"/>
            <p:cNvSpPr txBox="1"/>
            <p:nvPr/>
          </p:nvSpPr>
          <p:spPr>
            <a:xfrm>
              <a:off x="634128" y="6876747"/>
              <a:ext cx="2960400" cy="954300"/>
            </a:xfrm>
            <a:prstGeom prst="rect">
              <a:avLst/>
            </a:prstGeom>
            <a:noFill/>
            <a:ln>
              <a:noFill/>
            </a:ln>
          </p:spPr>
          <p:txBody>
            <a:bodyPr anchorCtr="0" anchor="t" bIns="0" lIns="0" spcFirstLastPara="1" rIns="0" wrap="square" tIns="0">
              <a:spAutoFit/>
            </a:bodyPr>
            <a:lstStyle/>
            <a:p>
              <a:pPr indent="0" lvl="0" marL="0" rtl="0" algn="l">
                <a:lnSpc>
                  <a:spcPct val="135000"/>
                </a:lnSpc>
                <a:spcBef>
                  <a:spcPts val="0"/>
                </a:spcBef>
                <a:spcAft>
                  <a:spcPts val="0"/>
                </a:spcAft>
                <a:buNone/>
              </a:pPr>
              <a:r>
                <a:rPr lang="uk" sz="800">
                  <a:solidFill>
                    <a:srgbClr val="1B1B1A"/>
                  </a:solidFill>
                  <a:latin typeface="Poppins"/>
                  <a:ea typeface="Poppins"/>
                  <a:cs typeface="Poppins"/>
                  <a:sym typeface="Poppins"/>
                </a:rPr>
                <a:t>We are committed to a greener, cleaner future. Our packaging is eco-friendly, and our ingredients are responsibly sourced. With Elegance Charm, you not only invest in your beauty but also contribute to the well-being of our planet. Our packaging is eco-friendly, and our ingredients are responsibly sourced.</a:t>
              </a:r>
              <a:endParaRPr sz="800">
                <a:solidFill>
                  <a:srgbClr val="1B1B1A"/>
                </a:solidFill>
                <a:latin typeface="Poppins"/>
                <a:ea typeface="Poppins"/>
                <a:cs typeface="Poppins"/>
                <a:sym typeface="Poppins"/>
              </a:endParaRPr>
            </a:p>
          </p:txBody>
        </p:sp>
      </p:grpSp>
      <p:grpSp>
        <p:nvGrpSpPr>
          <p:cNvPr id="65" name="Google Shape;65;p13"/>
          <p:cNvGrpSpPr/>
          <p:nvPr/>
        </p:nvGrpSpPr>
        <p:grpSpPr>
          <a:xfrm>
            <a:off x="4140000" y="6501300"/>
            <a:ext cx="3152700" cy="1329747"/>
            <a:chOff x="627175" y="6501300"/>
            <a:chExt cx="3152700" cy="1329747"/>
          </a:xfrm>
        </p:grpSpPr>
        <p:sp>
          <p:nvSpPr>
            <p:cNvPr id="66" name="Google Shape;66;p13"/>
            <p:cNvSpPr txBox="1"/>
            <p:nvPr/>
          </p:nvSpPr>
          <p:spPr>
            <a:xfrm>
              <a:off x="627175" y="6501300"/>
              <a:ext cx="31527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i="1" lang="uk">
                  <a:solidFill>
                    <a:srgbClr val="1B1B1A"/>
                  </a:solidFill>
                  <a:latin typeface="DM Serif Display"/>
                  <a:ea typeface="DM Serif Display"/>
                  <a:cs typeface="DM Serif Display"/>
                  <a:sym typeface="DM Serif Display"/>
                </a:rPr>
                <a:t>Crafted with Care, Made for You</a:t>
              </a:r>
              <a:endParaRPr i="1">
                <a:solidFill>
                  <a:srgbClr val="1B1B1A"/>
                </a:solidFill>
                <a:latin typeface="DM Serif Display"/>
                <a:ea typeface="DM Serif Display"/>
                <a:cs typeface="DM Serif Display"/>
                <a:sym typeface="DM Serif Display"/>
              </a:endParaRPr>
            </a:p>
          </p:txBody>
        </p:sp>
        <p:sp>
          <p:nvSpPr>
            <p:cNvPr id="67" name="Google Shape;67;p13"/>
            <p:cNvSpPr txBox="1"/>
            <p:nvPr/>
          </p:nvSpPr>
          <p:spPr>
            <a:xfrm>
              <a:off x="634128" y="6876747"/>
              <a:ext cx="2960400" cy="954300"/>
            </a:xfrm>
            <a:prstGeom prst="rect">
              <a:avLst/>
            </a:prstGeom>
            <a:noFill/>
            <a:ln>
              <a:noFill/>
            </a:ln>
          </p:spPr>
          <p:txBody>
            <a:bodyPr anchorCtr="0" anchor="t" bIns="0" lIns="0" spcFirstLastPara="1" rIns="0" wrap="square" tIns="0">
              <a:spAutoFit/>
            </a:bodyPr>
            <a:lstStyle/>
            <a:p>
              <a:pPr indent="0" lvl="0" marL="0" rtl="0" algn="l">
                <a:lnSpc>
                  <a:spcPct val="135000"/>
                </a:lnSpc>
                <a:spcBef>
                  <a:spcPts val="0"/>
                </a:spcBef>
                <a:spcAft>
                  <a:spcPts val="0"/>
                </a:spcAft>
                <a:buNone/>
              </a:pPr>
              <a:r>
                <a:rPr lang="uk" sz="800">
                  <a:solidFill>
                    <a:srgbClr val="1B1B1A"/>
                  </a:solidFill>
                  <a:latin typeface="Poppins"/>
                  <a:ea typeface="Poppins"/>
                  <a:cs typeface="Poppins"/>
                  <a:sym typeface="Poppins"/>
                </a:rPr>
                <a:t>Our artisans pour their passion and expertise into every batch, ensuring that each product is a testament to quality and authenticity. Say goodbye to mass-produced skincare and embrace the personalized touch formulations. Feel the difference as your skin revels in the care it truly deserves.</a:t>
              </a:r>
              <a:endParaRPr sz="800">
                <a:solidFill>
                  <a:srgbClr val="1B1B1A"/>
                </a:solidFill>
                <a:latin typeface="Poppins"/>
                <a:ea typeface="Poppins"/>
                <a:cs typeface="Poppins"/>
                <a:sym typeface="Poppins"/>
              </a:endParaRPr>
            </a:p>
          </p:txBody>
        </p:sp>
      </p:grpSp>
      <p:grpSp>
        <p:nvGrpSpPr>
          <p:cNvPr id="68" name="Google Shape;68;p13"/>
          <p:cNvGrpSpPr/>
          <p:nvPr/>
        </p:nvGrpSpPr>
        <p:grpSpPr>
          <a:xfrm>
            <a:off x="4140000" y="4964795"/>
            <a:ext cx="3152700" cy="1329747"/>
            <a:chOff x="627175" y="6501300"/>
            <a:chExt cx="3152700" cy="1329747"/>
          </a:xfrm>
        </p:grpSpPr>
        <p:sp>
          <p:nvSpPr>
            <p:cNvPr id="69" name="Google Shape;69;p13"/>
            <p:cNvSpPr txBox="1"/>
            <p:nvPr/>
          </p:nvSpPr>
          <p:spPr>
            <a:xfrm>
              <a:off x="627175" y="6501300"/>
              <a:ext cx="31527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i="1" lang="uk">
                  <a:solidFill>
                    <a:srgbClr val="1B1B1A"/>
                  </a:solidFill>
                  <a:latin typeface="DM Serif Display"/>
                  <a:ea typeface="DM Serif Display"/>
                  <a:cs typeface="DM Serif Display"/>
                  <a:sym typeface="DM Serif Display"/>
                </a:rPr>
                <a:t>Nature's Elegance in Every Drop</a:t>
              </a:r>
              <a:endParaRPr i="1">
                <a:solidFill>
                  <a:srgbClr val="1B1B1A"/>
                </a:solidFill>
                <a:latin typeface="DM Serif Display"/>
                <a:ea typeface="DM Serif Display"/>
                <a:cs typeface="DM Serif Display"/>
                <a:sym typeface="DM Serif Display"/>
              </a:endParaRPr>
            </a:p>
          </p:txBody>
        </p:sp>
        <p:sp>
          <p:nvSpPr>
            <p:cNvPr id="70" name="Google Shape;70;p13"/>
            <p:cNvSpPr txBox="1"/>
            <p:nvPr/>
          </p:nvSpPr>
          <p:spPr>
            <a:xfrm>
              <a:off x="634128" y="6876747"/>
              <a:ext cx="2960400" cy="954300"/>
            </a:xfrm>
            <a:prstGeom prst="rect">
              <a:avLst/>
            </a:prstGeom>
            <a:noFill/>
            <a:ln>
              <a:noFill/>
            </a:ln>
          </p:spPr>
          <p:txBody>
            <a:bodyPr anchorCtr="0" anchor="t" bIns="0" lIns="0" spcFirstLastPara="1" rIns="0" wrap="square" tIns="0">
              <a:spAutoFit/>
            </a:bodyPr>
            <a:lstStyle/>
            <a:p>
              <a:pPr indent="0" lvl="0" marL="0" rtl="0" algn="l">
                <a:lnSpc>
                  <a:spcPct val="135000"/>
                </a:lnSpc>
                <a:spcBef>
                  <a:spcPts val="0"/>
                </a:spcBef>
                <a:spcAft>
                  <a:spcPts val="0"/>
                </a:spcAft>
                <a:buNone/>
              </a:pPr>
              <a:r>
                <a:rPr lang="uk" sz="800">
                  <a:solidFill>
                    <a:srgbClr val="1B1B1A"/>
                  </a:solidFill>
                  <a:latin typeface="Poppins"/>
                  <a:ea typeface="Poppins"/>
                  <a:cs typeface="Poppins"/>
                  <a:sym typeface="Poppins"/>
                </a:rPr>
                <a:t>Our handcrafted skincare collection is a celebration of nature's bounty. Each product is meticulously curated using the finest botanical extracts, essential oils, and nourishing ingredients. We believe in the power of simplicity, letting the pure goodness of nature enhance your </a:t>
              </a:r>
              <a:r>
                <a:rPr lang="uk" sz="800">
                  <a:solidFill>
                    <a:srgbClr val="1B1B1A"/>
                  </a:solidFill>
                  <a:latin typeface="Poppins"/>
                  <a:ea typeface="Poppins"/>
                  <a:cs typeface="Poppins"/>
                  <a:sym typeface="Poppins"/>
                </a:rPr>
                <a:t>skin</a:t>
              </a:r>
              <a:r>
                <a:rPr lang="uk" sz="800">
                  <a:solidFill>
                    <a:srgbClr val="1B1B1A"/>
                  </a:solidFill>
                  <a:latin typeface="Poppins"/>
                  <a:ea typeface="Poppins"/>
                  <a:cs typeface="Poppins"/>
                  <a:sym typeface="Poppins"/>
                </a:rPr>
                <a:t> natural radiance.</a:t>
              </a:r>
              <a:endParaRPr sz="800">
                <a:solidFill>
                  <a:srgbClr val="1B1B1A"/>
                </a:solidFill>
                <a:latin typeface="Poppins"/>
                <a:ea typeface="Poppins"/>
                <a:cs typeface="Poppins"/>
                <a:sym typeface="Poppins"/>
              </a:endParaRPr>
            </a:p>
          </p:txBody>
        </p:sp>
      </p:grpSp>
      <p:grpSp>
        <p:nvGrpSpPr>
          <p:cNvPr id="71" name="Google Shape;71;p13"/>
          <p:cNvGrpSpPr/>
          <p:nvPr/>
        </p:nvGrpSpPr>
        <p:grpSpPr>
          <a:xfrm>
            <a:off x="627175" y="8285550"/>
            <a:ext cx="2963573" cy="915739"/>
            <a:chOff x="627175" y="8285550"/>
            <a:chExt cx="2963573" cy="915739"/>
          </a:xfrm>
        </p:grpSpPr>
        <p:sp>
          <p:nvSpPr>
            <p:cNvPr id="72" name="Google Shape;72;p13"/>
            <p:cNvSpPr txBox="1"/>
            <p:nvPr/>
          </p:nvSpPr>
          <p:spPr>
            <a:xfrm>
              <a:off x="627175" y="8285550"/>
              <a:ext cx="2385300" cy="463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Clr>
                  <a:schemeClr val="dk1"/>
                </a:buClr>
                <a:buSzPts val="1100"/>
                <a:buFont typeface="Arial"/>
                <a:buNone/>
              </a:pPr>
              <a:r>
                <a:rPr lang="uk">
                  <a:solidFill>
                    <a:srgbClr val="1B1B1A"/>
                  </a:solidFill>
                  <a:latin typeface="DM Serif Display"/>
                  <a:ea typeface="DM Serif Display"/>
                  <a:cs typeface="DM Serif Display"/>
                  <a:sym typeface="DM Serif Display"/>
                </a:rPr>
                <a:t>EXCLUSIVE OFFERS</a:t>
              </a:r>
              <a:endParaRPr>
                <a:solidFill>
                  <a:srgbClr val="1B1B1A"/>
                </a:solidFill>
                <a:latin typeface="DM Serif Display"/>
                <a:ea typeface="DM Serif Display"/>
                <a:cs typeface="DM Serif Display"/>
                <a:sym typeface="DM Serif Display"/>
              </a:endParaRPr>
            </a:p>
            <a:p>
              <a:pPr indent="0" lvl="0" marL="0" rtl="0" algn="l">
                <a:lnSpc>
                  <a:spcPct val="115000"/>
                </a:lnSpc>
                <a:spcBef>
                  <a:spcPts val="0"/>
                </a:spcBef>
                <a:spcAft>
                  <a:spcPts val="0"/>
                </a:spcAft>
                <a:buNone/>
              </a:pPr>
              <a:r>
                <a:rPr lang="uk">
                  <a:solidFill>
                    <a:srgbClr val="1B1B1A"/>
                  </a:solidFill>
                  <a:latin typeface="DM Serif Display"/>
                  <a:ea typeface="DM Serif Display"/>
                  <a:cs typeface="DM Serif Display"/>
                  <a:sym typeface="DM Serif Display"/>
                </a:rPr>
                <a:t>FOR OUR CUSTOMERS</a:t>
              </a:r>
              <a:endParaRPr>
                <a:solidFill>
                  <a:srgbClr val="1B1B1A"/>
                </a:solidFill>
                <a:latin typeface="DM Serif Display"/>
                <a:ea typeface="DM Serif Display"/>
                <a:cs typeface="DM Serif Display"/>
                <a:sym typeface="DM Serif Display"/>
              </a:endParaRPr>
            </a:p>
          </p:txBody>
        </p:sp>
        <p:sp>
          <p:nvSpPr>
            <p:cNvPr id="73" name="Google Shape;73;p13"/>
            <p:cNvSpPr txBox="1"/>
            <p:nvPr/>
          </p:nvSpPr>
          <p:spPr>
            <a:xfrm>
              <a:off x="630348" y="8911789"/>
              <a:ext cx="2960400" cy="289500"/>
            </a:xfrm>
            <a:prstGeom prst="rect">
              <a:avLst/>
            </a:prstGeom>
            <a:noFill/>
            <a:ln>
              <a:noFill/>
            </a:ln>
          </p:spPr>
          <p:txBody>
            <a:bodyPr anchorCtr="0" anchor="t" bIns="0" lIns="0" spcFirstLastPara="1" rIns="0" wrap="square" tIns="0">
              <a:spAutoFit/>
            </a:bodyPr>
            <a:lstStyle/>
            <a:p>
              <a:pPr indent="0" lvl="0" marL="0" rtl="0" algn="l">
                <a:lnSpc>
                  <a:spcPct val="135000"/>
                </a:lnSpc>
                <a:spcBef>
                  <a:spcPts val="0"/>
                </a:spcBef>
                <a:spcAft>
                  <a:spcPts val="0"/>
                </a:spcAft>
                <a:buClr>
                  <a:schemeClr val="dk1"/>
                </a:buClr>
                <a:buSzPts val="1100"/>
                <a:buFont typeface="Arial"/>
                <a:buNone/>
              </a:pPr>
              <a:r>
                <a:rPr lang="uk" sz="800">
                  <a:solidFill>
                    <a:srgbClr val="1B1B1A"/>
                  </a:solidFill>
                  <a:latin typeface="Poppins"/>
                  <a:ea typeface="Poppins"/>
                  <a:cs typeface="Poppins"/>
                  <a:sym typeface="Poppins"/>
                </a:rPr>
                <a:t>Exclusive </a:t>
              </a:r>
              <a:r>
                <a:rPr b="1" lang="uk" sz="800">
                  <a:solidFill>
                    <a:srgbClr val="1B1B1A"/>
                  </a:solidFill>
                  <a:latin typeface="Poppins"/>
                  <a:ea typeface="Poppins"/>
                  <a:cs typeface="Poppins"/>
                  <a:sym typeface="Poppins"/>
                </a:rPr>
                <a:t>15% discount</a:t>
              </a:r>
              <a:r>
                <a:rPr lang="uk" sz="800">
                  <a:solidFill>
                    <a:srgbClr val="1B1B1A"/>
                  </a:solidFill>
                  <a:latin typeface="Poppins"/>
                  <a:ea typeface="Poppins"/>
                  <a:cs typeface="Poppins"/>
                  <a:sym typeface="Poppins"/>
                </a:rPr>
                <a:t> on your next purchase. Use</a:t>
              </a:r>
              <a:endParaRPr sz="800">
                <a:solidFill>
                  <a:srgbClr val="1B1B1A"/>
                </a:solidFill>
                <a:latin typeface="Poppins"/>
                <a:ea typeface="Poppins"/>
                <a:cs typeface="Poppins"/>
                <a:sym typeface="Poppins"/>
              </a:endParaRPr>
            </a:p>
            <a:p>
              <a:pPr indent="0" lvl="0" marL="0" rtl="0" algn="l">
                <a:lnSpc>
                  <a:spcPct val="135000"/>
                </a:lnSpc>
                <a:spcBef>
                  <a:spcPts val="0"/>
                </a:spcBef>
                <a:spcAft>
                  <a:spcPts val="0"/>
                </a:spcAft>
                <a:buNone/>
              </a:pPr>
              <a:r>
                <a:rPr lang="uk" sz="800">
                  <a:solidFill>
                    <a:srgbClr val="1B1B1A"/>
                  </a:solidFill>
                  <a:latin typeface="Poppins"/>
                  <a:ea typeface="Poppins"/>
                  <a:cs typeface="Poppins"/>
                  <a:sym typeface="Poppins"/>
                </a:rPr>
                <a:t>voucher code "</a:t>
              </a:r>
              <a:r>
                <a:rPr b="1" lang="uk" sz="800">
                  <a:solidFill>
                    <a:srgbClr val="1B1B1A"/>
                  </a:solidFill>
                  <a:latin typeface="Poppins"/>
                  <a:ea typeface="Poppins"/>
                  <a:cs typeface="Poppins"/>
                  <a:sym typeface="Poppins"/>
                </a:rPr>
                <a:t>HANDCRAFTEDJOY</a:t>
              </a:r>
              <a:r>
                <a:rPr lang="uk" sz="800">
                  <a:solidFill>
                    <a:srgbClr val="1B1B1A"/>
                  </a:solidFill>
                  <a:latin typeface="Poppins"/>
                  <a:ea typeface="Poppins"/>
                  <a:cs typeface="Poppins"/>
                  <a:sym typeface="Poppins"/>
                </a:rPr>
                <a:t>" at checkout.</a:t>
              </a:r>
              <a:endParaRPr sz="800">
                <a:solidFill>
                  <a:srgbClr val="1B1B1A"/>
                </a:solidFill>
                <a:latin typeface="Poppins"/>
                <a:ea typeface="Poppins"/>
                <a:cs typeface="Poppins"/>
                <a:sym typeface="Poppins"/>
              </a:endParaRPr>
            </a:p>
          </p:txBody>
        </p:sp>
      </p:grpSp>
      <p:grpSp>
        <p:nvGrpSpPr>
          <p:cNvPr id="74" name="Google Shape;74;p13"/>
          <p:cNvGrpSpPr/>
          <p:nvPr/>
        </p:nvGrpSpPr>
        <p:grpSpPr>
          <a:xfrm>
            <a:off x="627175" y="9657300"/>
            <a:ext cx="1947150" cy="499500"/>
            <a:chOff x="627175" y="9657300"/>
            <a:chExt cx="1947150" cy="499500"/>
          </a:xfrm>
        </p:grpSpPr>
        <p:sp>
          <p:nvSpPr>
            <p:cNvPr id="75" name="Google Shape;75;p13"/>
            <p:cNvSpPr/>
            <p:nvPr/>
          </p:nvSpPr>
          <p:spPr>
            <a:xfrm>
              <a:off x="631225" y="9657300"/>
              <a:ext cx="1943100" cy="499500"/>
            </a:xfrm>
            <a:prstGeom prst="roundRect">
              <a:avLst>
                <a:gd fmla="val 50000" name="adj"/>
              </a:avLst>
            </a:prstGeom>
            <a:noFill/>
            <a:ln cap="flat" cmpd="sng" w="19050">
              <a:solidFill>
                <a:srgbClr val="C5BDB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6" name="Google Shape;76;p13"/>
            <p:cNvSpPr txBox="1"/>
            <p:nvPr/>
          </p:nvSpPr>
          <p:spPr>
            <a:xfrm>
              <a:off x="627175" y="9778550"/>
              <a:ext cx="1943100" cy="2154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None/>
              </a:pPr>
              <a:r>
                <a:rPr lang="uk">
                  <a:solidFill>
                    <a:srgbClr val="1B1B1A"/>
                  </a:solidFill>
                  <a:latin typeface="DM Serif Display"/>
                  <a:ea typeface="DM Serif Display"/>
                  <a:cs typeface="DM Serif Display"/>
                  <a:sym typeface="DM Serif Display"/>
                </a:rPr>
                <a:t>More Information</a:t>
              </a:r>
              <a:endParaRPr>
                <a:solidFill>
                  <a:srgbClr val="1B1B1A"/>
                </a:solidFill>
                <a:latin typeface="DM Serif Display"/>
                <a:ea typeface="DM Serif Display"/>
                <a:cs typeface="DM Serif Display"/>
                <a:sym typeface="DM Serif Display"/>
              </a:endParaRPr>
            </a:p>
          </p:txBody>
        </p:sp>
      </p:grpSp>
      <p:grpSp>
        <p:nvGrpSpPr>
          <p:cNvPr id="77" name="Google Shape;77;p13"/>
          <p:cNvGrpSpPr/>
          <p:nvPr/>
        </p:nvGrpSpPr>
        <p:grpSpPr>
          <a:xfrm>
            <a:off x="4140000" y="8285550"/>
            <a:ext cx="2963573" cy="915739"/>
            <a:chOff x="4140000" y="8285550"/>
            <a:chExt cx="2963573" cy="915739"/>
          </a:xfrm>
        </p:grpSpPr>
        <p:sp>
          <p:nvSpPr>
            <p:cNvPr id="78" name="Google Shape;78;p13"/>
            <p:cNvSpPr txBox="1"/>
            <p:nvPr/>
          </p:nvSpPr>
          <p:spPr>
            <a:xfrm>
              <a:off x="4140000" y="8285550"/>
              <a:ext cx="2385300" cy="463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uk">
                  <a:solidFill>
                    <a:srgbClr val="1B1B1A"/>
                  </a:solidFill>
                  <a:latin typeface="DM Serif Display"/>
                  <a:ea typeface="DM Serif Display"/>
                  <a:cs typeface="DM Serif Display"/>
                  <a:sym typeface="DM Serif Display"/>
                </a:rPr>
                <a:t>SAVE THE DATE </a:t>
              </a:r>
              <a:r>
                <a:rPr lang="uk">
                  <a:solidFill>
                    <a:srgbClr val="1B1B1A"/>
                  </a:solidFill>
                  <a:latin typeface="DM Serif Display"/>
                  <a:ea typeface="DM Serif Display"/>
                  <a:cs typeface="DM Serif Display"/>
                  <a:sym typeface="DM Serif Display"/>
                </a:rPr>
                <a:t>-</a:t>
              </a:r>
              <a:endParaRPr>
                <a:solidFill>
                  <a:srgbClr val="1B1B1A"/>
                </a:solidFill>
                <a:latin typeface="DM Serif Display"/>
                <a:ea typeface="DM Serif Display"/>
                <a:cs typeface="DM Serif Display"/>
                <a:sym typeface="DM Serif Display"/>
              </a:endParaRPr>
            </a:p>
            <a:p>
              <a:pPr indent="0" lvl="0" marL="0" rtl="0" algn="l">
                <a:lnSpc>
                  <a:spcPct val="115000"/>
                </a:lnSpc>
                <a:spcBef>
                  <a:spcPts val="0"/>
                </a:spcBef>
                <a:spcAft>
                  <a:spcPts val="0"/>
                </a:spcAft>
                <a:buNone/>
              </a:pPr>
              <a:r>
                <a:rPr lang="uk">
                  <a:solidFill>
                    <a:srgbClr val="1B1B1A"/>
                  </a:solidFill>
                  <a:latin typeface="DM Serif Display"/>
                  <a:ea typeface="DM Serif Display"/>
                  <a:cs typeface="DM Serif Display"/>
                  <a:sym typeface="DM Serif Display"/>
                </a:rPr>
                <a:t>EXCLUSIVE WORKSHOP</a:t>
              </a:r>
              <a:endParaRPr>
                <a:solidFill>
                  <a:srgbClr val="1B1B1A"/>
                </a:solidFill>
                <a:latin typeface="DM Serif Display"/>
                <a:ea typeface="DM Serif Display"/>
                <a:cs typeface="DM Serif Display"/>
                <a:sym typeface="DM Serif Display"/>
              </a:endParaRPr>
            </a:p>
          </p:txBody>
        </p:sp>
        <p:sp>
          <p:nvSpPr>
            <p:cNvPr id="79" name="Google Shape;79;p13"/>
            <p:cNvSpPr txBox="1"/>
            <p:nvPr/>
          </p:nvSpPr>
          <p:spPr>
            <a:xfrm>
              <a:off x="4143173" y="8911789"/>
              <a:ext cx="2960400" cy="289500"/>
            </a:xfrm>
            <a:prstGeom prst="rect">
              <a:avLst/>
            </a:prstGeom>
            <a:noFill/>
            <a:ln>
              <a:noFill/>
            </a:ln>
          </p:spPr>
          <p:txBody>
            <a:bodyPr anchorCtr="0" anchor="t" bIns="0" lIns="0" spcFirstLastPara="1" rIns="0" wrap="square" tIns="0">
              <a:spAutoFit/>
            </a:bodyPr>
            <a:lstStyle/>
            <a:p>
              <a:pPr indent="0" lvl="0" marL="0" rtl="0" algn="l">
                <a:lnSpc>
                  <a:spcPct val="135000"/>
                </a:lnSpc>
                <a:spcBef>
                  <a:spcPts val="0"/>
                </a:spcBef>
                <a:spcAft>
                  <a:spcPts val="0"/>
                </a:spcAft>
                <a:buNone/>
              </a:pPr>
              <a:r>
                <a:rPr lang="uk" sz="800">
                  <a:solidFill>
                    <a:srgbClr val="1B1B1A"/>
                  </a:solidFill>
                  <a:latin typeface="Poppins"/>
                  <a:ea typeface="Poppins"/>
                  <a:cs typeface="Poppins"/>
                  <a:sym typeface="Poppins"/>
                </a:rPr>
                <a:t>Curious to learn more about the art of crafting</a:t>
              </a:r>
              <a:endParaRPr sz="800">
                <a:solidFill>
                  <a:srgbClr val="1B1B1A"/>
                </a:solidFill>
                <a:latin typeface="Poppins"/>
                <a:ea typeface="Poppins"/>
                <a:cs typeface="Poppins"/>
                <a:sym typeface="Poppins"/>
              </a:endParaRPr>
            </a:p>
            <a:p>
              <a:pPr indent="0" lvl="0" marL="0" rtl="0" algn="l">
                <a:lnSpc>
                  <a:spcPct val="135000"/>
                </a:lnSpc>
                <a:spcBef>
                  <a:spcPts val="0"/>
                </a:spcBef>
                <a:spcAft>
                  <a:spcPts val="0"/>
                </a:spcAft>
                <a:buNone/>
              </a:pPr>
              <a:r>
                <a:rPr lang="uk" sz="800">
                  <a:solidFill>
                    <a:srgbClr val="1B1B1A"/>
                  </a:solidFill>
                  <a:latin typeface="Poppins"/>
                  <a:ea typeface="Poppins"/>
                  <a:cs typeface="Poppins"/>
                  <a:sym typeface="Poppins"/>
                </a:rPr>
                <a:t>skincare? Workshop on </a:t>
              </a:r>
              <a:r>
                <a:rPr b="1" lang="uk" sz="800">
                  <a:solidFill>
                    <a:srgbClr val="1B1B1A"/>
                  </a:solidFill>
                  <a:latin typeface="Poppins"/>
                  <a:ea typeface="Poppins"/>
                  <a:cs typeface="Poppins"/>
                  <a:sym typeface="Poppins"/>
                </a:rPr>
                <a:t>10.12.24</a:t>
              </a:r>
              <a:endParaRPr b="1" sz="800">
                <a:solidFill>
                  <a:srgbClr val="1B1B1A"/>
                </a:solidFill>
                <a:latin typeface="Poppins"/>
                <a:ea typeface="Poppins"/>
                <a:cs typeface="Poppins"/>
                <a:sym typeface="Poppins"/>
              </a:endParaRPr>
            </a:p>
          </p:txBody>
        </p:sp>
      </p:grpSp>
      <p:grpSp>
        <p:nvGrpSpPr>
          <p:cNvPr id="80" name="Google Shape;80;p13"/>
          <p:cNvGrpSpPr/>
          <p:nvPr/>
        </p:nvGrpSpPr>
        <p:grpSpPr>
          <a:xfrm>
            <a:off x="4143174" y="9609950"/>
            <a:ext cx="2274900" cy="575799"/>
            <a:chOff x="4143174" y="9609950"/>
            <a:chExt cx="2274900" cy="575799"/>
          </a:xfrm>
        </p:grpSpPr>
        <p:sp>
          <p:nvSpPr>
            <p:cNvPr id="81" name="Google Shape;81;p13"/>
            <p:cNvSpPr txBox="1"/>
            <p:nvPr/>
          </p:nvSpPr>
          <p:spPr>
            <a:xfrm>
              <a:off x="4143174" y="9609950"/>
              <a:ext cx="2274900" cy="169200"/>
            </a:xfrm>
            <a:prstGeom prst="rect">
              <a:avLst/>
            </a:prstGeom>
            <a:noFill/>
            <a:ln>
              <a:noFill/>
            </a:ln>
          </p:spPr>
          <p:txBody>
            <a:bodyPr anchorCtr="0" anchor="t" bIns="0" lIns="0" spcFirstLastPara="1" rIns="0" wrap="square" tIns="0">
              <a:spAutoFit/>
            </a:bodyPr>
            <a:lstStyle/>
            <a:p>
              <a:pPr indent="0" lvl="0" marL="0" rtl="0" algn="l">
                <a:lnSpc>
                  <a:spcPct val="135000"/>
                </a:lnSpc>
                <a:spcBef>
                  <a:spcPts val="0"/>
                </a:spcBef>
                <a:spcAft>
                  <a:spcPts val="0"/>
                </a:spcAft>
                <a:buNone/>
              </a:pPr>
              <a:r>
                <a:rPr lang="uk" sz="1100">
                  <a:solidFill>
                    <a:srgbClr val="1B1B1A"/>
                  </a:solidFill>
                  <a:latin typeface="Poppins"/>
                  <a:ea typeface="Poppins"/>
                  <a:cs typeface="Poppins"/>
                  <a:sym typeface="Poppins"/>
                </a:rPr>
                <a:t>+1 (555) 123-4567</a:t>
              </a:r>
              <a:endParaRPr b="1" sz="1100">
                <a:solidFill>
                  <a:srgbClr val="1B1B1A"/>
                </a:solidFill>
                <a:latin typeface="Poppins"/>
                <a:ea typeface="Poppins"/>
                <a:cs typeface="Poppins"/>
                <a:sym typeface="Poppins"/>
              </a:endParaRPr>
            </a:p>
          </p:txBody>
        </p:sp>
        <p:sp>
          <p:nvSpPr>
            <p:cNvPr id="82" name="Google Shape;82;p13"/>
            <p:cNvSpPr txBox="1"/>
            <p:nvPr/>
          </p:nvSpPr>
          <p:spPr>
            <a:xfrm>
              <a:off x="4143174" y="9813250"/>
              <a:ext cx="2274900" cy="169200"/>
            </a:xfrm>
            <a:prstGeom prst="rect">
              <a:avLst/>
            </a:prstGeom>
            <a:noFill/>
            <a:ln>
              <a:noFill/>
            </a:ln>
          </p:spPr>
          <p:txBody>
            <a:bodyPr anchorCtr="0" anchor="t" bIns="0" lIns="0" spcFirstLastPara="1" rIns="0" wrap="square" tIns="0">
              <a:spAutoFit/>
            </a:bodyPr>
            <a:lstStyle/>
            <a:p>
              <a:pPr indent="0" lvl="0" marL="0" rtl="0" algn="l">
                <a:lnSpc>
                  <a:spcPct val="135000"/>
                </a:lnSpc>
                <a:spcBef>
                  <a:spcPts val="0"/>
                </a:spcBef>
                <a:spcAft>
                  <a:spcPts val="0"/>
                </a:spcAft>
                <a:buNone/>
              </a:pPr>
              <a:r>
                <a:rPr lang="uk" sz="1100">
                  <a:solidFill>
                    <a:srgbClr val="1B1B1A"/>
                  </a:solidFill>
                  <a:latin typeface="Poppins"/>
                  <a:ea typeface="Poppins"/>
                  <a:cs typeface="Poppins"/>
                  <a:sym typeface="Poppins"/>
                </a:rPr>
                <a:t>www.elegancecharm.com</a:t>
              </a:r>
              <a:endParaRPr b="1" sz="1100">
                <a:solidFill>
                  <a:srgbClr val="1B1B1A"/>
                </a:solidFill>
                <a:latin typeface="Poppins"/>
                <a:ea typeface="Poppins"/>
                <a:cs typeface="Poppins"/>
                <a:sym typeface="Poppins"/>
              </a:endParaRPr>
            </a:p>
          </p:txBody>
        </p:sp>
        <p:sp>
          <p:nvSpPr>
            <p:cNvPr id="83" name="Google Shape;83;p13"/>
            <p:cNvSpPr txBox="1"/>
            <p:nvPr/>
          </p:nvSpPr>
          <p:spPr>
            <a:xfrm>
              <a:off x="4143174" y="10016549"/>
              <a:ext cx="2274900" cy="169200"/>
            </a:xfrm>
            <a:prstGeom prst="rect">
              <a:avLst/>
            </a:prstGeom>
            <a:noFill/>
            <a:ln>
              <a:noFill/>
            </a:ln>
          </p:spPr>
          <p:txBody>
            <a:bodyPr anchorCtr="0" anchor="t" bIns="0" lIns="0" spcFirstLastPara="1" rIns="0" wrap="square" tIns="0">
              <a:spAutoFit/>
            </a:bodyPr>
            <a:lstStyle/>
            <a:p>
              <a:pPr indent="0" lvl="0" marL="0" rtl="0" algn="l">
                <a:lnSpc>
                  <a:spcPct val="135000"/>
                </a:lnSpc>
                <a:spcBef>
                  <a:spcPts val="0"/>
                </a:spcBef>
                <a:spcAft>
                  <a:spcPts val="0"/>
                </a:spcAft>
                <a:buNone/>
              </a:pPr>
              <a:r>
                <a:rPr lang="uk" sz="1100">
                  <a:solidFill>
                    <a:srgbClr val="1B1B1A"/>
                  </a:solidFill>
                  <a:latin typeface="Poppins"/>
                  <a:ea typeface="Poppins"/>
                  <a:cs typeface="Poppins"/>
                  <a:sym typeface="Poppins"/>
                </a:rPr>
                <a:t>@elegance_charm</a:t>
              </a:r>
              <a:endParaRPr b="1" sz="1100">
                <a:solidFill>
                  <a:srgbClr val="1B1B1A"/>
                </a:solidFill>
                <a:latin typeface="Poppins"/>
                <a:ea typeface="Poppins"/>
                <a:cs typeface="Poppins"/>
                <a:sym typeface="Poppins"/>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