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Lst>
  <p:sldSz cy="10692000" cx="7560000"/>
  <p:notesSz cx="6858000" cy="9144000"/>
  <p:embeddedFontLst>
    <p:embeddedFont>
      <p:font typeface="Josefin Sans"/>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schemas.openxmlformats.org/officeDocument/2006/relationships/font" Target="fonts/JosefinSans-boldItalic.fntdata"/><Relationship Id="rId9" Type="http://schemas.openxmlformats.org/officeDocument/2006/relationships/font" Target="fonts/JosefinSans-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font" Target="fonts/JosefinSans-regular.fntdata"/><Relationship Id="rId8" Type="http://schemas.openxmlformats.org/officeDocument/2006/relationships/font" Target="fonts/JosefinSans-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cba702e50a_0_18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cba702e50a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318950" y="462075"/>
            <a:ext cx="6881100" cy="523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400">
                <a:solidFill>
                  <a:srgbClr val="3D6387"/>
                </a:solidFill>
                <a:latin typeface="Josefin Sans"/>
                <a:ea typeface="Josefin Sans"/>
                <a:cs typeface="Josefin Sans"/>
                <a:sym typeface="Josefin Sans"/>
              </a:rPr>
              <a:t>Budget Proposal Template</a:t>
            </a:r>
            <a:endParaRPr b="1" sz="3400">
              <a:solidFill>
                <a:srgbClr val="3D6387"/>
              </a:solidFill>
              <a:latin typeface="Josefin Sans"/>
              <a:ea typeface="Josefin Sans"/>
              <a:cs typeface="Josefin Sans"/>
              <a:sym typeface="Josefin Sans"/>
            </a:endParaRPr>
          </a:p>
        </p:txBody>
      </p:sp>
      <p:grpSp>
        <p:nvGrpSpPr>
          <p:cNvPr id="55" name="Google Shape;55;p13"/>
          <p:cNvGrpSpPr/>
          <p:nvPr/>
        </p:nvGrpSpPr>
        <p:grpSpPr>
          <a:xfrm>
            <a:off x="344016" y="1371700"/>
            <a:ext cx="6855984" cy="1142800"/>
            <a:chOff x="344016" y="1371700"/>
            <a:chExt cx="6855984" cy="1142800"/>
          </a:xfrm>
        </p:grpSpPr>
        <p:sp>
          <p:nvSpPr>
            <p:cNvPr id="56" name="Google Shape;56;p13"/>
            <p:cNvSpPr txBox="1"/>
            <p:nvPr/>
          </p:nvSpPr>
          <p:spPr>
            <a:xfrm>
              <a:off x="344016" y="1371700"/>
              <a:ext cx="35475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rgbClr val="373737"/>
                  </a:solidFill>
                  <a:latin typeface="Source Sans Pro"/>
                  <a:ea typeface="Source Sans Pro"/>
                  <a:cs typeface="Source Sans Pro"/>
                  <a:sym typeface="Source Sans Pro"/>
                </a:rPr>
                <a:t>Project Overview:</a:t>
              </a:r>
              <a:endParaRPr sz="1600">
                <a:solidFill>
                  <a:srgbClr val="373737"/>
                </a:solidFill>
                <a:latin typeface="Source Sans Pro"/>
                <a:ea typeface="Source Sans Pro"/>
                <a:cs typeface="Source Sans Pro"/>
                <a:sym typeface="Source Sans Pro"/>
              </a:endParaRPr>
            </a:p>
          </p:txBody>
        </p:sp>
        <p:grpSp>
          <p:nvGrpSpPr>
            <p:cNvPr id="57" name="Google Shape;57;p13"/>
            <p:cNvGrpSpPr/>
            <p:nvPr/>
          </p:nvGrpSpPr>
          <p:grpSpPr>
            <a:xfrm>
              <a:off x="344019" y="1772750"/>
              <a:ext cx="6855981" cy="741750"/>
              <a:chOff x="344019" y="1772750"/>
              <a:chExt cx="6855981" cy="741750"/>
            </a:xfrm>
          </p:grpSpPr>
          <p:grpSp>
            <p:nvGrpSpPr>
              <p:cNvPr id="58" name="Google Shape;58;p13"/>
              <p:cNvGrpSpPr/>
              <p:nvPr/>
            </p:nvGrpSpPr>
            <p:grpSpPr>
              <a:xfrm>
                <a:off x="344019" y="1772750"/>
                <a:ext cx="3560806" cy="215400"/>
                <a:chOff x="344019" y="1772750"/>
                <a:chExt cx="3560806" cy="215400"/>
              </a:xfrm>
            </p:grpSpPr>
            <p:sp>
              <p:nvSpPr>
                <p:cNvPr id="59" name="Google Shape;59;p13"/>
                <p:cNvSpPr txBox="1"/>
                <p:nvPr/>
              </p:nvSpPr>
              <p:spPr>
                <a:xfrm>
                  <a:off x="344019" y="1772750"/>
                  <a:ext cx="13167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73737"/>
                      </a:solidFill>
                      <a:latin typeface="Source Sans Pro"/>
                      <a:ea typeface="Source Sans Pro"/>
                      <a:cs typeface="Source Sans Pro"/>
                      <a:sym typeface="Source Sans Pro"/>
                    </a:rPr>
                    <a:t>Project Name:</a:t>
                  </a:r>
                  <a:endParaRPr>
                    <a:solidFill>
                      <a:srgbClr val="373737"/>
                    </a:solidFill>
                    <a:latin typeface="Source Sans Pro"/>
                    <a:ea typeface="Source Sans Pro"/>
                    <a:cs typeface="Source Sans Pro"/>
                    <a:sym typeface="Source Sans Pro"/>
                  </a:endParaRPr>
                </a:p>
              </p:txBody>
            </p:sp>
            <p:cxnSp>
              <p:nvCxnSpPr>
                <p:cNvPr id="60" name="Google Shape;60;p13"/>
                <p:cNvCxnSpPr/>
                <p:nvPr/>
              </p:nvCxnSpPr>
              <p:spPr>
                <a:xfrm>
                  <a:off x="1458625" y="1961225"/>
                  <a:ext cx="2446200" cy="0"/>
                </a:xfrm>
                <a:prstGeom prst="straightConnector1">
                  <a:avLst/>
                </a:prstGeom>
                <a:noFill/>
                <a:ln cap="flat" cmpd="sng" w="9525">
                  <a:solidFill>
                    <a:srgbClr val="DADADA"/>
                  </a:solidFill>
                  <a:prstDash val="solid"/>
                  <a:round/>
                  <a:headEnd len="med" w="med" type="none"/>
                  <a:tailEnd len="med" w="med" type="none"/>
                </a:ln>
              </p:spPr>
            </p:cxnSp>
          </p:grpSp>
          <p:grpSp>
            <p:nvGrpSpPr>
              <p:cNvPr id="61" name="Google Shape;61;p13"/>
              <p:cNvGrpSpPr/>
              <p:nvPr/>
            </p:nvGrpSpPr>
            <p:grpSpPr>
              <a:xfrm>
                <a:off x="344019" y="2035925"/>
                <a:ext cx="3560881" cy="215400"/>
                <a:chOff x="344019" y="2035925"/>
                <a:chExt cx="3560881" cy="215400"/>
              </a:xfrm>
            </p:grpSpPr>
            <p:sp>
              <p:nvSpPr>
                <p:cNvPr id="62" name="Google Shape;62;p13"/>
                <p:cNvSpPr txBox="1"/>
                <p:nvPr/>
              </p:nvSpPr>
              <p:spPr>
                <a:xfrm>
                  <a:off x="344019" y="2035925"/>
                  <a:ext cx="13167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73737"/>
                      </a:solidFill>
                      <a:latin typeface="Source Sans Pro"/>
                      <a:ea typeface="Source Sans Pro"/>
                      <a:cs typeface="Source Sans Pro"/>
                      <a:sym typeface="Source Sans Pro"/>
                    </a:rPr>
                    <a:t>Description:</a:t>
                  </a:r>
                  <a:endParaRPr>
                    <a:solidFill>
                      <a:srgbClr val="373737"/>
                    </a:solidFill>
                    <a:latin typeface="Source Sans Pro"/>
                    <a:ea typeface="Source Sans Pro"/>
                    <a:cs typeface="Source Sans Pro"/>
                    <a:sym typeface="Source Sans Pro"/>
                  </a:endParaRPr>
                </a:p>
              </p:txBody>
            </p:sp>
            <p:cxnSp>
              <p:nvCxnSpPr>
                <p:cNvPr id="63" name="Google Shape;63;p13"/>
                <p:cNvCxnSpPr/>
                <p:nvPr/>
              </p:nvCxnSpPr>
              <p:spPr>
                <a:xfrm>
                  <a:off x="1332100" y="2228350"/>
                  <a:ext cx="2572800" cy="0"/>
                </a:xfrm>
                <a:prstGeom prst="straightConnector1">
                  <a:avLst/>
                </a:prstGeom>
                <a:noFill/>
                <a:ln cap="flat" cmpd="sng" w="9525">
                  <a:solidFill>
                    <a:srgbClr val="DADADA"/>
                  </a:solidFill>
                  <a:prstDash val="solid"/>
                  <a:round/>
                  <a:headEnd len="med" w="med" type="none"/>
                  <a:tailEnd len="med" w="med" type="none"/>
                </a:ln>
              </p:spPr>
            </p:cxnSp>
          </p:grpSp>
          <p:grpSp>
            <p:nvGrpSpPr>
              <p:cNvPr id="64" name="Google Shape;64;p13"/>
              <p:cNvGrpSpPr/>
              <p:nvPr/>
            </p:nvGrpSpPr>
            <p:grpSpPr>
              <a:xfrm>
                <a:off x="344019" y="2299100"/>
                <a:ext cx="3560681" cy="215400"/>
                <a:chOff x="344019" y="2299100"/>
                <a:chExt cx="3560681" cy="215400"/>
              </a:xfrm>
            </p:grpSpPr>
            <p:sp>
              <p:nvSpPr>
                <p:cNvPr id="65" name="Google Shape;65;p13"/>
                <p:cNvSpPr txBox="1"/>
                <p:nvPr/>
              </p:nvSpPr>
              <p:spPr>
                <a:xfrm>
                  <a:off x="344019" y="2299100"/>
                  <a:ext cx="13167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73737"/>
                      </a:solidFill>
                      <a:latin typeface="Source Sans Pro"/>
                      <a:ea typeface="Source Sans Pro"/>
                      <a:cs typeface="Source Sans Pro"/>
                      <a:sym typeface="Source Sans Pro"/>
                    </a:rPr>
                    <a:t>Client:</a:t>
                  </a:r>
                  <a:endParaRPr>
                    <a:solidFill>
                      <a:srgbClr val="373737"/>
                    </a:solidFill>
                    <a:latin typeface="Source Sans Pro"/>
                    <a:ea typeface="Source Sans Pro"/>
                    <a:cs typeface="Source Sans Pro"/>
                    <a:sym typeface="Source Sans Pro"/>
                  </a:endParaRPr>
                </a:p>
              </p:txBody>
            </p:sp>
            <p:cxnSp>
              <p:nvCxnSpPr>
                <p:cNvPr id="66" name="Google Shape;66;p13"/>
                <p:cNvCxnSpPr/>
                <p:nvPr/>
              </p:nvCxnSpPr>
              <p:spPr>
                <a:xfrm>
                  <a:off x="906800" y="2491950"/>
                  <a:ext cx="2997900" cy="0"/>
                </a:xfrm>
                <a:prstGeom prst="straightConnector1">
                  <a:avLst/>
                </a:prstGeom>
                <a:noFill/>
                <a:ln cap="flat" cmpd="sng" w="9525">
                  <a:solidFill>
                    <a:srgbClr val="DADADA"/>
                  </a:solidFill>
                  <a:prstDash val="solid"/>
                  <a:round/>
                  <a:headEnd len="med" w="med" type="none"/>
                  <a:tailEnd len="med" w="med" type="none"/>
                </a:ln>
              </p:spPr>
            </p:cxnSp>
          </p:grpSp>
          <p:grpSp>
            <p:nvGrpSpPr>
              <p:cNvPr id="67" name="Google Shape;67;p13"/>
              <p:cNvGrpSpPr/>
              <p:nvPr/>
            </p:nvGrpSpPr>
            <p:grpSpPr>
              <a:xfrm>
                <a:off x="4507248" y="1772750"/>
                <a:ext cx="2692752" cy="215400"/>
                <a:chOff x="1212073" y="1772750"/>
                <a:chExt cx="2692752" cy="215400"/>
              </a:xfrm>
            </p:grpSpPr>
            <p:sp>
              <p:nvSpPr>
                <p:cNvPr id="68" name="Google Shape;68;p13"/>
                <p:cNvSpPr txBox="1"/>
                <p:nvPr/>
              </p:nvSpPr>
              <p:spPr>
                <a:xfrm>
                  <a:off x="1212073" y="1772750"/>
                  <a:ext cx="7527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73737"/>
                      </a:solidFill>
                      <a:latin typeface="Source Sans Pro"/>
                      <a:ea typeface="Source Sans Pro"/>
                      <a:cs typeface="Source Sans Pro"/>
                      <a:sym typeface="Source Sans Pro"/>
                    </a:rPr>
                    <a:t>Date:</a:t>
                  </a:r>
                  <a:endParaRPr>
                    <a:solidFill>
                      <a:srgbClr val="373737"/>
                    </a:solidFill>
                    <a:latin typeface="Source Sans Pro"/>
                    <a:ea typeface="Source Sans Pro"/>
                    <a:cs typeface="Source Sans Pro"/>
                    <a:sym typeface="Source Sans Pro"/>
                  </a:endParaRPr>
                </a:p>
              </p:txBody>
            </p:sp>
            <p:cxnSp>
              <p:nvCxnSpPr>
                <p:cNvPr id="69" name="Google Shape;69;p13"/>
                <p:cNvCxnSpPr/>
                <p:nvPr/>
              </p:nvCxnSpPr>
              <p:spPr>
                <a:xfrm>
                  <a:off x="1659925" y="1961225"/>
                  <a:ext cx="2244900" cy="0"/>
                </a:xfrm>
                <a:prstGeom prst="straightConnector1">
                  <a:avLst/>
                </a:prstGeom>
                <a:noFill/>
                <a:ln cap="flat" cmpd="sng" w="9525">
                  <a:solidFill>
                    <a:srgbClr val="DADADA"/>
                  </a:solidFill>
                  <a:prstDash val="solid"/>
                  <a:round/>
                  <a:headEnd len="med" w="med" type="none"/>
                  <a:tailEnd len="med" w="med" type="none"/>
                </a:ln>
              </p:spPr>
            </p:cxnSp>
          </p:grpSp>
        </p:grpSp>
      </p:grpSp>
      <p:sp>
        <p:nvSpPr>
          <p:cNvPr id="70" name="Google Shape;70;p13"/>
          <p:cNvSpPr txBox="1"/>
          <p:nvPr/>
        </p:nvSpPr>
        <p:spPr>
          <a:xfrm>
            <a:off x="344016" y="2838700"/>
            <a:ext cx="35475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rgbClr val="373737"/>
                </a:solidFill>
                <a:latin typeface="Source Sans Pro"/>
                <a:ea typeface="Source Sans Pro"/>
                <a:cs typeface="Source Sans Pro"/>
                <a:sym typeface="Source Sans Pro"/>
              </a:rPr>
              <a:t>Budget Breakdown:</a:t>
            </a:r>
            <a:endParaRPr sz="1600">
              <a:solidFill>
                <a:srgbClr val="373737"/>
              </a:solidFill>
              <a:latin typeface="Source Sans Pro"/>
              <a:ea typeface="Source Sans Pro"/>
              <a:cs typeface="Source Sans Pro"/>
              <a:sym typeface="Source Sans Pro"/>
            </a:endParaRPr>
          </a:p>
        </p:txBody>
      </p:sp>
      <p:grpSp>
        <p:nvGrpSpPr>
          <p:cNvPr id="71" name="Google Shape;71;p13"/>
          <p:cNvGrpSpPr/>
          <p:nvPr/>
        </p:nvGrpSpPr>
        <p:grpSpPr>
          <a:xfrm>
            <a:off x="362075" y="3329875"/>
            <a:ext cx="6840900" cy="5097475"/>
            <a:chOff x="362075" y="3329875"/>
            <a:chExt cx="6840900" cy="5097475"/>
          </a:xfrm>
        </p:grpSpPr>
        <p:grpSp>
          <p:nvGrpSpPr>
            <p:cNvPr id="72" name="Google Shape;72;p13"/>
            <p:cNvGrpSpPr/>
            <p:nvPr/>
          </p:nvGrpSpPr>
          <p:grpSpPr>
            <a:xfrm>
              <a:off x="362075" y="3329875"/>
              <a:ext cx="6840900" cy="5097475"/>
              <a:chOff x="362075" y="3329875"/>
              <a:chExt cx="6840900" cy="5097475"/>
            </a:xfrm>
          </p:grpSpPr>
          <p:sp>
            <p:nvSpPr>
              <p:cNvPr id="73" name="Google Shape;73;p13"/>
              <p:cNvSpPr/>
              <p:nvPr/>
            </p:nvSpPr>
            <p:spPr>
              <a:xfrm>
                <a:off x="362075" y="3331550"/>
                <a:ext cx="6840900" cy="5095800"/>
              </a:xfrm>
              <a:prstGeom prst="rect">
                <a:avLst/>
              </a:prstGeom>
              <a:noFill/>
              <a:ln cap="flat" cmpd="sng" w="9525">
                <a:solidFill>
                  <a:srgbClr val="DADAD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74" name="Google Shape;74;p13"/>
              <p:cNvGrpSpPr/>
              <p:nvPr/>
            </p:nvGrpSpPr>
            <p:grpSpPr>
              <a:xfrm>
                <a:off x="362075" y="4108613"/>
                <a:ext cx="6840900" cy="3926125"/>
                <a:chOff x="362075" y="4108613"/>
                <a:chExt cx="6840900" cy="3926125"/>
              </a:xfrm>
            </p:grpSpPr>
            <p:cxnSp>
              <p:nvCxnSpPr>
                <p:cNvPr id="75" name="Google Shape;75;p13"/>
                <p:cNvCxnSpPr/>
                <p:nvPr/>
              </p:nvCxnSpPr>
              <p:spPr>
                <a:xfrm>
                  <a:off x="362075" y="4108613"/>
                  <a:ext cx="6840900" cy="0"/>
                </a:xfrm>
                <a:prstGeom prst="straightConnector1">
                  <a:avLst/>
                </a:prstGeom>
                <a:noFill/>
                <a:ln cap="flat" cmpd="sng" w="9525">
                  <a:solidFill>
                    <a:srgbClr val="DADADA"/>
                  </a:solidFill>
                  <a:prstDash val="solid"/>
                  <a:round/>
                  <a:headEnd len="med" w="med" type="none"/>
                  <a:tailEnd len="med" w="med" type="none"/>
                </a:ln>
              </p:spPr>
            </p:cxnSp>
            <p:cxnSp>
              <p:nvCxnSpPr>
                <p:cNvPr id="76" name="Google Shape;76;p13"/>
                <p:cNvCxnSpPr/>
                <p:nvPr/>
              </p:nvCxnSpPr>
              <p:spPr>
                <a:xfrm>
                  <a:off x="362075" y="4501225"/>
                  <a:ext cx="6840900" cy="0"/>
                </a:xfrm>
                <a:prstGeom prst="straightConnector1">
                  <a:avLst/>
                </a:prstGeom>
                <a:noFill/>
                <a:ln cap="flat" cmpd="sng" w="9525">
                  <a:solidFill>
                    <a:srgbClr val="DADADA"/>
                  </a:solidFill>
                  <a:prstDash val="solid"/>
                  <a:round/>
                  <a:headEnd len="med" w="med" type="none"/>
                  <a:tailEnd len="med" w="med" type="none"/>
                </a:ln>
              </p:spPr>
            </p:cxnSp>
            <p:cxnSp>
              <p:nvCxnSpPr>
                <p:cNvPr id="77" name="Google Shape;77;p13"/>
                <p:cNvCxnSpPr/>
                <p:nvPr/>
              </p:nvCxnSpPr>
              <p:spPr>
                <a:xfrm>
                  <a:off x="362075" y="4893838"/>
                  <a:ext cx="6840900" cy="0"/>
                </a:xfrm>
                <a:prstGeom prst="straightConnector1">
                  <a:avLst/>
                </a:prstGeom>
                <a:noFill/>
                <a:ln cap="flat" cmpd="sng" w="9525">
                  <a:solidFill>
                    <a:srgbClr val="DADADA"/>
                  </a:solidFill>
                  <a:prstDash val="solid"/>
                  <a:round/>
                  <a:headEnd len="med" w="med" type="none"/>
                  <a:tailEnd len="med" w="med" type="none"/>
                </a:ln>
              </p:spPr>
            </p:cxnSp>
            <p:cxnSp>
              <p:nvCxnSpPr>
                <p:cNvPr id="78" name="Google Shape;78;p13"/>
                <p:cNvCxnSpPr/>
                <p:nvPr/>
              </p:nvCxnSpPr>
              <p:spPr>
                <a:xfrm>
                  <a:off x="362075" y="5286450"/>
                  <a:ext cx="6840900" cy="0"/>
                </a:xfrm>
                <a:prstGeom prst="straightConnector1">
                  <a:avLst/>
                </a:prstGeom>
                <a:noFill/>
                <a:ln cap="flat" cmpd="sng" w="9525">
                  <a:solidFill>
                    <a:srgbClr val="DADADA"/>
                  </a:solidFill>
                  <a:prstDash val="solid"/>
                  <a:round/>
                  <a:headEnd len="med" w="med" type="none"/>
                  <a:tailEnd len="med" w="med" type="none"/>
                </a:ln>
              </p:spPr>
            </p:cxnSp>
            <p:cxnSp>
              <p:nvCxnSpPr>
                <p:cNvPr id="79" name="Google Shape;79;p13"/>
                <p:cNvCxnSpPr/>
                <p:nvPr/>
              </p:nvCxnSpPr>
              <p:spPr>
                <a:xfrm>
                  <a:off x="362075" y="5679063"/>
                  <a:ext cx="6840900" cy="0"/>
                </a:xfrm>
                <a:prstGeom prst="straightConnector1">
                  <a:avLst/>
                </a:prstGeom>
                <a:noFill/>
                <a:ln cap="flat" cmpd="sng" w="9525">
                  <a:solidFill>
                    <a:srgbClr val="DADADA"/>
                  </a:solidFill>
                  <a:prstDash val="solid"/>
                  <a:round/>
                  <a:headEnd len="med" w="med" type="none"/>
                  <a:tailEnd len="med" w="med" type="none"/>
                </a:ln>
              </p:spPr>
            </p:cxnSp>
            <p:cxnSp>
              <p:nvCxnSpPr>
                <p:cNvPr id="80" name="Google Shape;80;p13"/>
                <p:cNvCxnSpPr/>
                <p:nvPr/>
              </p:nvCxnSpPr>
              <p:spPr>
                <a:xfrm>
                  <a:off x="362075" y="6071675"/>
                  <a:ext cx="6840900" cy="0"/>
                </a:xfrm>
                <a:prstGeom prst="straightConnector1">
                  <a:avLst/>
                </a:prstGeom>
                <a:noFill/>
                <a:ln cap="flat" cmpd="sng" w="9525">
                  <a:solidFill>
                    <a:srgbClr val="DADADA"/>
                  </a:solidFill>
                  <a:prstDash val="solid"/>
                  <a:round/>
                  <a:headEnd len="med" w="med" type="none"/>
                  <a:tailEnd len="med" w="med" type="none"/>
                </a:ln>
              </p:spPr>
            </p:cxnSp>
            <p:cxnSp>
              <p:nvCxnSpPr>
                <p:cNvPr id="81" name="Google Shape;81;p13"/>
                <p:cNvCxnSpPr/>
                <p:nvPr/>
              </p:nvCxnSpPr>
              <p:spPr>
                <a:xfrm>
                  <a:off x="362075" y="6464288"/>
                  <a:ext cx="6840900" cy="0"/>
                </a:xfrm>
                <a:prstGeom prst="straightConnector1">
                  <a:avLst/>
                </a:prstGeom>
                <a:noFill/>
                <a:ln cap="flat" cmpd="sng" w="9525">
                  <a:solidFill>
                    <a:srgbClr val="DADADA"/>
                  </a:solidFill>
                  <a:prstDash val="solid"/>
                  <a:round/>
                  <a:headEnd len="med" w="med" type="none"/>
                  <a:tailEnd len="med" w="med" type="none"/>
                </a:ln>
              </p:spPr>
            </p:cxnSp>
            <p:cxnSp>
              <p:nvCxnSpPr>
                <p:cNvPr id="82" name="Google Shape;82;p13"/>
                <p:cNvCxnSpPr/>
                <p:nvPr/>
              </p:nvCxnSpPr>
              <p:spPr>
                <a:xfrm>
                  <a:off x="362075" y="6856900"/>
                  <a:ext cx="6840900" cy="0"/>
                </a:xfrm>
                <a:prstGeom prst="straightConnector1">
                  <a:avLst/>
                </a:prstGeom>
                <a:noFill/>
                <a:ln cap="flat" cmpd="sng" w="9525">
                  <a:solidFill>
                    <a:srgbClr val="DADADA"/>
                  </a:solidFill>
                  <a:prstDash val="solid"/>
                  <a:round/>
                  <a:headEnd len="med" w="med" type="none"/>
                  <a:tailEnd len="med" w="med" type="none"/>
                </a:ln>
              </p:spPr>
            </p:cxnSp>
            <p:cxnSp>
              <p:nvCxnSpPr>
                <p:cNvPr id="83" name="Google Shape;83;p13"/>
                <p:cNvCxnSpPr/>
                <p:nvPr/>
              </p:nvCxnSpPr>
              <p:spPr>
                <a:xfrm>
                  <a:off x="362075" y="7249513"/>
                  <a:ext cx="6840900" cy="0"/>
                </a:xfrm>
                <a:prstGeom prst="straightConnector1">
                  <a:avLst/>
                </a:prstGeom>
                <a:noFill/>
                <a:ln cap="flat" cmpd="sng" w="9525">
                  <a:solidFill>
                    <a:srgbClr val="DADADA"/>
                  </a:solidFill>
                  <a:prstDash val="solid"/>
                  <a:round/>
                  <a:headEnd len="med" w="med" type="none"/>
                  <a:tailEnd len="med" w="med" type="none"/>
                </a:ln>
              </p:spPr>
            </p:cxnSp>
            <p:cxnSp>
              <p:nvCxnSpPr>
                <p:cNvPr id="84" name="Google Shape;84;p13"/>
                <p:cNvCxnSpPr/>
                <p:nvPr/>
              </p:nvCxnSpPr>
              <p:spPr>
                <a:xfrm>
                  <a:off x="362075" y="7642125"/>
                  <a:ext cx="6840900" cy="0"/>
                </a:xfrm>
                <a:prstGeom prst="straightConnector1">
                  <a:avLst/>
                </a:prstGeom>
                <a:noFill/>
                <a:ln cap="flat" cmpd="sng" w="9525">
                  <a:solidFill>
                    <a:srgbClr val="DADADA"/>
                  </a:solidFill>
                  <a:prstDash val="solid"/>
                  <a:round/>
                  <a:headEnd len="med" w="med" type="none"/>
                  <a:tailEnd len="med" w="med" type="none"/>
                </a:ln>
              </p:spPr>
            </p:cxnSp>
            <p:cxnSp>
              <p:nvCxnSpPr>
                <p:cNvPr id="85" name="Google Shape;85;p13"/>
                <p:cNvCxnSpPr/>
                <p:nvPr/>
              </p:nvCxnSpPr>
              <p:spPr>
                <a:xfrm>
                  <a:off x="362075" y="8034738"/>
                  <a:ext cx="6840900" cy="0"/>
                </a:xfrm>
                <a:prstGeom prst="straightConnector1">
                  <a:avLst/>
                </a:prstGeom>
                <a:noFill/>
                <a:ln cap="flat" cmpd="sng" w="9525">
                  <a:solidFill>
                    <a:srgbClr val="DADADA"/>
                  </a:solidFill>
                  <a:prstDash val="solid"/>
                  <a:round/>
                  <a:headEnd len="med" w="med" type="none"/>
                  <a:tailEnd len="med" w="med" type="none"/>
                </a:ln>
              </p:spPr>
            </p:cxnSp>
          </p:grpSp>
          <p:cxnSp>
            <p:nvCxnSpPr>
              <p:cNvPr id="86" name="Google Shape;86;p13"/>
              <p:cNvCxnSpPr/>
              <p:nvPr/>
            </p:nvCxnSpPr>
            <p:spPr>
              <a:xfrm>
                <a:off x="2493525" y="3329875"/>
                <a:ext cx="0" cy="5095500"/>
              </a:xfrm>
              <a:prstGeom prst="straightConnector1">
                <a:avLst/>
              </a:prstGeom>
              <a:noFill/>
              <a:ln cap="flat" cmpd="sng" w="9525">
                <a:solidFill>
                  <a:srgbClr val="DADADA"/>
                </a:solidFill>
                <a:prstDash val="solid"/>
                <a:round/>
                <a:headEnd len="med" w="med" type="none"/>
                <a:tailEnd len="med" w="med" type="none"/>
              </a:ln>
            </p:spPr>
          </p:cxnSp>
          <p:cxnSp>
            <p:nvCxnSpPr>
              <p:cNvPr id="87" name="Google Shape;87;p13"/>
              <p:cNvCxnSpPr/>
              <p:nvPr/>
            </p:nvCxnSpPr>
            <p:spPr>
              <a:xfrm>
                <a:off x="5529125" y="3329875"/>
                <a:ext cx="0" cy="5095500"/>
              </a:xfrm>
              <a:prstGeom prst="straightConnector1">
                <a:avLst/>
              </a:prstGeom>
              <a:noFill/>
              <a:ln cap="flat" cmpd="sng" w="9525">
                <a:solidFill>
                  <a:srgbClr val="DADADA"/>
                </a:solidFill>
                <a:prstDash val="solid"/>
                <a:round/>
                <a:headEnd len="med" w="med" type="none"/>
                <a:tailEnd len="med" w="med" type="none"/>
              </a:ln>
            </p:spPr>
          </p:cxnSp>
        </p:grpSp>
        <p:sp>
          <p:nvSpPr>
            <p:cNvPr id="88" name="Google Shape;88;p13"/>
            <p:cNvSpPr/>
            <p:nvPr/>
          </p:nvSpPr>
          <p:spPr>
            <a:xfrm>
              <a:off x="364325" y="3331550"/>
              <a:ext cx="6835800" cy="386400"/>
            </a:xfrm>
            <a:prstGeom prst="rect">
              <a:avLst/>
            </a:prstGeom>
            <a:solidFill>
              <a:srgbClr val="A8C6E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9" name="Google Shape;89;p13"/>
            <p:cNvSpPr txBox="1"/>
            <p:nvPr/>
          </p:nvSpPr>
          <p:spPr>
            <a:xfrm>
              <a:off x="479154" y="3419100"/>
              <a:ext cx="1887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73737"/>
                  </a:solidFill>
                  <a:latin typeface="Source Sans Pro"/>
                  <a:ea typeface="Source Sans Pro"/>
                  <a:cs typeface="Source Sans Pro"/>
                  <a:sym typeface="Source Sans Pro"/>
                </a:rPr>
                <a:t>Category</a:t>
              </a:r>
              <a:endParaRPr>
                <a:solidFill>
                  <a:srgbClr val="373737"/>
                </a:solidFill>
                <a:latin typeface="Source Sans Pro"/>
                <a:ea typeface="Source Sans Pro"/>
                <a:cs typeface="Source Sans Pro"/>
                <a:sym typeface="Source Sans Pro"/>
              </a:endParaRPr>
            </a:p>
          </p:txBody>
        </p:sp>
        <p:sp>
          <p:nvSpPr>
            <p:cNvPr id="90" name="Google Shape;90;p13"/>
            <p:cNvSpPr txBox="1"/>
            <p:nvPr/>
          </p:nvSpPr>
          <p:spPr>
            <a:xfrm>
              <a:off x="2624748" y="3419100"/>
              <a:ext cx="28062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73737"/>
                  </a:solidFill>
                  <a:latin typeface="Source Sans Pro"/>
                  <a:ea typeface="Source Sans Pro"/>
                  <a:cs typeface="Source Sans Pro"/>
                  <a:sym typeface="Source Sans Pro"/>
                </a:rPr>
                <a:t>Description</a:t>
              </a:r>
              <a:endParaRPr>
                <a:solidFill>
                  <a:srgbClr val="373737"/>
                </a:solidFill>
                <a:latin typeface="Source Sans Pro"/>
                <a:ea typeface="Source Sans Pro"/>
                <a:cs typeface="Source Sans Pro"/>
                <a:sym typeface="Source Sans Pro"/>
              </a:endParaRPr>
            </a:p>
          </p:txBody>
        </p:sp>
        <p:sp>
          <p:nvSpPr>
            <p:cNvPr id="91" name="Google Shape;91;p13"/>
            <p:cNvSpPr txBox="1"/>
            <p:nvPr/>
          </p:nvSpPr>
          <p:spPr>
            <a:xfrm>
              <a:off x="5672701" y="3419100"/>
              <a:ext cx="1527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73737"/>
                  </a:solidFill>
                  <a:latin typeface="Source Sans Pro"/>
                  <a:ea typeface="Source Sans Pro"/>
                  <a:cs typeface="Source Sans Pro"/>
                  <a:sym typeface="Source Sans Pro"/>
                </a:rPr>
                <a:t>Estimated Cost</a:t>
              </a:r>
              <a:endParaRPr>
                <a:solidFill>
                  <a:srgbClr val="373737"/>
                </a:solidFill>
                <a:latin typeface="Source Sans Pro"/>
                <a:ea typeface="Source Sans Pro"/>
                <a:cs typeface="Source Sans Pro"/>
                <a:sym typeface="Source Sans Pro"/>
              </a:endParaRPr>
            </a:p>
          </p:txBody>
        </p:sp>
        <p:grpSp>
          <p:nvGrpSpPr>
            <p:cNvPr id="92" name="Google Shape;92;p13"/>
            <p:cNvGrpSpPr/>
            <p:nvPr/>
          </p:nvGrpSpPr>
          <p:grpSpPr>
            <a:xfrm>
              <a:off x="479154" y="3819906"/>
              <a:ext cx="6720847" cy="184800"/>
              <a:chOff x="479154" y="3836621"/>
              <a:chExt cx="6720847" cy="184800"/>
            </a:xfrm>
          </p:grpSpPr>
          <p:sp>
            <p:nvSpPr>
              <p:cNvPr id="93" name="Google Shape;93;p13"/>
              <p:cNvSpPr txBox="1"/>
              <p:nvPr/>
            </p:nvSpPr>
            <p:spPr>
              <a:xfrm>
                <a:off x="479154" y="3836621"/>
                <a:ext cx="188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Labor Costs</a:t>
                </a:r>
                <a:endParaRPr sz="1200">
                  <a:solidFill>
                    <a:srgbClr val="373737"/>
                  </a:solidFill>
                  <a:latin typeface="Source Sans Pro"/>
                  <a:ea typeface="Source Sans Pro"/>
                  <a:cs typeface="Source Sans Pro"/>
                  <a:sym typeface="Source Sans Pro"/>
                </a:endParaRPr>
              </a:p>
            </p:txBody>
          </p:sp>
          <p:sp>
            <p:nvSpPr>
              <p:cNvPr id="94" name="Google Shape;94;p13"/>
              <p:cNvSpPr txBox="1"/>
              <p:nvPr/>
            </p:nvSpPr>
            <p:spPr>
              <a:xfrm>
                <a:off x="2624748" y="3836621"/>
                <a:ext cx="2806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Project Management</a:t>
                </a:r>
                <a:endParaRPr sz="1200">
                  <a:solidFill>
                    <a:srgbClr val="373737"/>
                  </a:solidFill>
                  <a:latin typeface="Source Sans Pro"/>
                  <a:ea typeface="Source Sans Pro"/>
                  <a:cs typeface="Source Sans Pro"/>
                  <a:sym typeface="Source Sans Pro"/>
                </a:endParaRPr>
              </a:p>
            </p:txBody>
          </p:sp>
          <p:sp>
            <p:nvSpPr>
              <p:cNvPr id="95" name="Google Shape;95;p13"/>
              <p:cNvSpPr txBox="1"/>
              <p:nvPr/>
            </p:nvSpPr>
            <p:spPr>
              <a:xfrm>
                <a:off x="5672701" y="3836621"/>
                <a:ext cx="152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[Amount]</a:t>
                </a:r>
                <a:endParaRPr sz="1200">
                  <a:solidFill>
                    <a:srgbClr val="373737"/>
                  </a:solidFill>
                  <a:latin typeface="Source Sans Pro"/>
                  <a:ea typeface="Source Sans Pro"/>
                  <a:cs typeface="Source Sans Pro"/>
                  <a:sym typeface="Source Sans Pro"/>
                </a:endParaRPr>
              </a:p>
            </p:txBody>
          </p:sp>
        </p:grpSp>
        <p:grpSp>
          <p:nvGrpSpPr>
            <p:cNvPr id="96" name="Google Shape;96;p13"/>
            <p:cNvGrpSpPr/>
            <p:nvPr/>
          </p:nvGrpSpPr>
          <p:grpSpPr>
            <a:xfrm>
              <a:off x="2624748" y="4212519"/>
              <a:ext cx="4575252" cy="184800"/>
              <a:chOff x="2624748" y="3836621"/>
              <a:chExt cx="4575252" cy="184800"/>
            </a:xfrm>
          </p:grpSpPr>
          <p:sp>
            <p:nvSpPr>
              <p:cNvPr id="97" name="Google Shape;97;p13"/>
              <p:cNvSpPr txBox="1"/>
              <p:nvPr/>
            </p:nvSpPr>
            <p:spPr>
              <a:xfrm>
                <a:off x="2624748" y="3836621"/>
                <a:ext cx="2806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Skilled Labor</a:t>
                </a:r>
                <a:endParaRPr sz="1200">
                  <a:solidFill>
                    <a:srgbClr val="373737"/>
                  </a:solidFill>
                  <a:latin typeface="Source Sans Pro"/>
                  <a:ea typeface="Source Sans Pro"/>
                  <a:cs typeface="Source Sans Pro"/>
                  <a:sym typeface="Source Sans Pro"/>
                </a:endParaRPr>
              </a:p>
            </p:txBody>
          </p:sp>
          <p:sp>
            <p:nvSpPr>
              <p:cNvPr id="98" name="Google Shape;98;p13"/>
              <p:cNvSpPr txBox="1"/>
              <p:nvPr/>
            </p:nvSpPr>
            <p:spPr>
              <a:xfrm>
                <a:off x="5672701" y="3836621"/>
                <a:ext cx="152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[Amount]</a:t>
                </a:r>
                <a:endParaRPr sz="1200">
                  <a:solidFill>
                    <a:srgbClr val="373737"/>
                  </a:solidFill>
                  <a:latin typeface="Source Sans Pro"/>
                  <a:ea typeface="Source Sans Pro"/>
                  <a:cs typeface="Source Sans Pro"/>
                  <a:sym typeface="Source Sans Pro"/>
                </a:endParaRPr>
              </a:p>
            </p:txBody>
          </p:sp>
        </p:grpSp>
        <p:grpSp>
          <p:nvGrpSpPr>
            <p:cNvPr id="99" name="Google Shape;99;p13"/>
            <p:cNvGrpSpPr/>
            <p:nvPr/>
          </p:nvGrpSpPr>
          <p:grpSpPr>
            <a:xfrm>
              <a:off x="2624748" y="4605131"/>
              <a:ext cx="4575252" cy="184800"/>
              <a:chOff x="2624748" y="3836621"/>
              <a:chExt cx="4575252" cy="184800"/>
            </a:xfrm>
          </p:grpSpPr>
          <p:sp>
            <p:nvSpPr>
              <p:cNvPr id="100" name="Google Shape;100;p13"/>
              <p:cNvSpPr txBox="1"/>
              <p:nvPr/>
            </p:nvSpPr>
            <p:spPr>
              <a:xfrm>
                <a:off x="2624748" y="3836621"/>
                <a:ext cx="2806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General Labor</a:t>
                </a:r>
                <a:endParaRPr sz="1200">
                  <a:solidFill>
                    <a:srgbClr val="373737"/>
                  </a:solidFill>
                  <a:latin typeface="Source Sans Pro"/>
                  <a:ea typeface="Source Sans Pro"/>
                  <a:cs typeface="Source Sans Pro"/>
                  <a:sym typeface="Source Sans Pro"/>
                </a:endParaRPr>
              </a:p>
            </p:txBody>
          </p:sp>
          <p:sp>
            <p:nvSpPr>
              <p:cNvPr id="101" name="Google Shape;101;p13"/>
              <p:cNvSpPr txBox="1"/>
              <p:nvPr/>
            </p:nvSpPr>
            <p:spPr>
              <a:xfrm>
                <a:off x="5672701" y="3836621"/>
                <a:ext cx="152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[Amount]</a:t>
                </a:r>
                <a:endParaRPr sz="1200">
                  <a:solidFill>
                    <a:srgbClr val="373737"/>
                  </a:solidFill>
                  <a:latin typeface="Source Sans Pro"/>
                  <a:ea typeface="Source Sans Pro"/>
                  <a:cs typeface="Source Sans Pro"/>
                  <a:sym typeface="Source Sans Pro"/>
                </a:endParaRPr>
              </a:p>
            </p:txBody>
          </p:sp>
        </p:grpSp>
        <p:grpSp>
          <p:nvGrpSpPr>
            <p:cNvPr id="102" name="Google Shape;102;p13"/>
            <p:cNvGrpSpPr/>
            <p:nvPr/>
          </p:nvGrpSpPr>
          <p:grpSpPr>
            <a:xfrm>
              <a:off x="479154" y="4997744"/>
              <a:ext cx="6720847" cy="184800"/>
              <a:chOff x="479154" y="3836621"/>
              <a:chExt cx="6720847" cy="184800"/>
            </a:xfrm>
          </p:grpSpPr>
          <p:sp>
            <p:nvSpPr>
              <p:cNvPr id="103" name="Google Shape;103;p13"/>
              <p:cNvSpPr txBox="1"/>
              <p:nvPr/>
            </p:nvSpPr>
            <p:spPr>
              <a:xfrm>
                <a:off x="479154" y="3836621"/>
                <a:ext cx="188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Materials and Supplies</a:t>
                </a:r>
                <a:endParaRPr sz="1200">
                  <a:solidFill>
                    <a:srgbClr val="373737"/>
                  </a:solidFill>
                  <a:latin typeface="Source Sans Pro"/>
                  <a:ea typeface="Source Sans Pro"/>
                  <a:cs typeface="Source Sans Pro"/>
                  <a:sym typeface="Source Sans Pro"/>
                </a:endParaRPr>
              </a:p>
            </p:txBody>
          </p:sp>
          <p:sp>
            <p:nvSpPr>
              <p:cNvPr id="104" name="Google Shape;104;p13"/>
              <p:cNvSpPr txBox="1"/>
              <p:nvPr/>
            </p:nvSpPr>
            <p:spPr>
              <a:xfrm>
                <a:off x="2624748" y="3836621"/>
                <a:ext cx="2806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Building Materials</a:t>
                </a:r>
                <a:endParaRPr sz="1200">
                  <a:solidFill>
                    <a:srgbClr val="373737"/>
                  </a:solidFill>
                  <a:latin typeface="Source Sans Pro"/>
                  <a:ea typeface="Source Sans Pro"/>
                  <a:cs typeface="Source Sans Pro"/>
                  <a:sym typeface="Source Sans Pro"/>
                </a:endParaRPr>
              </a:p>
            </p:txBody>
          </p:sp>
          <p:sp>
            <p:nvSpPr>
              <p:cNvPr id="105" name="Google Shape;105;p13"/>
              <p:cNvSpPr txBox="1"/>
              <p:nvPr/>
            </p:nvSpPr>
            <p:spPr>
              <a:xfrm>
                <a:off x="5672701" y="3836621"/>
                <a:ext cx="152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[Amount]</a:t>
                </a:r>
                <a:endParaRPr sz="1200">
                  <a:solidFill>
                    <a:srgbClr val="373737"/>
                  </a:solidFill>
                  <a:latin typeface="Source Sans Pro"/>
                  <a:ea typeface="Source Sans Pro"/>
                  <a:cs typeface="Source Sans Pro"/>
                  <a:sym typeface="Source Sans Pro"/>
                </a:endParaRPr>
              </a:p>
            </p:txBody>
          </p:sp>
        </p:grpSp>
        <p:grpSp>
          <p:nvGrpSpPr>
            <p:cNvPr id="106" name="Google Shape;106;p13"/>
            <p:cNvGrpSpPr/>
            <p:nvPr/>
          </p:nvGrpSpPr>
          <p:grpSpPr>
            <a:xfrm>
              <a:off x="2624748" y="5390356"/>
              <a:ext cx="4575252" cy="184800"/>
              <a:chOff x="2624748" y="3836621"/>
              <a:chExt cx="4575252" cy="184800"/>
            </a:xfrm>
          </p:grpSpPr>
          <p:sp>
            <p:nvSpPr>
              <p:cNvPr id="107" name="Google Shape;107;p13"/>
              <p:cNvSpPr txBox="1"/>
              <p:nvPr/>
            </p:nvSpPr>
            <p:spPr>
              <a:xfrm>
                <a:off x="2624748" y="3836621"/>
                <a:ext cx="2806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Equipment Rental</a:t>
                </a:r>
                <a:endParaRPr sz="1200">
                  <a:solidFill>
                    <a:srgbClr val="373737"/>
                  </a:solidFill>
                  <a:latin typeface="Source Sans Pro"/>
                  <a:ea typeface="Source Sans Pro"/>
                  <a:cs typeface="Source Sans Pro"/>
                  <a:sym typeface="Source Sans Pro"/>
                </a:endParaRPr>
              </a:p>
            </p:txBody>
          </p:sp>
          <p:sp>
            <p:nvSpPr>
              <p:cNvPr id="108" name="Google Shape;108;p13"/>
              <p:cNvSpPr txBox="1"/>
              <p:nvPr/>
            </p:nvSpPr>
            <p:spPr>
              <a:xfrm>
                <a:off x="5672701" y="3836621"/>
                <a:ext cx="152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[Amount]</a:t>
                </a:r>
                <a:endParaRPr sz="1200">
                  <a:solidFill>
                    <a:srgbClr val="373737"/>
                  </a:solidFill>
                  <a:latin typeface="Source Sans Pro"/>
                  <a:ea typeface="Source Sans Pro"/>
                  <a:cs typeface="Source Sans Pro"/>
                  <a:sym typeface="Source Sans Pro"/>
                </a:endParaRPr>
              </a:p>
            </p:txBody>
          </p:sp>
        </p:grpSp>
        <p:grpSp>
          <p:nvGrpSpPr>
            <p:cNvPr id="109" name="Google Shape;109;p13"/>
            <p:cNvGrpSpPr/>
            <p:nvPr/>
          </p:nvGrpSpPr>
          <p:grpSpPr>
            <a:xfrm>
              <a:off x="2624748" y="5782969"/>
              <a:ext cx="4575252" cy="184800"/>
              <a:chOff x="2624748" y="3836621"/>
              <a:chExt cx="4575252" cy="184800"/>
            </a:xfrm>
          </p:grpSpPr>
          <p:sp>
            <p:nvSpPr>
              <p:cNvPr id="110" name="Google Shape;110;p13"/>
              <p:cNvSpPr txBox="1"/>
              <p:nvPr/>
            </p:nvSpPr>
            <p:spPr>
              <a:xfrm>
                <a:off x="2624748" y="3836621"/>
                <a:ext cx="2806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Consumables</a:t>
                </a:r>
                <a:endParaRPr sz="1200">
                  <a:solidFill>
                    <a:srgbClr val="373737"/>
                  </a:solidFill>
                  <a:latin typeface="Source Sans Pro"/>
                  <a:ea typeface="Source Sans Pro"/>
                  <a:cs typeface="Source Sans Pro"/>
                  <a:sym typeface="Source Sans Pro"/>
                </a:endParaRPr>
              </a:p>
            </p:txBody>
          </p:sp>
          <p:sp>
            <p:nvSpPr>
              <p:cNvPr id="111" name="Google Shape;111;p13"/>
              <p:cNvSpPr txBox="1"/>
              <p:nvPr/>
            </p:nvSpPr>
            <p:spPr>
              <a:xfrm>
                <a:off x="5672701" y="3836621"/>
                <a:ext cx="152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[Amount]</a:t>
                </a:r>
                <a:endParaRPr sz="1200">
                  <a:solidFill>
                    <a:srgbClr val="373737"/>
                  </a:solidFill>
                  <a:latin typeface="Source Sans Pro"/>
                  <a:ea typeface="Source Sans Pro"/>
                  <a:cs typeface="Source Sans Pro"/>
                  <a:sym typeface="Source Sans Pro"/>
                </a:endParaRPr>
              </a:p>
            </p:txBody>
          </p:sp>
        </p:grpSp>
        <p:grpSp>
          <p:nvGrpSpPr>
            <p:cNvPr id="112" name="Google Shape;112;p13"/>
            <p:cNvGrpSpPr/>
            <p:nvPr/>
          </p:nvGrpSpPr>
          <p:grpSpPr>
            <a:xfrm>
              <a:off x="479154" y="6175581"/>
              <a:ext cx="6720847" cy="184800"/>
              <a:chOff x="479154" y="3836621"/>
              <a:chExt cx="6720847" cy="184800"/>
            </a:xfrm>
          </p:grpSpPr>
          <p:sp>
            <p:nvSpPr>
              <p:cNvPr id="113" name="Google Shape;113;p13"/>
              <p:cNvSpPr txBox="1"/>
              <p:nvPr/>
            </p:nvSpPr>
            <p:spPr>
              <a:xfrm>
                <a:off x="479154" y="3836621"/>
                <a:ext cx="188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Subcontractor Fees</a:t>
                </a:r>
                <a:endParaRPr sz="1200">
                  <a:solidFill>
                    <a:srgbClr val="373737"/>
                  </a:solidFill>
                  <a:latin typeface="Source Sans Pro"/>
                  <a:ea typeface="Source Sans Pro"/>
                  <a:cs typeface="Source Sans Pro"/>
                  <a:sym typeface="Source Sans Pro"/>
                </a:endParaRPr>
              </a:p>
            </p:txBody>
          </p:sp>
          <p:sp>
            <p:nvSpPr>
              <p:cNvPr id="114" name="Google Shape;114;p13"/>
              <p:cNvSpPr txBox="1"/>
              <p:nvPr/>
            </p:nvSpPr>
            <p:spPr>
              <a:xfrm>
                <a:off x="2624748" y="3836621"/>
                <a:ext cx="2806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Subcontractor 1</a:t>
                </a:r>
                <a:endParaRPr sz="1200">
                  <a:solidFill>
                    <a:srgbClr val="373737"/>
                  </a:solidFill>
                  <a:latin typeface="Source Sans Pro"/>
                  <a:ea typeface="Source Sans Pro"/>
                  <a:cs typeface="Source Sans Pro"/>
                  <a:sym typeface="Source Sans Pro"/>
                </a:endParaRPr>
              </a:p>
            </p:txBody>
          </p:sp>
          <p:sp>
            <p:nvSpPr>
              <p:cNvPr id="115" name="Google Shape;115;p13"/>
              <p:cNvSpPr txBox="1"/>
              <p:nvPr/>
            </p:nvSpPr>
            <p:spPr>
              <a:xfrm>
                <a:off x="5672701" y="3836621"/>
                <a:ext cx="152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[Amount]</a:t>
                </a:r>
                <a:endParaRPr sz="1200">
                  <a:solidFill>
                    <a:srgbClr val="373737"/>
                  </a:solidFill>
                  <a:latin typeface="Source Sans Pro"/>
                  <a:ea typeface="Source Sans Pro"/>
                  <a:cs typeface="Source Sans Pro"/>
                  <a:sym typeface="Source Sans Pro"/>
                </a:endParaRPr>
              </a:p>
            </p:txBody>
          </p:sp>
        </p:grpSp>
        <p:grpSp>
          <p:nvGrpSpPr>
            <p:cNvPr id="116" name="Google Shape;116;p13"/>
            <p:cNvGrpSpPr/>
            <p:nvPr/>
          </p:nvGrpSpPr>
          <p:grpSpPr>
            <a:xfrm>
              <a:off x="2624748" y="6568194"/>
              <a:ext cx="4575252" cy="184800"/>
              <a:chOff x="2624748" y="3836621"/>
              <a:chExt cx="4575252" cy="184800"/>
            </a:xfrm>
          </p:grpSpPr>
          <p:sp>
            <p:nvSpPr>
              <p:cNvPr id="117" name="Google Shape;117;p13"/>
              <p:cNvSpPr txBox="1"/>
              <p:nvPr/>
            </p:nvSpPr>
            <p:spPr>
              <a:xfrm>
                <a:off x="2624748" y="3836621"/>
                <a:ext cx="2806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Subcontractor 2</a:t>
                </a:r>
                <a:endParaRPr sz="1200">
                  <a:solidFill>
                    <a:srgbClr val="373737"/>
                  </a:solidFill>
                  <a:latin typeface="Source Sans Pro"/>
                  <a:ea typeface="Source Sans Pro"/>
                  <a:cs typeface="Source Sans Pro"/>
                  <a:sym typeface="Source Sans Pro"/>
                </a:endParaRPr>
              </a:p>
            </p:txBody>
          </p:sp>
          <p:sp>
            <p:nvSpPr>
              <p:cNvPr id="118" name="Google Shape;118;p13"/>
              <p:cNvSpPr txBox="1"/>
              <p:nvPr/>
            </p:nvSpPr>
            <p:spPr>
              <a:xfrm>
                <a:off x="5672701" y="3836621"/>
                <a:ext cx="152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[Amount]</a:t>
                </a:r>
                <a:endParaRPr sz="1200">
                  <a:solidFill>
                    <a:srgbClr val="373737"/>
                  </a:solidFill>
                  <a:latin typeface="Source Sans Pro"/>
                  <a:ea typeface="Source Sans Pro"/>
                  <a:cs typeface="Source Sans Pro"/>
                  <a:sym typeface="Source Sans Pro"/>
                </a:endParaRPr>
              </a:p>
            </p:txBody>
          </p:sp>
        </p:grpSp>
        <p:grpSp>
          <p:nvGrpSpPr>
            <p:cNvPr id="119" name="Google Shape;119;p13"/>
            <p:cNvGrpSpPr/>
            <p:nvPr/>
          </p:nvGrpSpPr>
          <p:grpSpPr>
            <a:xfrm>
              <a:off x="479154" y="6960806"/>
              <a:ext cx="6720847" cy="184800"/>
              <a:chOff x="479154" y="3836621"/>
              <a:chExt cx="6720847" cy="184800"/>
            </a:xfrm>
          </p:grpSpPr>
          <p:sp>
            <p:nvSpPr>
              <p:cNvPr id="120" name="Google Shape;120;p13"/>
              <p:cNvSpPr txBox="1"/>
              <p:nvPr/>
            </p:nvSpPr>
            <p:spPr>
              <a:xfrm>
                <a:off x="479154" y="3836621"/>
                <a:ext cx="188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Other Expenses</a:t>
                </a:r>
                <a:endParaRPr sz="1200">
                  <a:solidFill>
                    <a:srgbClr val="373737"/>
                  </a:solidFill>
                  <a:latin typeface="Source Sans Pro"/>
                  <a:ea typeface="Source Sans Pro"/>
                  <a:cs typeface="Source Sans Pro"/>
                  <a:sym typeface="Source Sans Pro"/>
                </a:endParaRPr>
              </a:p>
            </p:txBody>
          </p:sp>
          <p:sp>
            <p:nvSpPr>
              <p:cNvPr id="121" name="Google Shape;121;p13"/>
              <p:cNvSpPr txBox="1"/>
              <p:nvPr/>
            </p:nvSpPr>
            <p:spPr>
              <a:xfrm>
                <a:off x="2624748" y="3836621"/>
                <a:ext cx="2806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Permits and Licenses</a:t>
                </a:r>
                <a:endParaRPr sz="1200">
                  <a:solidFill>
                    <a:srgbClr val="373737"/>
                  </a:solidFill>
                  <a:latin typeface="Source Sans Pro"/>
                  <a:ea typeface="Source Sans Pro"/>
                  <a:cs typeface="Source Sans Pro"/>
                  <a:sym typeface="Source Sans Pro"/>
                </a:endParaRPr>
              </a:p>
            </p:txBody>
          </p:sp>
          <p:sp>
            <p:nvSpPr>
              <p:cNvPr id="122" name="Google Shape;122;p13"/>
              <p:cNvSpPr txBox="1"/>
              <p:nvPr/>
            </p:nvSpPr>
            <p:spPr>
              <a:xfrm>
                <a:off x="5672701" y="3836621"/>
                <a:ext cx="152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a:t>
                </a:r>
                <a:r>
                  <a:rPr lang="uk" sz="1200">
                    <a:solidFill>
                      <a:srgbClr val="373737"/>
                    </a:solidFill>
                    <a:latin typeface="Source Sans Pro"/>
                    <a:ea typeface="Source Sans Pro"/>
                    <a:cs typeface="Source Sans Pro"/>
                    <a:sym typeface="Source Sans Pro"/>
                  </a:rPr>
                  <a:t>Amount</a:t>
                </a:r>
                <a:r>
                  <a:rPr lang="uk" sz="1200">
                    <a:solidFill>
                      <a:srgbClr val="373737"/>
                    </a:solidFill>
                    <a:latin typeface="Source Sans Pro"/>
                    <a:ea typeface="Source Sans Pro"/>
                    <a:cs typeface="Source Sans Pro"/>
                    <a:sym typeface="Source Sans Pro"/>
                  </a:rPr>
                  <a:t>]</a:t>
                </a:r>
                <a:endParaRPr sz="1200">
                  <a:solidFill>
                    <a:srgbClr val="373737"/>
                  </a:solidFill>
                  <a:latin typeface="Source Sans Pro"/>
                  <a:ea typeface="Source Sans Pro"/>
                  <a:cs typeface="Source Sans Pro"/>
                  <a:sym typeface="Source Sans Pro"/>
                </a:endParaRPr>
              </a:p>
            </p:txBody>
          </p:sp>
        </p:grpSp>
        <p:grpSp>
          <p:nvGrpSpPr>
            <p:cNvPr id="123" name="Google Shape;123;p13"/>
            <p:cNvGrpSpPr/>
            <p:nvPr/>
          </p:nvGrpSpPr>
          <p:grpSpPr>
            <a:xfrm>
              <a:off x="2624748" y="7353419"/>
              <a:ext cx="4575252" cy="184800"/>
              <a:chOff x="2624748" y="3836621"/>
              <a:chExt cx="4575252" cy="184800"/>
            </a:xfrm>
          </p:grpSpPr>
          <p:sp>
            <p:nvSpPr>
              <p:cNvPr id="124" name="Google Shape;124;p13"/>
              <p:cNvSpPr txBox="1"/>
              <p:nvPr/>
            </p:nvSpPr>
            <p:spPr>
              <a:xfrm>
                <a:off x="2624748" y="3836621"/>
                <a:ext cx="2806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Travel Expenses</a:t>
                </a:r>
                <a:endParaRPr sz="1200">
                  <a:solidFill>
                    <a:srgbClr val="373737"/>
                  </a:solidFill>
                  <a:latin typeface="Source Sans Pro"/>
                  <a:ea typeface="Source Sans Pro"/>
                  <a:cs typeface="Source Sans Pro"/>
                  <a:sym typeface="Source Sans Pro"/>
                </a:endParaRPr>
              </a:p>
            </p:txBody>
          </p:sp>
          <p:sp>
            <p:nvSpPr>
              <p:cNvPr id="125" name="Google Shape;125;p13"/>
              <p:cNvSpPr txBox="1"/>
              <p:nvPr/>
            </p:nvSpPr>
            <p:spPr>
              <a:xfrm>
                <a:off x="5672701" y="3836621"/>
                <a:ext cx="152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73737"/>
                    </a:solidFill>
                    <a:latin typeface="Source Sans Pro"/>
                    <a:ea typeface="Source Sans Pro"/>
                    <a:cs typeface="Source Sans Pro"/>
                    <a:sym typeface="Source Sans Pro"/>
                  </a:rPr>
                  <a:t>$ [Amount]</a:t>
                </a:r>
                <a:endParaRPr sz="1200">
                  <a:solidFill>
                    <a:srgbClr val="373737"/>
                  </a:solidFill>
                  <a:latin typeface="Source Sans Pro"/>
                  <a:ea typeface="Source Sans Pro"/>
                  <a:cs typeface="Source Sans Pro"/>
                  <a:sym typeface="Source Sans Pro"/>
                </a:endParaRPr>
              </a:p>
            </p:txBody>
          </p:sp>
        </p:grpSp>
        <p:grpSp>
          <p:nvGrpSpPr>
            <p:cNvPr id="126" name="Google Shape;126;p13"/>
            <p:cNvGrpSpPr/>
            <p:nvPr/>
          </p:nvGrpSpPr>
          <p:grpSpPr>
            <a:xfrm>
              <a:off x="479154" y="8138644"/>
              <a:ext cx="6720847" cy="184800"/>
              <a:chOff x="479154" y="3836621"/>
              <a:chExt cx="6720847" cy="184800"/>
            </a:xfrm>
          </p:grpSpPr>
          <p:sp>
            <p:nvSpPr>
              <p:cNvPr id="127" name="Google Shape;127;p13"/>
              <p:cNvSpPr txBox="1"/>
              <p:nvPr/>
            </p:nvSpPr>
            <p:spPr>
              <a:xfrm>
                <a:off x="479154" y="3836621"/>
                <a:ext cx="188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73737"/>
                    </a:solidFill>
                    <a:latin typeface="Source Sans Pro"/>
                    <a:ea typeface="Source Sans Pro"/>
                    <a:cs typeface="Source Sans Pro"/>
                    <a:sym typeface="Source Sans Pro"/>
                  </a:rPr>
                  <a:t>Total Project Cost</a:t>
                </a:r>
                <a:endParaRPr b="1" sz="1200">
                  <a:solidFill>
                    <a:srgbClr val="373737"/>
                  </a:solidFill>
                  <a:latin typeface="Source Sans Pro"/>
                  <a:ea typeface="Source Sans Pro"/>
                  <a:cs typeface="Source Sans Pro"/>
                  <a:sym typeface="Source Sans Pro"/>
                </a:endParaRPr>
              </a:p>
            </p:txBody>
          </p:sp>
          <p:sp>
            <p:nvSpPr>
              <p:cNvPr id="128" name="Google Shape;128;p13"/>
              <p:cNvSpPr txBox="1"/>
              <p:nvPr/>
            </p:nvSpPr>
            <p:spPr>
              <a:xfrm>
                <a:off x="5672701" y="3836621"/>
                <a:ext cx="1527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73737"/>
                    </a:solidFill>
                    <a:latin typeface="Source Sans Pro"/>
                    <a:ea typeface="Source Sans Pro"/>
                    <a:cs typeface="Source Sans Pro"/>
                    <a:sym typeface="Source Sans Pro"/>
                  </a:rPr>
                  <a:t>$ [Total Amount]</a:t>
                </a:r>
                <a:endParaRPr b="1" sz="1200">
                  <a:solidFill>
                    <a:srgbClr val="373737"/>
                  </a:solidFill>
                  <a:latin typeface="Source Sans Pro"/>
                  <a:ea typeface="Source Sans Pro"/>
                  <a:cs typeface="Source Sans Pro"/>
                  <a:sym typeface="Source Sans Pro"/>
                </a:endParaRPr>
              </a:p>
            </p:txBody>
          </p:sp>
        </p:grpSp>
        <p:cxnSp>
          <p:nvCxnSpPr>
            <p:cNvPr id="129" name="Google Shape;129;p13"/>
            <p:cNvCxnSpPr/>
            <p:nvPr/>
          </p:nvCxnSpPr>
          <p:spPr>
            <a:xfrm>
              <a:off x="362075" y="3720138"/>
              <a:ext cx="6840900" cy="0"/>
            </a:xfrm>
            <a:prstGeom prst="straightConnector1">
              <a:avLst/>
            </a:prstGeom>
            <a:noFill/>
            <a:ln cap="flat" cmpd="sng" w="9525">
              <a:solidFill>
                <a:srgbClr val="DADADA"/>
              </a:solidFill>
              <a:prstDash val="solid"/>
              <a:round/>
              <a:headEnd len="med" w="med" type="none"/>
              <a:tailEnd len="med" w="med" type="none"/>
            </a:ln>
          </p:spPr>
        </p:cxnSp>
      </p:grpSp>
      <p:grpSp>
        <p:nvGrpSpPr>
          <p:cNvPr id="130" name="Google Shape;130;p13"/>
          <p:cNvGrpSpPr/>
          <p:nvPr/>
        </p:nvGrpSpPr>
        <p:grpSpPr>
          <a:xfrm>
            <a:off x="344016" y="8798867"/>
            <a:ext cx="6855917" cy="1378533"/>
            <a:chOff x="344016" y="8798867"/>
            <a:chExt cx="6855917" cy="1378533"/>
          </a:xfrm>
        </p:grpSpPr>
        <p:sp>
          <p:nvSpPr>
            <p:cNvPr id="131" name="Google Shape;131;p13"/>
            <p:cNvSpPr txBox="1"/>
            <p:nvPr/>
          </p:nvSpPr>
          <p:spPr>
            <a:xfrm>
              <a:off x="344016" y="8798867"/>
              <a:ext cx="35475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rgbClr val="373737"/>
                  </a:solidFill>
                  <a:latin typeface="Source Sans Pro"/>
                  <a:ea typeface="Source Sans Pro"/>
                  <a:cs typeface="Source Sans Pro"/>
                  <a:sym typeface="Source Sans Pro"/>
                </a:rPr>
                <a:t>Payment Schedule:</a:t>
              </a:r>
              <a:endParaRPr sz="1600">
                <a:solidFill>
                  <a:srgbClr val="373737"/>
                </a:solidFill>
                <a:latin typeface="Source Sans Pro"/>
                <a:ea typeface="Source Sans Pro"/>
                <a:cs typeface="Source Sans Pro"/>
                <a:sym typeface="Source Sans Pro"/>
              </a:endParaRPr>
            </a:p>
          </p:txBody>
        </p:sp>
        <p:grpSp>
          <p:nvGrpSpPr>
            <p:cNvPr id="132" name="Google Shape;132;p13"/>
            <p:cNvGrpSpPr/>
            <p:nvPr/>
          </p:nvGrpSpPr>
          <p:grpSpPr>
            <a:xfrm>
              <a:off x="344033" y="9175650"/>
              <a:ext cx="6855900" cy="1001750"/>
              <a:chOff x="344033" y="9175650"/>
              <a:chExt cx="6855900" cy="1001750"/>
            </a:xfrm>
          </p:grpSpPr>
          <p:sp>
            <p:nvSpPr>
              <p:cNvPr id="133" name="Google Shape;133;p13"/>
              <p:cNvSpPr txBox="1"/>
              <p:nvPr/>
            </p:nvSpPr>
            <p:spPr>
              <a:xfrm>
                <a:off x="344033" y="9175650"/>
                <a:ext cx="68559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535353"/>
                    </a:solidFill>
                    <a:latin typeface="Source Sans Pro"/>
                    <a:ea typeface="Source Sans Pro"/>
                    <a:cs typeface="Source Sans Pro"/>
                    <a:sym typeface="Source Sans Pro"/>
                  </a:rPr>
                  <a:t>• Deposit: [Amount or Percentage] due upon signing of contract</a:t>
                </a:r>
                <a:endParaRPr>
                  <a:solidFill>
                    <a:srgbClr val="535353"/>
                  </a:solidFill>
                  <a:latin typeface="Source Sans Pro"/>
                  <a:ea typeface="Source Sans Pro"/>
                  <a:cs typeface="Source Sans Pro"/>
                  <a:sym typeface="Source Sans Pro"/>
                </a:endParaRPr>
              </a:p>
            </p:txBody>
          </p:sp>
          <p:sp>
            <p:nvSpPr>
              <p:cNvPr id="134" name="Google Shape;134;p13"/>
              <p:cNvSpPr txBox="1"/>
              <p:nvPr/>
            </p:nvSpPr>
            <p:spPr>
              <a:xfrm>
                <a:off x="344033" y="9437767"/>
                <a:ext cx="68559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535353"/>
                    </a:solidFill>
                    <a:latin typeface="Source Sans Pro"/>
                    <a:ea typeface="Source Sans Pro"/>
                    <a:cs typeface="Source Sans Pro"/>
                    <a:sym typeface="Source Sans Pro"/>
                  </a:rPr>
                  <a:t>• </a:t>
                </a:r>
                <a:r>
                  <a:rPr lang="uk">
                    <a:solidFill>
                      <a:srgbClr val="535353"/>
                    </a:solidFill>
                    <a:latin typeface="Source Sans Pro"/>
                    <a:ea typeface="Source Sans Pro"/>
                    <a:cs typeface="Source Sans Pro"/>
                    <a:sym typeface="Source Sans Pro"/>
                  </a:rPr>
                  <a:t>Installment</a:t>
                </a:r>
                <a:r>
                  <a:rPr lang="uk">
                    <a:solidFill>
                      <a:srgbClr val="535353"/>
                    </a:solidFill>
                    <a:latin typeface="Source Sans Pro"/>
                    <a:ea typeface="Source Sans Pro"/>
                    <a:cs typeface="Source Sans Pro"/>
                    <a:sym typeface="Source Sans Pro"/>
                  </a:rPr>
                  <a:t> 1: [Amount or Percentage] due upon completion of [milestone]</a:t>
                </a:r>
                <a:endParaRPr>
                  <a:solidFill>
                    <a:srgbClr val="535353"/>
                  </a:solidFill>
                  <a:latin typeface="Source Sans Pro"/>
                  <a:ea typeface="Source Sans Pro"/>
                  <a:cs typeface="Source Sans Pro"/>
                  <a:sym typeface="Source Sans Pro"/>
                </a:endParaRPr>
              </a:p>
            </p:txBody>
          </p:sp>
          <p:sp>
            <p:nvSpPr>
              <p:cNvPr id="135" name="Google Shape;135;p13"/>
              <p:cNvSpPr txBox="1"/>
              <p:nvPr/>
            </p:nvSpPr>
            <p:spPr>
              <a:xfrm>
                <a:off x="344033" y="9699883"/>
                <a:ext cx="68559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535353"/>
                    </a:solidFill>
                    <a:latin typeface="Source Sans Pro"/>
                    <a:ea typeface="Source Sans Pro"/>
                    <a:cs typeface="Source Sans Pro"/>
                    <a:sym typeface="Source Sans Pro"/>
                  </a:rPr>
                  <a:t>• Installment 2: [Amount or Percentage] due upon completion of [milestone]</a:t>
                </a:r>
                <a:endParaRPr>
                  <a:solidFill>
                    <a:srgbClr val="535353"/>
                  </a:solidFill>
                  <a:latin typeface="Source Sans Pro"/>
                  <a:ea typeface="Source Sans Pro"/>
                  <a:cs typeface="Source Sans Pro"/>
                  <a:sym typeface="Source Sans Pro"/>
                </a:endParaRPr>
              </a:p>
            </p:txBody>
          </p:sp>
          <p:sp>
            <p:nvSpPr>
              <p:cNvPr id="136" name="Google Shape;136;p13"/>
              <p:cNvSpPr txBox="1"/>
              <p:nvPr/>
            </p:nvSpPr>
            <p:spPr>
              <a:xfrm>
                <a:off x="344033" y="9962000"/>
                <a:ext cx="68559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535353"/>
                    </a:solidFill>
                    <a:latin typeface="Source Sans Pro"/>
                    <a:ea typeface="Source Sans Pro"/>
                    <a:cs typeface="Source Sans Pro"/>
                    <a:sym typeface="Source Sans Pro"/>
                  </a:rPr>
                  <a:t>• Final Payment: [Amount or Percentage] due upon project completion</a:t>
                </a:r>
                <a:endParaRPr>
                  <a:solidFill>
                    <a:srgbClr val="535353"/>
                  </a:solidFill>
                  <a:latin typeface="Source Sans Pro"/>
                  <a:ea typeface="Source Sans Pro"/>
                  <a:cs typeface="Source Sans Pro"/>
                  <a:sym typeface="Source Sans Pro"/>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grpSp>
        <p:nvGrpSpPr>
          <p:cNvPr id="141" name="Google Shape;141;p14"/>
          <p:cNvGrpSpPr/>
          <p:nvPr/>
        </p:nvGrpSpPr>
        <p:grpSpPr>
          <a:xfrm>
            <a:off x="344016" y="471482"/>
            <a:ext cx="6855917" cy="1407180"/>
            <a:chOff x="344016" y="471482"/>
            <a:chExt cx="6855917" cy="1407180"/>
          </a:xfrm>
        </p:grpSpPr>
        <p:sp>
          <p:nvSpPr>
            <p:cNvPr id="142" name="Google Shape;142;p14"/>
            <p:cNvSpPr txBox="1"/>
            <p:nvPr/>
          </p:nvSpPr>
          <p:spPr>
            <a:xfrm>
              <a:off x="344016" y="471482"/>
              <a:ext cx="35475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rgbClr val="373737"/>
                  </a:solidFill>
                  <a:latin typeface="Source Sans Pro"/>
                  <a:ea typeface="Source Sans Pro"/>
                  <a:cs typeface="Source Sans Pro"/>
                  <a:sym typeface="Source Sans Pro"/>
                </a:rPr>
                <a:t>Terms and Conditions:</a:t>
              </a:r>
              <a:endParaRPr sz="1600">
                <a:solidFill>
                  <a:srgbClr val="373737"/>
                </a:solidFill>
                <a:latin typeface="Source Sans Pro"/>
                <a:ea typeface="Source Sans Pro"/>
                <a:cs typeface="Source Sans Pro"/>
                <a:sym typeface="Source Sans Pro"/>
              </a:endParaRPr>
            </a:p>
          </p:txBody>
        </p:sp>
        <p:grpSp>
          <p:nvGrpSpPr>
            <p:cNvPr id="143" name="Google Shape;143;p14"/>
            <p:cNvGrpSpPr/>
            <p:nvPr/>
          </p:nvGrpSpPr>
          <p:grpSpPr>
            <a:xfrm>
              <a:off x="344033" y="876912"/>
              <a:ext cx="6855900" cy="1001750"/>
              <a:chOff x="344033" y="876912"/>
              <a:chExt cx="6855900" cy="1001750"/>
            </a:xfrm>
          </p:grpSpPr>
          <p:sp>
            <p:nvSpPr>
              <p:cNvPr id="144" name="Google Shape;144;p14"/>
              <p:cNvSpPr txBox="1"/>
              <p:nvPr/>
            </p:nvSpPr>
            <p:spPr>
              <a:xfrm>
                <a:off x="344033" y="876912"/>
                <a:ext cx="68559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535353"/>
                    </a:solidFill>
                    <a:latin typeface="Source Sans Pro"/>
                    <a:ea typeface="Source Sans Pro"/>
                    <a:cs typeface="Source Sans Pro"/>
                    <a:sym typeface="Source Sans Pro"/>
                  </a:rPr>
                  <a:t>• All prices are in [Currency].</a:t>
                </a:r>
                <a:endParaRPr>
                  <a:solidFill>
                    <a:srgbClr val="535353"/>
                  </a:solidFill>
                  <a:latin typeface="Source Sans Pro"/>
                  <a:ea typeface="Source Sans Pro"/>
                  <a:cs typeface="Source Sans Pro"/>
                  <a:sym typeface="Source Sans Pro"/>
                </a:endParaRPr>
              </a:p>
            </p:txBody>
          </p:sp>
          <p:sp>
            <p:nvSpPr>
              <p:cNvPr id="145" name="Google Shape;145;p14"/>
              <p:cNvSpPr txBox="1"/>
              <p:nvPr/>
            </p:nvSpPr>
            <p:spPr>
              <a:xfrm>
                <a:off x="344033" y="1139028"/>
                <a:ext cx="68559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535353"/>
                    </a:solidFill>
                    <a:latin typeface="Source Sans Pro"/>
                    <a:ea typeface="Source Sans Pro"/>
                    <a:cs typeface="Source Sans Pro"/>
                    <a:sym typeface="Source Sans Pro"/>
                  </a:rPr>
                  <a:t>• Payments are due within [number of days] of invoicing.</a:t>
                </a:r>
                <a:endParaRPr>
                  <a:solidFill>
                    <a:srgbClr val="535353"/>
                  </a:solidFill>
                  <a:latin typeface="Source Sans Pro"/>
                  <a:ea typeface="Source Sans Pro"/>
                  <a:cs typeface="Source Sans Pro"/>
                  <a:sym typeface="Source Sans Pro"/>
                </a:endParaRPr>
              </a:p>
            </p:txBody>
          </p:sp>
          <p:sp>
            <p:nvSpPr>
              <p:cNvPr id="146" name="Google Shape;146;p14"/>
              <p:cNvSpPr txBox="1"/>
              <p:nvPr/>
            </p:nvSpPr>
            <p:spPr>
              <a:xfrm>
                <a:off x="344033" y="1401145"/>
                <a:ext cx="68559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535353"/>
                    </a:solidFill>
                    <a:latin typeface="Source Sans Pro"/>
                    <a:ea typeface="Source Sans Pro"/>
                    <a:cs typeface="Source Sans Pro"/>
                    <a:sym typeface="Source Sans Pro"/>
                  </a:rPr>
                  <a:t>• Any changes to the scope of work may result in adjustments to the budget and timeline.</a:t>
                </a:r>
                <a:endParaRPr>
                  <a:solidFill>
                    <a:srgbClr val="535353"/>
                  </a:solidFill>
                  <a:latin typeface="Source Sans Pro"/>
                  <a:ea typeface="Source Sans Pro"/>
                  <a:cs typeface="Source Sans Pro"/>
                  <a:sym typeface="Source Sans Pro"/>
                </a:endParaRPr>
              </a:p>
            </p:txBody>
          </p:sp>
          <p:sp>
            <p:nvSpPr>
              <p:cNvPr id="147" name="Google Shape;147;p14"/>
              <p:cNvSpPr txBox="1"/>
              <p:nvPr/>
            </p:nvSpPr>
            <p:spPr>
              <a:xfrm>
                <a:off x="344033" y="1663262"/>
                <a:ext cx="68559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535353"/>
                    </a:solidFill>
                    <a:latin typeface="Source Sans Pro"/>
                    <a:ea typeface="Source Sans Pro"/>
                    <a:cs typeface="Source Sans Pro"/>
                    <a:sym typeface="Source Sans Pro"/>
                  </a:rPr>
                  <a:t>• [Include any additional terms and conditions]</a:t>
                </a:r>
                <a:endParaRPr>
                  <a:solidFill>
                    <a:srgbClr val="535353"/>
                  </a:solidFill>
                  <a:latin typeface="Source Sans Pro"/>
                  <a:ea typeface="Source Sans Pro"/>
                  <a:cs typeface="Source Sans Pro"/>
                  <a:sym typeface="Source Sans Pro"/>
                </a:endParaRPr>
              </a:p>
            </p:txBody>
          </p:sp>
        </p:grpSp>
      </p:grpSp>
      <p:grpSp>
        <p:nvGrpSpPr>
          <p:cNvPr id="148" name="Google Shape;148;p14"/>
          <p:cNvGrpSpPr/>
          <p:nvPr/>
        </p:nvGrpSpPr>
        <p:grpSpPr>
          <a:xfrm>
            <a:off x="344016" y="2161637"/>
            <a:ext cx="6855917" cy="2991316"/>
            <a:chOff x="344016" y="2161637"/>
            <a:chExt cx="6855917" cy="2991316"/>
          </a:xfrm>
        </p:grpSpPr>
        <p:sp>
          <p:nvSpPr>
            <p:cNvPr id="149" name="Google Shape;149;p14"/>
            <p:cNvSpPr txBox="1"/>
            <p:nvPr/>
          </p:nvSpPr>
          <p:spPr>
            <a:xfrm>
              <a:off x="344016" y="2161637"/>
              <a:ext cx="35475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rgbClr val="373737"/>
                  </a:solidFill>
                  <a:latin typeface="Source Sans Pro"/>
                  <a:ea typeface="Source Sans Pro"/>
                  <a:cs typeface="Source Sans Pro"/>
                  <a:sym typeface="Source Sans Pro"/>
                </a:rPr>
                <a:t>Conclusion:</a:t>
              </a:r>
              <a:endParaRPr sz="1600">
                <a:solidFill>
                  <a:srgbClr val="373737"/>
                </a:solidFill>
                <a:latin typeface="Source Sans Pro"/>
                <a:ea typeface="Source Sans Pro"/>
                <a:cs typeface="Source Sans Pro"/>
                <a:sym typeface="Source Sans Pro"/>
              </a:endParaRPr>
            </a:p>
          </p:txBody>
        </p:sp>
        <p:grpSp>
          <p:nvGrpSpPr>
            <p:cNvPr id="150" name="Google Shape;150;p14"/>
            <p:cNvGrpSpPr/>
            <p:nvPr/>
          </p:nvGrpSpPr>
          <p:grpSpPr>
            <a:xfrm>
              <a:off x="344030" y="2552743"/>
              <a:ext cx="6855903" cy="2600209"/>
              <a:chOff x="344030" y="2552743"/>
              <a:chExt cx="6855903" cy="2600209"/>
            </a:xfrm>
          </p:grpSpPr>
          <p:sp>
            <p:nvSpPr>
              <p:cNvPr id="151" name="Google Shape;151;p14"/>
              <p:cNvSpPr txBox="1"/>
              <p:nvPr/>
            </p:nvSpPr>
            <p:spPr>
              <a:xfrm>
                <a:off x="344033" y="2552743"/>
                <a:ext cx="6855900" cy="991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a:solidFill>
                      <a:srgbClr val="535353"/>
                    </a:solidFill>
                    <a:latin typeface="Source Sans Pro"/>
                    <a:ea typeface="Source Sans Pro"/>
                    <a:cs typeface="Source Sans Pro"/>
                    <a:sym typeface="Source Sans Pro"/>
                  </a:rPr>
                  <a:t>Thank you for considering our budget proposal for [Project Name]. We believe our comprehensive breakdown of costs and transparent pricing will support the successful completion of the project. Should you have any questions or require further information, please don't hesitate to contact us.</a:t>
                </a:r>
                <a:endParaRPr>
                  <a:solidFill>
                    <a:srgbClr val="535353"/>
                  </a:solidFill>
                  <a:latin typeface="Source Sans Pro"/>
                  <a:ea typeface="Source Sans Pro"/>
                  <a:cs typeface="Source Sans Pro"/>
                  <a:sym typeface="Source Sans Pro"/>
                </a:endParaRPr>
              </a:p>
            </p:txBody>
          </p:sp>
          <p:sp>
            <p:nvSpPr>
              <p:cNvPr id="152" name="Google Shape;152;p14"/>
              <p:cNvSpPr txBox="1"/>
              <p:nvPr/>
            </p:nvSpPr>
            <p:spPr>
              <a:xfrm>
                <a:off x="344033" y="3884818"/>
                <a:ext cx="6855900" cy="2154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a:solidFill>
                      <a:srgbClr val="535353"/>
                    </a:solidFill>
                    <a:latin typeface="Source Sans Pro"/>
                    <a:ea typeface="Source Sans Pro"/>
                    <a:cs typeface="Source Sans Pro"/>
                    <a:sym typeface="Source Sans Pro"/>
                  </a:rPr>
                  <a:t>Sincerely,</a:t>
                </a:r>
                <a:endParaRPr>
                  <a:solidFill>
                    <a:srgbClr val="535353"/>
                  </a:solidFill>
                  <a:latin typeface="Source Sans Pro"/>
                  <a:ea typeface="Source Sans Pro"/>
                  <a:cs typeface="Source Sans Pro"/>
                  <a:sym typeface="Source Sans Pro"/>
                </a:endParaRPr>
              </a:p>
            </p:txBody>
          </p:sp>
          <p:grpSp>
            <p:nvGrpSpPr>
              <p:cNvPr id="153" name="Google Shape;153;p14"/>
              <p:cNvGrpSpPr/>
              <p:nvPr/>
            </p:nvGrpSpPr>
            <p:grpSpPr>
              <a:xfrm>
                <a:off x="344030" y="4400450"/>
                <a:ext cx="2628000" cy="752503"/>
                <a:chOff x="344030" y="4400450"/>
                <a:chExt cx="2628000" cy="752503"/>
              </a:xfrm>
            </p:grpSpPr>
            <p:sp>
              <p:nvSpPr>
                <p:cNvPr id="154" name="Google Shape;154;p14"/>
                <p:cNvSpPr txBox="1"/>
                <p:nvPr/>
              </p:nvSpPr>
              <p:spPr>
                <a:xfrm>
                  <a:off x="344030" y="4400450"/>
                  <a:ext cx="2628000" cy="2154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a:solidFill>
                        <a:srgbClr val="535353"/>
                      </a:solidFill>
                      <a:latin typeface="Source Sans Pro"/>
                      <a:ea typeface="Source Sans Pro"/>
                      <a:cs typeface="Source Sans Pro"/>
                      <a:sym typeface="Source Sans Pro"/>
                    </a:rPr>
                    <a:t>[Your Name]</a:t>
                  </a:r>
                  <a:endParaRPr>
                    <a:solidFill>
                      <a:srgbClr val="535353"/>
                    </a:solidFill>
                    <a:latin typeface="Source Sans Pro"/>
                    <a:ea typeface="Source Sans Pro"/>
                    <a:cs typeface="Source Sans Pro"/>
                    <a:sym typeface="Source Sans Pro"/>
                  </a:endParaRPr>
                </a:p>
              </p:txBody>
            </p:sp>
            <p:sp>
              <p:nvSpPr>
                <p:cNvPr id="155" name="Google Shape;155;p14"/>
                <p:cNvSpPr txBox="1"/>
                <p:nvPr/>
              </p:nvSpPr>
              <p:spPr>
                <a:xfrm>
                  <a:off x="344030" y="4669001"/>
                  <a:ext cx="2628000" cy="2154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a:solidFill>
                        <a:srgbClr val="535353"/>
                      </a:solidFill>
                      <a:latin typeface="Source Sans Pro"/>
                      <a:ea typeface="Source Sans Pro"/>
                      <a:cs typeface="Source Sans Pro"/>
                      <a:sym typeface="Source Sans Pro"/>
                    </a:rPr>
                    <a:t>[Your Position]</a:t>
                  </a:r>
                  <a:endParaRPr>
                    <a:solidFill>
                      <a:srgbClr val="535353"/>
                    </a:solidFill>
                    <a:latin typeface="Source Sans Pro"/>
                    <a:ea typeface="Source Sans Pro"/>
                    <a:cs typeface="Source Sans Pro"/>
                    <a:sym typeface="Source Sans Pro"/>
                  </a:endParaRPr>
                </a:p>
              </p:txBody>
            </p:sp>
            <p:sp>
              <p:nvSpPr>
                <p:cNvPr id="156" name="Google Shape;156;p14"/>
                <p:cNvSpPr txBox="1"/>
                <p:nvPr/>
              </p:nvSpPr>
              <p:spPr>
                <a:xfrm>
                  <a:off x="344030" y="4937553"/>
                  <a:ext cx="2628000" cy="2154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a:solidFill>
                        <a:srgbClr val="535353"/>
                      </a:solidFill>
                      <a:latin typeface="Source Sans Pro"/>
                      <a:ea typeface="Source Sans Pro"/>
                      <a:cs typeface="Source Sans Pro"/>
                      <a:sym typeface="Source Sans Pro"/>
                    </a:rPr>
                    <a:t>[Your Company Name]</a:t>
                  </a:r>
                  <a:endParaRPr>
                    <a:solidFill>
                      <a:srgbClr val="535353"/>
                    </a:solidFill>
                    <a:latin typeface="Source Sans Pro"/>
                    <a:ea typeface="Source Sans Pro"/>
                    <a:cs typeface="Source Sans Pro"/>
                    <a:sym typeface="Source Sans Pro"/>
                  </a:endParaRPr>
                </a:p>
              </p:txBody>
            </p:sp>
          </p:grpSp>
        </p:gr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