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Playfair Display Medium"/>
      <p:regular r:id="rId7"/>
      <p:bold r:id="rId8"/>
      <p:italic r:id="rId9"/>
      <p:boldItalic r:id="rId10"/>
    </p:embeddedFont>
    <p:embeddedFont>
      <p:font typeface="Playfair Display"/>
      <p:regular r:id="rId11"/>
      <p:bold r:id="rId12"/>
      <p:italic r:id="rId13"/>
      <p:boldItalic r:id="rId14"/>
    </p:embeddedFont>
    <p:embeddedFont>
      <p:font typeface="Comfortaa"/>
      <p:regular r:id="rId15"/>
      <p:bold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83">
          <p15:clr>
            <a:srgbClr val="747775"/>
          </p15:clr>
        </p15:guide>
        <p15:guide id="2" pos="4479">
          <p15:clr>
            <a:srgbClr val="747775"/>
          </p15:clr>
        </p15:guide>
        <p15:guide id="3" pos="1757">
          <p15:clr>
            <a:srgbClr val="747775"/>
          </p15:clr>
        </p15:guide>
        <p15:guide id="4" pos="192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3"/>
        <p:guide pos="4479"/>
        <p:guide pos="1757"/>
        <p:guide pos="192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layfairDisplay-regular.fntdata"/><Relationship Id="rId10" Type="http://schemas.openxmlformats.org/officeDocument/2006/relationships/font" Target="fonts/PlayfairDisplayMedium-boldItalic.fntdata"/><Relationship Id="rId13" Type="http://schemas.openxmlformats.org/officeDocument/2006/relationships/font" Target="fonts/PlayfairDisplay-italic.fntdata"/><Relationship Id="rId12" Type="http://schemas.openxmlformats.org/officeDocument/2006/relationships/font" Target="fonts/PlayfairDisplay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layfairDisplayMedium-italic.fntdata"/><Relationship Id="rId15" Type="http://schemas.openxmlformats.org/officeDocument/2006/relationships/font" Target="fonts/Comfortaa-regular.fntdata"/><Relationship Id="rId14" Type="http://schemas.openxmlformats.org/officeDocument/2006/relationships/font" Target="fonts/PlayfairDisplay-boldItalic.fntdata"/><Relationship Id="rId16" Type="http://schemas.openxmlformats.org/officeDocument/2006/relationships/font" Target="fonts/Comfortaa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PlayfairDisplayMedium-regular.fntdata"/><Relationship Id="rId8" Type="http://schemas.openxmlformats.org/officeDocument/2006/relationships/font" Target="fonts/PlayfairDisplayMedium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0" y="-175"/>
            <a:ext cx="7568126" cy="10692350"/>
            <a:chOff x="0" y="-175"/>
            <a:chExt cx="7568126" cy="10692350"/>
          </a:xfrm>
        </p:grpSpPr>
        <p:pic>
          <p:nvPicPr>
            <p:cNvPr id="55" name="Google Shape;55;p13"/>
            <p:cNvPicPr preferRelativeResize="0"/>
            <p:nvPr/>
          </p:nvPicPr>
          <p:blipFill rotWithShape="1">
            <a:blip r:embed="rId3">
              <a:alphaModFix/>
            </a:blip>
            <a:srcRect b="0" l="0" r="39313" t="49647"/>
            <a:stretch/>
          </p:blipFill>
          <p:spPr>
            <a:xfrm>
              <a:off x="4953025" y="-175"/>
              <a:ext cx="2615101" cy="217552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6" name="Google Shape;56;p13"/>
            <p:cNvPicPr preferRelativeResize="0"/>
            <p:nvPr/>
          </p:nvPicPr>
          <p:blipFill rotWithShape="1">
            <a:blip r:embed="rId3">
              <a:alphaModFix/>
            </a:blip>
            <a:srcRect b="42667" l="36354" r="0" t="0"/>
            <a:stretch/>
          </p:blipFill>
          <p:spPr>
            <a:xfrm>
              <a:off x="0" y="8215050"/>
              <a:ext cx="2742600" cy="247712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57" name="Google Shape;57;p13"/>
          <p:cNvGrpSpPr/>
          <p:nvPr/>
        </p:nvGrpSpPr>
        <p:grpSpPr>
          <a:xfrm>
            <a:off x="3066897" y="2688805"/>
            <a:ext cx="4043192" cy="555281"/>
            <a:chOff x="450950" y="2688778"/>
            <a:chExt cx="2346600" cy="555281"/>
          </a:xfrm>
        </p:grpSpPr>
        <p:cxnSp>
          <p:nvCxnSpPr>
            <p:cNvPr id="58" name="Google Shape;58;p13"/>
            <p:cNvCxnSpPr/>
            <p:nvPr/>
          </p:nvCxnSpPr>
          <p:spPr>
            <a:xfrm>
              <a:off x="450950" y="2688778"/>
              <a:ext cx="2346600" cy="0"/>
            </a:xfrm>
            <a:prstGeom prst="straightConnector1">
              <a:avLst/>
            </a:prstGeom>
            <a:noFill/>
            <a:ln cap="flat" cmpd="sng" w="19050">
              <a:solidFill>
                <a:srgbClr val="EFEDE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9" name="Google Shape;59;p13"/>
            <p:cNvCxnSpPr/>
            <p:nvPr/>
          </p:nvCxnSpPr>
          <p:spPr>
            <a:xfrm>
              <a:off x="450950" y="2966419"/>
              <a:ext cx="2346600" cy="0"/>
            </a:xfrm>
            <a:prstGeom prst="straightConnector1">
              <a:avLst/>
            </a:prstGeom>
            <a:noFill/>
            <a:ln cap="flat" cmpd="sng" w="19050">
              <a:solidFill>
                <a:srgbClr val="EFEDE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0" name="Google Shape;60;p13"/>
            <p:cNvCxnSpPr/>
            <p:nvPr/>
          </p:nvCxnSpPr>
          <p:spPr>
            <a:xfrm>
              <a:off x="450950" y="3244059"/>
              <a:ext cx="2346600" cy="0"/>
            </a:xfrm>
            <a:prstGeom prst="straightConnector1">
              <a:avLst/>
            </a:prstGeom>
            <a:noFill/>
            <a:ln cap="flat" cmpd="sng" w="19050">
              <a:solidFill>
                <a:srgbClr val="EFEDEB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61" name="Google Shape;61;p13"/>
          <p:cNvGrpSpPr/>
          <p:nvPr/>
        </p:nvGrpSpPr>
        <p:grpSpPr>
          <a:xfrm>
            <a:off x="445890" y="9267392"/>
            <a:ext cx="6664200" cy="592107"/>
            <a:chOff x="445890" y="9267392"/>
            <a:chExt cx="6664200" cy="592107"/>
          </a:xfrm>
        </p:grpSpPr>
        <p:cxnSp>
          <p:nvCxnSpPr>
            <p:cNvPr id="62" name="Google Shape;62;p13"/>
            <p:cNvCxnSpPr/>
            <p:nvPr/>
          </p:nvCxnSpPr>
          <p:spPr>
            <a:xfrm>
              <a:off x="445890" y="9267392"/>
              <a:ext cx="6664200" cy="0"/>
            </a:xfrm>
            <a:prstGeom prst="straightConnector1">
              <a:avLst/>
            </a:prstGeom>
            <a:noFill/>
            <a:ln cap="flat" cmpd="sng" w="19050">
              <a:solidFill>
                <a:srgbClr val="EFEDE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3" name="Google Shape;63;p13"/>
            <p:cNvCxnSpPr/>
            <p:nvPr/>
          </p:nvCxnSpPr>
          <p:spPr>
            <a:xfrm>
              <a:off x="445890" y="9563446"/>
              <a:ext cx="6664200" cy="0"/>
            </a:xfrm>
            <a:prstGeom prst="straightConnector1">
              <a:avLst/>
            </a:prstGeom>
            <a:noFill/>
            <a:ln cap="flat" cmpd="sng" w="19050">
              <a:solidFill>
                <a:srgbClr val="EFEDE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4" name="Google Shape;64;p13"/>
            <p:cNvCxnSpPr/>
            <p:nvPr/>
          </p:nvCxnSpPr>
          <p:spPr>
            <a:xfrm>
              <a:off x="445890" y="9859499"/>
              <a:ext cx="6664200" cy="0"/>
            </a:xfrm>
            <a:prstGeom prst="straightConnector1">
              <a:avLst/>
            </a:prstGeom>
            <a:noFill/>
            <a:ln cap="flat" cmpd="sng" w="19050">
              <a:solidFill>
                <a:srgbClr val="EFEDEB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cxnSp>
        <p:nvCxnSpPr>
          <p:cNvPr id="65" name="Google Shape;65;p13"/>
          <p:cNvCxnSpPr/>
          <p:nvPr/>
        </p:nvCxnSpPr>
        <p:spPr>
          <a:xfrm>
            <a:off x="452100" y="8971339"/>
            <a:ext cx="6664200" cy="0"/>
          </a:xfrm>
          <a:prstGeom prst="straightConnector1">
            <a:avLst/>
          </a:prstGeom>
          <a:noFill/>
          <a:ln cap="flat" cmpd="sng" w="19050">
            <a:solidFill>
              <a:srgbClr val="37190C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66" name="Google Shape;66;p13"/>
          <p:cNvGrpSpPr/>
          <p:nvPr/>
        </p:nvGrpSpPr>
        <p:grpSpPr>
          <a:xfrm>
            <a:off x="445890" y="7284364"/>
            <a:ext cx="6664109" cy="555281"/>
            <a:chOff x="450950" y="2688778"/>
            <a:chExt cx="2346600" cy="555281"/>
          </a:xfrm>
        </p:grpSpPr>
        <p:cxnSp>
          <p:nvCxnSpPr>
            <p:cNvPr id="67" name="Google Shape;67;p13"/>
            <p:cNvCxnSpPr/>
            <p:nvPr/>
          </p:nvCxnSpPr>
          <p:spPr>
            <a:xfrm>
              <a:off x="450950" y="2688778"/>
              <a:ext cx="2346600" cy="0"/>
            </a:xfrm>
            <a:prstGeom prst="straightConnector1">
              <a:avLst/>
            </a:prstGeom>
            <a:noFill/>
            <a:ln cap="flat" cmpd="sng" w="19050">
              <a:solidFill>
                <a:srgbClr val="EFEDE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8" name="Google Shape;68;p13"/>
            <p:cNvCxnSpPr/>
            <p:nvPr/>
          </p:nvCxnSpPr>
          <p:spPr>
            <a:xfrm>
              <a:off x="450950" y="2966419"/>
              <a:ext cx="2346600" cy="0"/>
            </a:xfrm>
            <a:prstGeom prst="straightConnector1">
              <a:avLst/>
            </a:prstGeom>
            <a:noFill/>
            <a:ln cap="flat" cmpd="sng" w="19050">
              <a:solidFill>
                <a:srgbClr val="EFEDE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9" name="Google Shape;69;p13"/>
            <p:cNvCxnSpPr/>
            <p:nvPr/>
          </p:nvCxnSpPr>
          <p:spPr>
            <a:xfrm>
              <a:off x="450950" y="3244059"/>
              <a:ext cx="2346600" cy="0"/>
            </a:xfrm>
            <a:prstGeom prst="straightConnector1">
              <a:avLst/>
            </a:prstGeom>
            <a:noFill/>
            <a:ln cap="flat" cmpd="sng" w="19050">
              <a:solidFill>
                <a:srgbClr val="EFEDEB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70" name="Google Shape;70;p13"/>
          <p:cNvGrpSpPr/>
          <p:nvPr/>
        </p:nvGrpSpPr>
        <p:grpSpPr>
          <a:xfrm>
            <a:off x="445890" y="4968055"/>
            <a:ext cx="6664109" cy="555281"/>
            <a:chOff x="450950" y="2688778"/>
            <a:chExt cx="2346600" cy="555281"/>
          </a:xfrm>
        </p:grpSpPr>
        <p:cxnSp>
          <p:nvCxnSpPr>
            <p:cNvPr id="71" name="Google Shape;71;p13"/>
            <p:cNvCxnSpPr/>
            <p:nvPr/>
          </p:nvCxnSpPr>
          <p:spPr>
            <a:xfrm>
              <a:off x="450950" y="2688778"/>
              <a:ext cx="2346600" cy="0"/>
            </a:xfrm>
            <a:prstGeom prst="straightConnector1">
              <a:avLst/>
            </a:prstGeom>
            <a:noFill/>
            <a:ln cap="flat" cmpd="sng" w="19050">
              <a:solidFill>
                <a:srgbClr val="EFEDE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2" name="Google Shape;72;p13"/>
            <p:cNvCxnSpPr/>
            <p:nvPr/>
          </p:nvCxnSpPr>
          <p:spPr>
            <a:xfrm>
              <a:off x="450950" y="2966419"/>
              <a:ext cx="2346600" cy="0"/>
            </a:xfrm>
            <a:prstGeom prst="straightConnector1">
              <a:avLst/>
            </a:prstGeom>
            <a:noFill/>
            <a:ln cap="flat" cmpd="sng" w="19050">
              <a:solidFill>
                <a:srgbClr val="EFEDE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3" name="Google Shape;73;p13"/>
            <p:cNvCxnSpPr/>
            <p:nvPr/>
          </p:nvCxnSpPr>
          <p:spPr>
            <a:xfrm>
              <a:off x="450950" y="3244059"/>
              <a:ext cx="2346600" cy="0"/>
            </a:xfrm>
            <a:prstGeom prst="straightConnector1">
              <a:avLst/>
            </a:prstGeom>
            <a:noFill/>
            <a:ln cap="flat" cmpd="sng" w="19050">
              <a:solidFill>
                <a:srgbClr val="EFEDEB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74" name="Google Shape;74;p13"/>
          <p:cNvGrpSpPr/>
          <p:nvPr/>
        </p:nvGrpSpPr>
        <p:grpSpPr>
          <a:xfrm>
            <a:off x="450950" y="2688778"/>
            <a:ext cx="2346600" cy="555281"/>
            <a:chOff x="450950" y="2688778"/>
            <a:chExt cx="2346600" cy="555281"/>
          </a:xfrm>
        </p:grpSpPr>
        <p:cxnSp>
          <p:nvCxnSpPr>
            <p:cNvPr id="75" name="Google Shape;75;p13"/>
            <p:cNvCxnSpPr/>
            <p:nvPr/>
          </p:nvCxnSpPr>
          <p:spPr>
            <a:xfrm>
              <a:off x="450950" y="2688778"/>
              <a:ext cx="2346600" cy="0"/>
            </a:xfrm>
            <a:prstGeom prst="straightConnector1">
              <a:avLst/>
            </a:prstGeom>
            <a:noFill/>
            <a:ln cap="flat" cmpd="sng" w="19050">
              <a:solidFill>
                <a:srgbClr val="EFEDE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6" name="Google Shape;76;p13"/>
            <p:cNvCxnSpPr/>
            <p:nvPr/>
          </p:nvCxnSpPr>
          <p:spPr>
            <a:xfrm>
              <a:off x="450950" y="2966419"/>
              <a:ext cx="2346600" cy="0"/>
            </a:xfrm>
            <a:prstGeom prst="straightConnector1">
              <a:avLst/>
            </a:prstGeom>
            <a:noFill/>
            <a:ln cap="flat" cmpd="sng" w="19050">
              <a:solidFill>
                <a:srgbClr val="EFEDE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7" name="Google Shape;77;p13"/>
            <p:cNvCxnSpPr/>
            <p:nvPr/>
          </p:nvCxnSpPr>
          <p:spPr>
            <a:xfrm>
              <a:off x="450950" y="3244059"/>
              <a:ext cx="2346600" cy="0"/>
            </a:xfrm>
            <a:prstGeom prst="straightConnector1">
              <a:avLst/>
            </a:prstGeom>
            <a:noFill/>
            <a:ln cap="flat" cmpd="sng" w="19050">
              <a:solidFill>
                <a:srgbClr val="EFEDEB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cxnSp>
        <p:nvCxnSpPr>
          <p:cNvPr id="78" name="Google Shape;78;p13"/>
          <p:cNvCxnSpPr/>
          <p:nvPr/>
        </p:nvCxnSpPr>
        <p:spPr>
          <a:xfrm>
            <a:off x="452100" y="1176825"/>
            <a:ext cx="6664200" cy="0"/>
          </a:xfrm>
          <a:prstGeom prst="straightConnector1">
            <a:avLst/>
          </a:prstGeom>
          <a:noFill/>
          <a:ln cap="flat" cmpd="sng" w="19050">
            <a:solidFill>
              <a:srgbClr val="37190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9" name="Google Shape;79;p13"/>
          <p:cNvCxnSpPr/>
          <p:nvPr/>
        </p:nvCxnSpPr>
        <p:spPr>
          <a:xfrm>
            <a:off x="452100" y="1563352"/>
            <a:ext cx="6664200" cy="0"/>
          </a:xfrm>
          <a:prstGeom prst="straightConnector1">
            <a:avLst/>
          </a:prstGeom>
          <a:noFill/>
          <a:ln cap="flat" cmpd="sng" w="38100">
            <a:solidFill>
              <a:srgbClr val="37190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0" name="Google Shape;80;p13"/>
          <p:cNvSpPr txBox="1"/>
          <p:nvPr/>
        </p:nvSpPr>
        <p:spPr>
          <a:xfrm>
            <a:off x="426475" y="395750"/>
            <a:ext cx="4149900" cy="6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4100">
                <a:solidFill>
                  <a:srgbClr val="37190C"/>
                </a:solidFill>
                <a:latin typeface="Playfair Display Medium"/>
                <a:ea typeface="Playfair Display Medium"/>
                <a:cs typeface="Playfair Display Medium"/>
                <a:sym typeface="Playfair Display Medium"/>
              </a:rPr>
              <a:t>Monthly Budget</a:t>
            </a:r>
            <a:endParaRPr sz="4100">
              <a:solidFill>
                <a:srgbClr val="37190C"/>
              </a:solidFill>
              <a:latin typeface="Playfair Display Medium"/>
              <a:ea typeface="Playfair Display Medium"/>
              <a:cs typeface="Playfair Display Medium"/>
              <a:sym typeface="Playfair Display Medium"/>
            </a:endParaRPr>
          </a:p>
        </p:txBody>
      </p:sp>
      <p:grpSp>
        <p:nvGrpSpPr>
          <p:cNvPr id="81" name="Google Shape;81;p13"/>
          <p:cNvGrpSpPr/>
          <p:nvPr/>
        </p:nvGrpSpPr>
        <p:grpSpPr>
          <a:xfrm>
            <a:off x="4672760" y="752185"/>
            <a:ext cx="2443715" cy="184800"/>
            <a:chOff x="4672760" y="752185"/>
            <a:chExt cx="2443715" cy="184800"/>
          </a:xfrm>
        </p:grpSpPr>
        <p:cxnSp>
          <p:nvCxnSpPr>
            <p:cNvPr id="82" name="Google Shape;82;p13"/>
            <p:cNvCxnSpPr/>
            <p:nvPr/>
          </p:nvCxnSpPr>
          <p:spPr>
            <a:xfrm>
              <a:off x="5773675" y="890375"/>
              <a:ext cx="1342800" cy="0"/>
            </a:xfrm>
            <a:prstGeom prst="straightConnector1">
              <a:avLst/>
            </a:prstGeom>
            <a:noFill/>
            <a:ln cap="flat" cmpd="sng" w="19050">
              <a:solidFill>
                <a:srgbClr val="37190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83" name="Google Shape;83;p13"/>
            <p:cNvSpPr txBox="1"/>
            <p:nvPr/>
          </p:nvSpPr>
          <p:spPr>
            <a:xfrm>
              <a:off x="4672760" y="752185"/>
              <a:ext cx="1294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rgbClr val="37190C"/>
                  </a:solidFill>
                  <a:latin typeface="Comfortaa"/>
                  <a:ea typeface="Comfortaa"/>
                  <a:cs typeface="Comfortaa"/>
                  <a:sym typeface="Comfortaa"/>
                </a:rPr>
                <a:t>Budget Goal:</a:t>
              </a:r>
              <a:endParaRPr b="1" sz="1200">
                <a:solidFill>
                  <a:srgbClr val="37190C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</p:grpSp>
      <p:grpSp>
        <p:nvGrpSpPr>
          <p:cNvPr id="84" name="Google Shape;84;p13"/>
          <p:cNvGrpSpPr/>
          <p:nvPr/>
        </p:nvGrpSpPr>
        <p:grpSpPr>
          <a:xfrm>
            <a:off x="600603" y="1232872"/>
            <a:ext cx="6358794" cy="253500"/>
            <a:chOff x="425426" y="1227251"/>
            <a:chExt cx="6358794" cy="253500"/>
          </a:xfrm>
        </p:grpSpPr>
        <p:grpSp>
          <p:nvGrpSpPr>
            <p:cNvPr id="85" name="Google Shape;85;p13"/>
            <p:cNvGrpSpPr/>
            <p:nvPr/>
          </p:nvGrpSpPr>
          <p:grpSpPr>
            <a:xfrm>
              <a:off x="425426" y="1268385"/>
              <a:ext cx="6358794" cy="184800"/>
              <a:chOff x="425426" y="1268385"/>
              <a:chExt cx="6358794" cy="184800"/>
            </a:xfrm>
          </p:grpSpPr>
          <p:sp>
            <p:nvSpPr>
              <p:cNvPr id="86" name="Google Shape;86;p13"/>
              <p:cNvSpPr txBox="1"/>
              <p:nvPr/>
            </p:nvSpPr>
            <p:spPr>
              <a:xfrm>
                <a:off x="425426" y="1268385"/>
                <a:ext cx="3795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rgbClr val="37190C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Jan</a:t>
                </a:r>
                <a:endParaRPr b="1" sz="1200">
                  <a:solidFill>
                    <a:srgbClr val="37190C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87" name="Google Shape;87;p13"/>
              <p:cNvSpPr txBox="1"/>
              <p:nvPr/>
            </p:nvSpPr>
            <p:spPr>
              <a:xfrm>
                <a:off x="968998" y="1268385"/>
                <a:ext cx="3795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rgbClr val="37190C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Feb</a:t>
                </a:r>
                <a:endParaRPr b="1" sz="1200">
                  <a:solidFill>
                    <a:srgbClr val="37190C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88" name="Google Shape;88;p13"/>
              <p:cNvSpPr txBox="1"/>
              <p:nvPr/>
            </p:nvSpPr>
            <p:spPr>
              <a:xfrm>
                <a:off x="1512571" y="1268385"/>
                <a:ext cx="3795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rgbClr val="37190C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Mar</a:t>
                </a:r>
                <a:endParaRPr b="1" sz="1200">
                  <a:solidFill>
                    <a:srgbClr val="37190C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89" name="Google Shape;89;p13"/>
              <p:cNvSpPr txBox="1"/>
              <p:nvPr/>
            </p:nvSpPr>
            <p:spPr>
              <a:xfrm>
                <a:off x="2056143" y="1268385"/>
                <a:ext cx="3795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rgbClr val="37190C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Apr</a:t>
                </a:r>
                <a:endParaRPr b="1" sz="1200">
                  <a:solidFill>
                    <a:srgbClr val="37190C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90" name="Google Shape;90;p13"/>
              <p:cNvSpPr txBox="1"/>
              <p:nvPr/>
            </p:nvSpPr>
            <p:spPr>
              <a:xfrm>
                <a:off x="2599715" y="1268385"/>
                <a:ext cx="3795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rgbClr val="37190C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May</a:t>
                </a:r>
                <a:endParaRPr b="1" sz="1200">
                  <a:solidFill>
                    <a:srgbClr val="37190C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91" name="Google Shape;91;p13"/>
              <p:cNvSpPr txBox="1"/>
              <p:nvPr/>
            </p:nvSpPr>
            <p:spPr>
              <a:xfrm>
                <a:off x="3143287" y="1268385"/>
                <a:ext cx="3795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rgbClr val="37190C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Jun</a:t>
                </a:r>
                <a:endParaRPr b="1" sz="1200">
                  <a:solidFill>
                    <a:srgbClr val="37190C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92" name="Google Shape;92;p13"/>
              <p:cNvSpPr txBox="1"/>
              <p:nvPr/>
            </p:nvSpPr>
            <p:spPr>
              <a:xfrm>
                <a:off x="3686859" y="1268385"/>
                <a:ext cx="3795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rgbClr val="37190C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Jul</a:t>
                </a:r>
                <a:endParaRPr b="1" sz="1200">
                  <a:solidFill>
                    <a:srgbClr val="37190C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93" name="Google Shape;93;p13"/>
              <p:cNvSpPr txBox="1"/>
              <p:nvPr/>
            </p:nvSpPr>
            <p:spPr>
              <a:xfrm>
                <a:off x="4230432" y="1268385"/>
                <a:ext cx="3795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rgbClr val="37190C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Aug</a:t>
                </a:r>
                <a:endParaRPr b="1" sz="1200">
                  <a:solidFill>
                    <a:srgbClr val="37190C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94" name="Google Shape;94;p13"/>
              <p:cNvSpPr txBox="1"/>
              <p:nvPr/>
            </p:nvSpPr>
            <p:spPr>
              <a:xfrm>
                <a:off x="4774004" y="1268385"/>
                <a:ext cx="3795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rgbClr val="37190C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Sep</a:t>
                </a:r>
                <a:endParaRPr b="1" sz="1200">
                  <a:solidFill>
                    <a:srgbClr val="37190C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95" name="Google Shape;95;p13"/>
              <p:cNvSpPr txBox="1"/>
              <p:nvPr/>
            </p:nvSpPr>
            <p:spPr>
              <a:xfrm>
                <a:off x="5317576" y="1268385"/>
                <a:ext cx="3795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rgbClr val="37190C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Oct</a:t>
                </a:r>
                <a:endParaRPr b="1" sz="1200">
                  <a:solidFill>
                    <a:srgbClr val="37190C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96" name="Google Shape;96;p13"/>
              <p:cNvSpPr txBox="1"/>
              <p:nvPr/>
            </p:nvSpPr>
            <p:spPr>
              <a:xfrm>
                <a:off x="5861148" y="1268385"/>
                <a:ext cx="3795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rgbClr val="37190C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Nov</a:t>
                </a:r>
                <a:endParaRPr b="1" sz="1200">
                  <a:solidFill>
                    <a:srgbClr val="37190C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97" name="Google Shape;97;p13"/>
              <p:cNvSpPr txBox="1"/>
              <p:nvPr/>
            </p:nvSpPr>
            <p:spPr>
              <a:xfrm>
                <a:off x="6404721" y="1268385"/>
                <a:ext cx="3795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rgbClr val="37190C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Dec</a:t>
                </a:r>
                <a:endParaRPr b="1" sz="1200">
                  <a:solidFill>
                    <a:srgbClr val="37190C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pic>
          <p:nvPicPr>
            <p:cNvPr id="98" name="Google Shape;98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3638024" y="1227251"/>
              <a:ext cx="527450" cy="253500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99" name="Google Shape;99;p13"/>
          <p:cNvCxnSpPr/>
          <p:nvPr/>
        </p:nvCxnSpPr>
        <p:spPr>
          <a:xfrm>
            <a:off x="452100" y="2092450"/>
            <a:ext cx="2337900" cy="0"/>
          </a:xfrm>
          <a:prstGeom prst="straightConnector1">
            <a:avLst/>
          </a:prstGeom>
          <a:noFill/>
          <a:ln cap="flat" cmpd="sng" w="19050">
            <a:solidFill>
              <a:srgbClr val="37190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0" name="Google Shape;100;p13"/>
          <p:cNvCxnSpPr/>
          <p:nvPr/>
        </p:nvCxnSpPr>
        <p:spPr>
          <a:xfrm>
            <a:off x="452100" y="2411375"/>
            <a:ext cx="2337900" cy="0"/>
          </a:xfrm>
          <a:prstGeom prst="straightConnector1">
            <a:avLst/>
          </a:prstGeom>
          <a:noFill/>
          <a:ln cap="flat" cmpd="sng" w="28575">
            <a:solidFill>
              <a:srgbClr val="37190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1" name="Google Shape;101;p13"/>
          <p:cNvCxnSpPr/>
          <p:nvPr/>
        </p:nvCxnSpPr>
        <p:spPr>
          <a:xfrm>
            <a:off x="3057657" y="2092450"/>
            <a:ext cx="4055700" cy="0"/>
          </a:xfrm>
          <a:prstGeom prst="straightConnector1">
            <a:avLst/>
          </a:prstGeom>
          <a:noFill/>
          <a:ln cap="flat" cmpd="sng" w="19050">
            <a:solidFill>
              <a:srgbClr val="37190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2" name="Google Shape;102;p13"/>
          <p:cNvCxnSpPr/>
          <p:nvPr/>
        </p:nvCxnSpPr>
        <p:spPr>
          <a:xfrm>
            <a:off x="3057657" y="2411375"/>
            <a:ext cx="4055700" cy="0"/>
          </a:xfrm>
          <a:prstGeom prst="straightConnector1">
            <a:avLst/>
          </a:prstGeom>
          <a:noFill/>
          <a:ln cap="flat" cmpd="sng" w="28575">
            <a:solidFill>
              <a:srgbClr val="37190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3" name="Google Shape;103;p13"/>
          <p:cNvCxnSpPr/>
          <p:nvPr/>
        </p:nvCxnSpPr>
        <p:spPr>
          <a:xfrm>
            <a:off x="2070930" y="2095500"/>
            <a:ext cx="0" cy="1745100"/>
          </a:xfrm>
          <a:prstGeom prst="straightConnector1">
            <a:avLst/>
          </a:prstGeom>
          <a:noFill/>
          <a:ln cap="flat" cmpd="sng" w="19050">
            <a:solidFill>
              <a:srgbClr val="37190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4" name="Google Shape;104;p13"/>
          <p:cNvCxnSpPr/>
          <p:nvPr/>
        </p:nvCxnSpPr>
        <p:spPr>
          <a:xfrm>
            <a:off x="452100" y="3521675"/>
            <a:ext cx="2337900" cy="0"/>
          </a:xfrm>
          <a:prstGeom prst="straightConnector1">
            <a:avLst/>
          </a:prstGeom>
          <a:noFill/>
          <a:ln cap="flat" cmpd="sng" w="19050">
            <a:solidFill>
              <a:srgbClr val="37190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5" name="Google Shape;105;p13"/>
          <p:cNvCxnSpPr/>
          <p:nvPr/>
        </p:nvCxnSpPr>
        <p:spPr>
          <a:xfrm>
            <a:off x="452100" y="3840600"/>
            <a:ext cx="2337900" cy="0"/>
          </a:xfrm>
          <a:prstGeom prst="straightConnector1">
            <a:avLst/>
          </a:prstGeom>
          <a:noFill/>
          <a:ln cap="flat" cmpd="sng" w="38100">
            <a:solidFill>
              <a:srgbClr val="37190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6" name="Google Shape;106;p13"/>
          <p:cNvCxnSpPr/>
          <p:nvPr/>
        </p:nvCxnSpPr>
        <p:spPr>
          <a:xfrm>
            <a:off x="3057650" y="3521675"/>
            <a:ext cx="4055700" cy="0"/>
          </a:xfrm>
          <a:prstGeom prst="straightConnector1">
            <a:avLst/>
          </a:prstGeom>
          <a:noFill/>
          <a:ln cap="flat" cmpd="sng" w="19050">
            <a:solidFill>
              <a:srgbClr val="37190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7" name="Google Shape;107;p13"/>
          <p:cNvCxnSpPr/>
          <p:nvPr/>
        </p:nvCxnSpPr>
        <p:spPr>
          <a:xfrm>
            <a:off x="3057650" y="3840600"/>
            <a:ext cx="4055700" cy="0"/>
          </a:xfrm>
          <a:prstGeom prst="straightConnector1">
            <a:avLst/>
          </a:prstGeom>
          <a:noFill/>
          <a:ln cap="flat" cmpd="sng" w="38100">
            <a:solidFill>
              <a:srgbClr val="37190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8" name="Google Shape;108;p13"/>
          <p:cNvCxnSpPr/>
          <p:nvPr/>
        </p:nvCxnSpPr>
        <p:spPr>
          <a:xfrm>
            <a:off x="4928430" y="2095500"/>
            <a:ext cx="0" cy="1745100"/>
          </a:xfrm>
          <a:prstGeom prst="straightConnector1">
            <a:avLst/>
          </a:prstGeom>
          <a:noFill/>
          <a:ln cap="flat" cmpd="sng" w="19050">
            <a:solidFill>
              <a:srgbClr val="37190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9" name="Google Shape;109;p13"/>
          <p:cNvCxnSpPr/>
          <p:nvPr/>
        </p:nvCxnSpPr>
        <p:spPr>
          <a:xfrm>
            <a:off x="5628980" y="2095500"/>
            <a:ext cx="0" cy="1745100"/>
          </a:xfrm>
          <a:prstGeom prst="straightConnector1">
            <a:avLst/>
          </a:prstGeom>
          <a:noFill/>
          <a:ln cap="flat" cmpd="sng" w="19050">
            <a:solidFill>
              <a:srgbClr val="37190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0" name="Google Shape;110;p13"/>
          <p:cNvCxnSpPr/>
          <p:nvPr/>
        </p:nvCxnSpPr>
        <p:spPr>
          <a:xfrm>
            <a:off x="6409405" y="2095500"/>
            <a:ext cx="0" cy="1745100"/>
          </a:xfrm>
          <a:prstGeom prst="straightConnector1">
            <a:avLst/>
          </a:prstGeom>
          <a:noFill/>
          <a:ln cap="flat" cmpd="sng" w="19050">
            <a:solidFill>
              <a:srgbClr val="37190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1" name="Google Shape;111;p13"/>
          <p:cNvSpPr txBox="1"/>
          <p:nvPr/>
        </p:nvSpPr>
        <p:spPr>
          <a:xfrm>
            <a:off x="444910" y="1840760"/>
            <a:ext cx="14661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>
                <a:solidFill>
                  <a:srgbClr val="37190C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INCOME</a:t>
            </a:r>
            <a:endParaRPr b="1">
              <a:solidFill>
                <a:srgbClr val="37190C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112" name="Google Shape;112;p13"/>
          <p:cNvSpPr txBox="1"/>
          <p:nvPr/>
        </p:nvSpPr>
        <p:spPr>
          <a:xfrm>
            <a:off x="444901" y="2199525"/>
            <a:ext cx="8148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800">
                <a:solidFill>
                  <a:srgbClr val="37190C"/>
                </a:solidFill>
                <a:latin typeface="Comfortaa"/>
                <a:ea typeface="Comfortaa"/>
                <a:cs typeface="Comfortaa"/>
                <a:sym typeface="Comfortaa"/>
              </a:rPr>
              <a:t>Source</a:t>
            </a:r>
            <a:endParaRPr b="1" sz="800">
              <a:solidFill>
                <a:srgbClr val="37190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13" name="Google Shape;113;p13"/>
          <p:cNvSpPr txBox="1"/>
          <p:nvPr/>
        </p:nvSpPr>
        <p:spPr>
          <a:xfrm>
            <a:off x="2070925" y="2199525"/>
            <a:ext cx="7191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800">
                <a:solidFill>
                  <a:srgbClr val="37190C"/>
                </a:solidFill>
                <a:latin typeface="Comfortaa"/>
                <a:ea typeface="Comfortaa"/>
                <a:cs typeface="Comfortaa"/>
                <a:sym typeface="Comfortaa"/>
              </a:rPr>
              <a:t>Amount</a:t>
            </a:r>
            <a:endParaRPr b="1" sz="800">
              <a:solidFill>
                <a:srgbClr val="37190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14" name="Google Shape;114;p13"/>
          <p:cNvSpPr txBox="1"/>
          <p:nvPr/>
        </p:nvSpPr>
        <p:spPr>
          <a:xfrm>
            <a:off x="444901" y="3619638"/>
            <a:ext cx="8148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800">
                <a:solidFill>
                  <a:srgbClr val="37190C"/>
                </a:solidFill>
                <a:latin typeface="Comfortaa"/>
                <a:ea typeface="Comfortaa"/>
                <a:cs typeface="Comfortaa"/>
                <a:sym typeface="Comfortaa"/>
              </a:rPr>
              <a:t>Total:</a:t>
            </a:r>
            <a:endParaRPr b="1" sz="800">
              <a:solidFill>
                <a:srgbClr val="37190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15" name="Google Shape;115;p13"/>
          <p:cNvSpPr txBox="1"/>
          <p:nvPr/>
        </p:nvSpPr>
        <p:spPr>
          <a:xfrm>
            <a:off x="3051160" y="1840760"/>
            <a:ext cx="14661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>
                <a:solidFill>
                  <a:srgbClr val="37190C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SAVING</a:t>
            </a:r>
            <a:endParaRPr b="1">
              <a:solidFill>
                <a:srgbClr val="37190C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116" name="Google Shape;116;p13"/>
          <p:cNvSpPr txBox="1"/>
          <p:nvPr/>
        </p:nvSpPr>
        <p:spPr>
          <a:xfrm>
            <a:off x="3051151" y="2199525"/>
            <a:ext cx="8148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800">
                <a:solidFill>
                  <a:srgbClr val="37190C"/>
                </a:solidFill>
                <a:latin typeface="Comfortaa"/>
                <a:ea typeface="Comfortaa"/>
                <a:cs typeface="Comfortaa"/>
                <a:sym typeface="Comfortaa"/>
              </a:rPr>
              <a:t>Saving For</a:t>
            </a:r>
            <a:endParaRPr b="1" sz="800">
              <a:solidFill>
                <a:srgbClr val="37190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17" name="Google Shape;117;p13"/>
          <p:cNvSpPr txBox="1"/>
          <p:nvPr/>
        </p:nvSpPr>
        <p:spPr>
          <a:xfrm>
            <a:off x="3051151" y="3619638"/>
            <a:ext cx="8148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800">
                <a:solidFill>
                  <a:srgbClr val="37190C"/>
                </a:solidFill>
                <a:latin typeface="Comfortaa"/>
                <a:ea typeface="Comfortaa"/>
                <a:cs typeface="Comfortaa"/>
                <a:sym typeface="Comfortaa"/>
              </a:rPr>
              <a:t>Total:</a:t>
            </a:r>
            <a:endParaRPr b="1" sz="800">
              <a:solidFill>
                <a:srgbClr val="37190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18" name="Google Shape;118;p13"/>
          <p:cNvSpPr txBox="1"/>
          <p:nvPr/>
        </p:nvSpPr>
        <p:spPr>
          <a:xfrm>
            <a:off x="5032875" y="2129475"/>
            <a:ext cx="5961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uk" sz="800">
                <a:solidFill>
                  <a:srgbClr val="37190C"/>
                </a:solidFill>
                <a:latin typeface="Comfortaa"/>
                <a:ea typeface="Comfortaa"/>
                <a:cs typeface="Comfortaa"/>
                <a:sym typeface="Comfortaa"/>
              </a:rPr>
              <a:t>Starting </a:t>
            </a:r>
            <a:endParaRPr b="1" sz="800">
              <a:solidFill>
                <a:srgbClr val="37190C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800">
                <a:solidFill>
                  <a:srgbClr val="37190C"/>
                </a:solidFill>
                <a:latin typeface="Comfortaa"/>
                <a:ea typeface="Comfortaa"/>
                <a:cs typeface="Comfortaa"/>
                <a:sym typeface="Comfortaa"/>
              </a:rPr>
              <a:t>Balance</a:t>
            </a:r>
            <a:endParaRPr b="1" sz="800">
              <a:solidFill>
                <a:srgbClr val="37190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19" name="Google Shape;119;p13"/>
          <p:cNvSpPr txBox="1"/>
          <p:nvPr/>
        </p:nvSpPr>
        <p:spPr>
          <a:xfrm>
            <a:off x="5727300" y="2129475"/>
            <a:ext cx="6819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800">
                <a:solidFill>
                  <a:srgbClr val="37190C"/>
                </a:solidFill>
                <a:latin typeface="Comfortaa"/>
                <a:ea typeface="Comfortaa"/>
                <a:cs typeface="Comfortaa"/>
                <a:sym typeface="Comfortaa"/>
              </a:rPr>
              <a:t>Amount </a:t>
            </a:r>
            <a:endParaRPr b="1" sz="800">
              <a:solidFill>
                <a:srgbClr val="37190C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800">
                <a:solidFill>
                  <a:srgbClr val="37190C"/>
                </a:solidFill>
                <a:latin typeface="Comfortaa"/>
                <a:ea typeface="Comfortaa"/>
                <a:cs typeface="Comfortaa"/>
                <a:sym typeface="Comfortaa"/>
              </a:rPr>
              <a:t>Added</a:t>
            </a:r>
            <a:endParaRPr b="1" sz="800">
              <a:solidFill>
                <a:srgbClr val="37190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20" name="Google Shape;120;p13"/>
          <p:cNvSpPr txBox="1"/>
          <p:nvPr/>
        </p:nvSpPr>
        <p:spPr>
          <a:xfrm>
            <a:off x="6507525" y="2129475"/>
            <a:ext cx="6090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800">
                <a:solidFill>
                  <a:srgbClr val="37190C"/>
                </a:solidFill>
                <a:latin typeface="Comfortaa"/>
                <a:ea typeface="Comfortaa"/>
                <a:cs typeface="Comfortaa"/>
                <a:sym typeface="Comfortaa"/>
              </a:rPr>
              <a:t>Ending </a:t>
            </a:r>
            <a:endParaRPr b="1" sz="800">
              <a:solidFill>
                <a:srgbClr val="37190C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800">
                <a:solidFill>
                  <a:srgbClr val="37190C"/>
                </a:solidFill>
                <a:latin typeface="Comfortaa"/>
                <a:ea typeface="Comfortaa"/>
                <a:cs typeface="Comfortaa"/>
                <a:sym typeface="Comfortaa"/>
              </a:rPr>
              <a:t>Balance</a:t>
            </a:r>
            <a:endParaRPr b="1" sz="800">
              <a:solidFill>
                <a:srgbClr val="37190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cxnSp>
        <p:nvCxnSpPr>
          <p:cNvPr id="121" name="Google Shape;121;p13"/>
          <p:cNvCxnSpPr/>
          <p:nvPr/>
        </p:nvCxnSpPr>
        <p:spPr>
          <a:xfrm>
            <a:off x="452100" y="4371575"/>
            <a:ext cx="6664200" cy="0"/>
          </a:xfrm>
          <a:prstGeom prst="straightConnector1">
            <a:avLst/>
          </a:prstGeom>
          <a:noFill/>
          <a:ln cap="flat" cmpd="sng" w="19050">
            <a:solidFill>
              <a:srgbClr val="37190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2" name="Google Shape;122;p13"/>
          <p:cNvCxnSpPr/>
          <p:nvPr/>
        </p:nvCxnSpPr>
        <p:spPr>
          <a:xfrm>
            <a:off x="452100" y="4690500"/>
            <a:ext cx="6664200" cy="0"/>
          </a:xfrm>
          <a:prstGeom prst="straightConnector1">
            <a:avLst/>
          </a:prstGeom>
          <a:noFill/>
          <a:ln cap="flat" cmpd="sng" w="28575">
            <a:solidFill>
              <a:srgbClr val="37190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3" name="Google Shape;123;p13"/>
          <p:cNvCxnSpPr/>
          <p:nvPr/>
        </p:nvCxnSpPr>
        <p:spPr>
          <a:xfrm>
            <a:off x="5628980" y="4374614"/>
            <a:ext cx="0" cy="1745100"/>
          </a:xfrm>
          <a:prstGeom prst="straightConnector1">
            <a:avLst/>
          </a:prstGeom>
          <a:noFill/>
          <a:ln cap="flat" cmpd="sng" w="19050">
            <a:solidFill>
              <a:srgbClr val="37190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4" name="Google Shape;124;p13"/>
          <p:cNvCxnSpPr/>
          <p:nvPr/>
        </p:nvCxnSpPr>
        <p:spPr>
          <a:xfrm>
            <a:off x="452100" y="5800800"/>
            <a:ext cx="6664200" cy="0"/>
          </a:xfrm>
          <a:prstGeom prst="straightConnector1">
            <a:avLst/>
          </a:prstGeom>
          <a:noFill/>
          <a:ln cap="flat" cmpd="sng" w="19050">
            <a:solidFill>
              <a:srgbClr val="37190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5" name="Google Shape;125;p13"/>
          <p:cNvCxnSpPr/>
          <p:nvPr/>
        </p:nvCxnSpPr>
        <p:spPr>
          <a:xfrm>
            <a:off x="452100" y="6119725"/>
            <a:ext cx="6664200" cy="0"/>
          </a:xfrm>
          <a:prstGeom prst="straightConnector1">
            <a:avLst/>
          </a:prstGeom>
          <a:noFill/>
          <a:ln cap="flat" cmpd="sng" w="38100">
            <a:solidFill>
              <a:srgbClr val="37190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26" name="Google Shape;126;p13"/>
          <p:cNvSpPr txBox="1"/>
          <p:nvPr/>
        </p:nvSpPr>
        <p:spPr>
          <a:xfrm>
            <a:off x="444894" y="4119875"/>
            <a:ext cx="23379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>
                <a:solidFill>
                  <a:srgbClr val="37190C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FIXED EXPENSES</a:t>
            </a:r>
            <a:endParaRPr b="1">
              <a:solidFill>
                <a:srgbClr val="37190C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127" name="Google Shape;127;p13"/>
          <p:cNvSpPr txBox="1"/>
          <p:nvPr/>
        </p:nvSpPr>
        <p:spPr>
          <a:xfrm>
            <a:off x="444900" y="4478650"/>
            <a:ext cx="11316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800">
                <a:solidFill>
                  <a:srgbClr val="37190C"/>
                </a:solidFill>
                <a:latin typeface="Comfortaa"/>
                <a:ea typeface="Comfortaa"/>
                <a:cs typeface="Comfortaa"/>
                <a:sym typeface="Comfortaa"/>
              </a:rPr>
              <a:t>Description</a:t>
            </a:r>
            <a:endParaRPr b="1" sz="800">
              <a:solidFill>
                <a:srgbClr val="37190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28" name="Google Shape;128;p13"/>
          <p:cNvSpPr txBox="1"/>
          <p:nvPr/>
        </p:nvSpPr>
        <p:spPr>
          <a:xfrm>
            <a:off x="5738020" y="4478639"/>
            <a:ext cx="7191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800">
                <a:solidFill>
                  <a:srgbClr val="37190C"/>
                </a:solidFill>
                <a:latin typeface="Comfortaa"/>
                <a:ea typeface="Comfortaa"/>
                <a:cs typeface="Comfortaa"/>
                <a:sym typeface="Comfortaa"/>
              </a:rPr>
              <a:t>Amount</a:t>
            </a:r>
            <a:endParaRPr b="1" sz="800">
              <a:solidFill>
                <a:srgbClr val="37190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29" name="Google Shape;129;p13"/>
          <p:cNvSpPr txBox="1"/>
          <p:nvPr/>
        </p:nvSpPr>
        <p:spPr>
          <a:xfrm>
            <a:off x="444899" y="5898750"/>
            <a:ext cx="22977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800">
                <a:solidFill>
                  <a:srgbClr val="37190C"/>
                </a:solidFill>
                <a:latin typeface="Comfortaa"/>
                <a:ea typeface="Comfortaa"/>
                <a:cs typeface="Comfortaa"/>
                <a:sym typeface="Comfortaa"/>
              </a:rPr>
              <a:t>Total Fixed Expenses:</a:t>
            </a:r>
            <a:endParaRPr b="1" sz="800">
              <a:solidFill>
                <a:srgbClr val="37190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cxnSp>
        <p:nvCxnSpPr>
          <p:cNvPr id="130" name="Google Shape;130;p13"/>
          <p:cNvCxnSpPr/>
          <p:nvPr/>
        </p:nvCxnSpPr>
        <p:spPr>
          <a:xfrm>
            <a:off x="452100" y="6687884"/>
            <a:ext cx="6664200" cy="0"/>
          </a:xfrm>
          <a:prstGeom prst="straightConnector1">
            <a:avLst/>
          </a:prstGeom>
          <a:noFill/>
          <a:ln cap="flat" cmpd="sng" w="19050">
            <a:solidFill>
              <a:srgbClr val="37190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1" name="Google Shape;131;p13"/>
          <p:cNvCxnSpPr/>
          <p:nvPr/>
        </p:nvCxnSpPr>
        <p:spPr>
          <a:xfrm>
            <a:off x="452100" y="7006809"/>
            <a:ext cx="6664200" cy="0"/>
          </a:xfrm>
          <a:prstGeom prst="straightConnector1">
            <a:avLst/>
          </a:prstGeom>
          <a:noFill/>
          <a:ln cap="flat" cmpd="sng" w="28575">
            <a:solidFill>
              <a:srgbClr val="37190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2" name="Google Shape;132;p13"/>
          <p:cNvCxnSpPr/>
          <p:nvPr/>
        </p:nvCxnSpPr>
        <p:spPr>
          <a:xfrm>
            <a:off x="452100" y="8117109"/>
            <a:ext cx="6664200" cy="0"/>
          </a:xfrm>
          <a:prstGeom prst="straightConnector1">
            <a:avLst/>
          </a:prstGeom>
          <a:noFill/>
          <a:ln cap="flat" cmpd="sng" w="19050">
            <a:solidFill>
              <a:srgbClr val="EFEDEB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3" name="Google Shape;133;p13"/>
          <p:cNvCxnSpPr/>
          <p:nvPr/>
        </p:nvCxnSpPr>
        <p:spPr>
          <a:xfrm>
            <a:off x="452100" y="8436034"/>
            <a:ext cx="6664200" cy="0"/>
          </a:xfrm>
          <a:prstGeom prst="straightConnector1">
            <a:avLst/>
          </a:prstGeom>
          <a:noFill/>
          <a:ln cap="flat" cmpd="sng" w="38100">
            <a:solidFill>
              <a:srgbClr val="37190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4" name="Google Shape;134;p13"/>
          <p:cNvSpPr txBox="1"/>
          <p:nvPr/>
        </p:nvSpPr>
        <p:spPr>
          <a:xfrm>
            <a:off x="444894" y="6436184"/>
            <a:ext cx="23379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>
                <a:solidFill>
                  <a:srgbClr val="37190C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VARIABLE EXPENSES</a:t>
            </a:r>
            <a:endParaRPr b="1">
              <a:solidFill>
                <a:srgbClr val="37190C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135" name="Google Shape;135;p13"/>
          <p:cNvSpPr txBox="1"/>
          <p:nvPr/>
        </p:nvSpPr>
        <p:spPr>
          <a:xfrm>
            <a:off x="444900" y="6794959"/>
            <a:ext cx="11316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800">
                <a:solidFill>
                  <a:srgbClr val="37190C"/>
                </a:solidFill>
                <a:latin typeface="Comfortaa"/>
                <a:ea typeface="Comfortaa"/>
                <a:cs typeface="Comfortaa"/>
                <a:sym typeface="Comfortaa"/>
              </a:rPr>
              <a:t>Description</a:t>
            </a:r>
            <a:endParaRPr b="1" sz="800">
              <a:solidFill>
                <a:srgbClr val="37190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cxnSp>
        <p:nvCxnSpPr>
          <p:cNvPr id="136" name="Google Shape;136;p13"/>
          <p:cNvCxnSpPr/>
          <p:nvPr/>
        </p:nvCxnSpPr>
        <p:spPr>
          <a:xfrm>
            <a:off x="3865955" y="6687864"/>
            <a:ext cx="0" cy="1745100"/>
          </a:xfrm>
          <a:prstGeom prst="straightConnector1">
            <a:avLst/>
          </a:prstGeom>
          <a:noFill/>
          <a:ln cap="flat" cmpd="sng" w="19050">
            <a:solidFill>
              <a:srgbClr val="37190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7" name="Google Shape;137;p13"/>
          <p:cNvSpPr txBox="1"/>
          <p:nvPr/>
        </p:nvSpPr>
        <p:spPr>
          <a:xfrm>
            <a:off x="3978371" y="6794959"/>
            <a:ext cx="11316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800">
                <a:solidFill>
                  <a:srgbClr val="37190C"/>
                </a:solidFill>
                <a:latin typeface="Comfortaa"/>
                <a:ea typeface="Comfortaa"/>
                <a:cs typeface="Comfortaa"/>
                <a:sym typeface="Comfortaa"/>
              </a:rPr>
              <a:t>Amount</a:t>
            </a:r>
            <a:endParaRPr b="1" sz="800">
              <a:solidFill>
                <a:srgbClr val="37190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cxnSp>
        <p:nvCxnSpPr>
          <p:cNvPr id="138" name="Google Shape;138;p13"/>
          <p:cNvCxnSpPr/>
          <p:nvPr/>
        </p:nvCxnSpPr>
        <p:spPr>
          <a:xfrm>
            <a:off x="5213105" y="6687864"/>
            <a:ext cx="0" cy="1745100"/>
          </a:xfrm>
          <a:prstGeom prst="straightConnector1">
            <a:avLst/>
          </a:prstGeom>
          <a:noFill/>
          <a:ln cap="flat" cmpd="sng" w="19050">
            <a:solidFill>
              <a:srgbClr val="37190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9" name="Google Shape;139;p13"/>
          <p:cNvSpPr txBox="1"/>
          <p:nvPr/>
        </p:nvSpPr>
        <p:spPr>
          <a:xfrm>
            <a:off x="5325527" y="6794950"/>
            <a:ext cx="16248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800">
                <a:solidFill>
                  <a:srgbClr val="37190C"/>
                </a:solidFill>
                <a:latin typeface="Comfortaa"/>
                <a:ea typeface="Comfortaa"/>
                <a:cs typeface="Comfortaa"/>
                <a:sym typeface="Comfortaa"/>
              </a:rPr>
              <a:t>Remaining Amount Available</a:t>
            </a:r>
            <a:endParaRPr b="1" sz="800">
              <a:solidFill>
                <a:srgbClr val="37190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grpSp>
        <p:nvGrpSpPr>
          <p:cNvPr id="140" name="Google Shape;140;p13"/>
          <p:cNvGrpSpPr/>
          <p:nvPr/>
        </p:nvGrpSpPr>
        <p:grpSpPr>
          <a:xfrm>
            <a:off x="450950" y="9567656"/>
            <a:ext cx="2346600" cy="555281"/>
            <a:chOff x="450950" y="2688778"/>
            <a:chExt cx="2346600" cy="555281"/>
          </a:xfrm>
        </p:grpSpPr>
        <p:cxnSp>
          <p:nvCxnSpPr>
            <p:cNvPr id="141" name="Google Shape;141;p13"/>
            <p:cNvCxnSpPr/>
            <p:nvPr/>
          </p:nvCxnSpPr>
          <p:spPr>
            <a:xfrm>
              <a:off x="450950" y="2688778"/>
              <a:ext cx="2346600" cy="0"/>
            </a:xfrm>
            <a:prstGeom prst="straightConnector1">
              <a:avLst/>
            </a:prstGeom>
            <a:noFill/>
            <a:ln cap="flat" cmpd="sng" w="9525">
              <a:solidFill>
                <a:srgbClr val="EFEDE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2" name="Google Shape;142;p13"/>
            <p:cNvCxnSpPr/>
            <p:nvPr/>
          </p:nvCxnSpPr>
          <p:spPr>
            <a:xfrm>
              <a:off x="450950" y="2966419"/>
              <a:ext cx="2346600" cy="0"/>
            </a:xfrm>
            <a:prstGeom prst="straightConnector1">
              <a:avLst/>
            </a:prstGeom>
            <a:noFill/>
            <a:ln cap="flat" cmpd="sng" w="9525">
              <a:solidFill>
                <a:srgbClr val="EFEDE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3" name="Google Shape;143;p13"/>
            <p:cNvCxnSpPr/>
            <p:nvPr/>
          </p:nvCxnSpPr>
          <p:spPr>
            <a:xfrm>
              <a:off x="450950" y="3244059"/>
              <a:ext cx="2346600" cy="0"/>
            </a:xfrm>
            <a:prstGeom prst="straightConnector1">
              <a:avLst/>
            </a:prstGeom>
            <a:noFill/>
            <a:ln cap="flat" cmpd="sng" w="9525">
              <a:solidFill>
                <a:srgbClr val="EFEDEB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cxnSp>
        <p:nvCxnSpPr>
          <p:cNvPr id="144" name="Google Shape;144;p13"/>
          <p:cNvCxnSpPr/>
          <p:nvPr/>
        </p:nvCxnSpPr>
        <p:spPr>
          <a:xfrm>
            <a:off x="452100" y="10155541"/>
            <a:ext cx="6664200" cy="0"/>
          </a:xfrm>
          <a:prstGeom prst="straightConnector1">
            <a:avLst/>
          </a:prstGeom>
          <a:noFill/>
          <a:ln cap="flat" cmpd="sng" w="38100">
            <a:solidFill>
              <a:srgbClr val="37190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45" name="Google Shape;145;p13"/>
          <p:cNvSpPr txBox="1"/>
          <p:nvPr/>
        </p:nvSpPr>
        <p:spPr>
          <a:xfrm>
            <a:off x="444894" y="8719639"/>
            <a:ext cx="23379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>
                <a:solidFill>
                  <a:srgbClr val="37190C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SUMMARY</a:t>
            </a:r>
            <a:endParaRPr b="1">
              <a:solidFill>
                <a:srgbClr val="37190C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146" name="Google Shape;146;p13"/>
          <p:cNvSpPr txBox="1"/>
          <p:nvPr/>
        </p:nvSpPr>
        <p:spPr>
          <a:xfrm>
            <a:off x="444900" y="9078425"/>
            <a:ext cx="26151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800">
                <a:solidFill>
                  <a:srgbClr val="37190C"/>
                </a:solidFill>
                <a:latin typeface="Comfortaa"/>
                <a:ea typeface="Comfortaa"/>
                <a:cs typeface="Comfortaa"/>
                <a:sym typeface="Comfortaa"/>
              </a:rPr>
              <a:t>Total income</a:t>
            </a:r>
            <a:endParaRPr b="1" sz="800">
              <a:solidFill>
                <a:srgbClr val="37190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cxnSp>
        <p:nvCxnSpPr>
          <p:cNvPr id="147" name="Google Shape;147;p13"/>
          <p:cNvCxnSpPr/>
          <p:nvPr/>
        </p:nvCxnSpPr>
        <p:spPr>
          <a:xfrm>
            <a:off x="5582600" y="8971323"/>
            <a:ext cx="0" cy="1184100"/>
          </a:xfrm>
          <a:prstGeom prst="straightConnector1">
            <a:avLst/>
          </a:prstGeom>
          <a:noFill/>
          <a:ln cap="flat" cmpd="sng" w="19050">
            <a:solidFill>
              <a:srgbClr val="37190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48" name="Google Shape;148;p13"/>
          <p:cNvSpPr txBox="1"/>
          <p:nvPr/>
        </p:nvSpPr>
        <p:spPr>
          <a:xfrm>
            <a:off x="444900" y="9369425"/>
            <a:ext cx="26064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800">
                <a:solidFill>
                  <a:srgbClr val="37190C"/>
                </a:solidFill>
                <a:latin typeface="Comfortaa"/>
                <a:ea typeface="Comfortaa"/>
                <a:cs typeface="Comfortaa"/>
                <a:sym typeface="Comfortaa"/>
              </a:rPr>
              <a:t>( Less Total Fixed Expenses )</a:t>
            </a:r>
            <a:endParaRPr b="1" sz="800">
              <a:solidFill>
                <a:srgbClr val="37190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49" name="Google Shape;149;p13"/>
          <p:cNvSpPr txBox="1"/>
          <p:nvPr/>
        </p:nvSpPr>
        <p:spPr>
          <a:xfrm>
            <a:off x="444900" y="9660425"/>
            <a:ext cx="26064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800">
                <a:solidFill>
                  <a:srgbClr val="37190C"/>
                </a:solidFill>
                <a:latin typeface="Comfortaa"/>
                <a:ea typeface="Comfortaa"/>
                <a:cs typeface="Comfortaa"/>
                <a:sym typeface="Comfortaa"/>
              </a:rPr>
              <a:t>( Less Total Amount Added to Savings )</a:t>
            </a:r>
            <a:endParaRPr b="1" sz="800">
              <a:solidFill>
                <a:srgbClr val="37190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50" name="Google Shape;150;p13"/>
          <p:cNvSpPr txBox="1"/>
          <p:nvPr/>
        </p:nvSpPr>
        <p:spPr>
          <a:xfrm>
            <a:off x="444900" y="9936813"/>
            <a:ext cx="26064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800">
                <a:solidFill>
                  <a:srgbClr val="37190C"/>
                </a:solidFill>
                <a:latin typeface="Comfortaa"/>
                <a:ea typeface="Comfortaa"/>
                <a:cs typeface="Comfortaa"/>
                <a:sym typeface="Comfortaa"/>
              </a:rPr>
              <a:t>Amount Available for Variable Expenses</a:t>
            </a:r>
            <a:endParaRPr b="1" sz="800">
              <a:solidFill>
                <a:srgbClr val="37190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