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Poppins"/>
      <p:regular r:id="rId7"/>
      <p:bold r:id="rId8"/>
      <p:italic r:id="rId9"/>
      <p:boldItalic r:id="rId10"/>
    </p:embeddedFont>
    <p:embeddedFont>
      <p:font typeface="Poppins Light"/>
      <p:regular r:id="rId11"/>
      <p:bold r:id="rId12"/>
      <p:italic r:id="rId13"/>
      <p:boldItalic r:id="rId14"/>
    </p:embeddedFont>
    <p:embeddedFont>
      <p:font typeface="Poppins Medium"/>
      <p:regular r:id="rId15"/>
      <p:bold r:id="rId16"/>
      <p:italic r:id="rId17"/>
      <p:boldItalic r:id="rId18"/>
    </p:embeddedFont>
    <p:embeddedFont>
      <p:font typeface="Dancing Script"/>
      <p:regular r:id="rId19"/>
      <p:bold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37620CEB-B06A-4EEB-BA03-007B6E729DB9}">
  <a:tblStyle styleId="{37620CEB-B06A-4EEB-BA03-007B6E729DB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DancingScript-bold.fntdata"/><Relationship Id="rId11" Type="http://schemas.openxmlformats.org/officeDocument/2006/relationships/font" Target="fonts/PoppinsLight-regular.fntdata"/><Relationship Id="rId10" Type="http://schemas.openxmlformats.org/officeDocument/2006/relationships/font" Target="fonts/Poppins-boldItalic.fntdata"/><Relationship Id="rId13" Type="http://schemas.openxmlformats.org/officeDocument/2006/relationships/font" Target="fonts/PoppinsLight-italic.fntdata"/><Relationship Id="rId12" Type="http://schemas.openxmlformats.org/officeDocument/2006/relationships/font" Target="fonts/PoppinsLight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font" Target="fonts/Poppins-italic.fntdata"/><Relationship Id="rId15" Type="http://schemas.openxmlformats.org/officeDocument/2006/relationships/font" Target="fonts/PoppinsMedium-regular.fntdata"/><Relationship Id="rId14" Type="http://schemas.openxmlformats.org/officeDocument/2006/relationships/font" Target="fonts/PoppinsLight-boldItalic.fntdata"/><Relationship Id="rId17" Type="http://schemas.openxmlformats.org/officeDocument/2006/relationships/font" Target="fonts/PoppinsMedium-italic.fntdata"/><Relationship Id="rId16" Type="http://schemas.openxmlformats.org/officeDocument/2006/relationships/font" Target="fonts/PoppinsMedium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DancingScript-regular.fntdata"/><Relationship Id="rId6" Type="http://schemas.openxmlformats.org/officeDocument/2006/relationships/slide" Target="slides/slide1.xml"/><Relationship Id="rId18" Type="http://schemas.openxmlformats.org/officeDocument/2006/relationships/font" Target="fonts/PoppinsMedium-boldItalic.fntdata"/><Relationship Id="rId7" Type="http://schemas.openxmlformats.org/officeDocument/2006/relationships/font" Target="fonts/Poppins-regular.fntdata"/><Relationship Id="rId8" Type="http://schemas.openxmlformats.org/officeDocument/2006/relationships/font" Target="fonts/Poppins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0" y="0"/>
            <a:ext cx="7560000" cy="10692000"/>
          </a:xfrm>
          <a:prstGeom prst="rect">
            <a:avLst/>
          </a:prstGeom>
          <a:solidFill>
            <a:srgbClr val="FEFAE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1328450" y="256080"/>
            <a:ext cx="4756200" cy="66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100">
                <a:solidFill>
                  <a:srgbClr val="001F9C"/>
                </a:solidFill>
                <a:latin typeface="Dancing Script"/>
                <a:ea typeface="Dancing Script"/>
                <a:cs typeface="Dancing Script"/>
                <a:sym typeface="Dancing Script"/>
              </a:rPr>
              <a:t>Monthly Budget Planner</a:t>
            </a:r>
            <a:endParaRPr b="1" sz="3100">
              <a:solidFill>
                <a:srgbClr val="001F9C"/>
              </a:solidFill>
              <a:latin typeface="Dancing Script"/>
              <a:ea typeface="Dancing Script"/>
              <a:cs typeface="Dancing Script"/>
              <a:sym typeface="Dancing Script"/>
            </a:endParaRPr>
          </a:p>
        </p:txBody>
      </p:sp>
      <p:graphicFrame>
        <p:nvGraphicFramePr>
          <p:cNvPr id="56" name="Google Shape;56;p13"/>
          <p:cNvGraphicFramePr/>
          <p:nvPr/>
        </p:nvGraphicFramePr>
        <p:xfrm>
          <a:off x="360000" y="113311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{37620CEB-B06A-4EEB-BA03-007B6E729DB9}</a:tableStyleId>
              </a:tblPr>
              <a:tblGrid>
                <a:gridCol w="1306025"/>
                <a:gridCol w="2015025"/>
              </a:tblGrid>
              <a:tr h="255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Budget Goal:</a:t>
                      </a:r>
                      <a:endParaRPr>
                        <a:solidFill>
                          <a:srgbClr val="001F9C"/>
                        </a:solidFill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7" name="Google Shape;57;p13"/>
          <p:cNvGraphicFramePr/>
          <p:nvPr/>
        </p:nvGraphicFramePr>
        <p:xfrm>
          <a:off x="360000" y="1640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{37620CEB-B06A-4EEB-BA03-007B6E729DB9}</a:tableStyleId>
              </a:tblPr>
              <a:tblGrid>
                <a:gridCol w="930000"/>
                <a:gridCol w="1469500"/>
                <a:gridCol w="921575"/>
              </a:tblGrid>
              <a:tr h="315450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Income</a:t>
                      </a:r>
                      <a:endParaRPr>
                        <a:solidFill>
                          <a:srgbClr val="001F9C"/>
                        </a:solidFill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1F9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Date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Description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Amount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Total: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8" name="Google Shape;58;p13"/>
          <p:cNvGraphicFramePr/>
          <p:nvPr/>
        </p:nvGraphicFramePr>
        <p:xfrm>
          <a:off x="360000" y="4991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{37620CEB-B06A-4EEB-BA03-007B6E729DB9}</a:tableStyleId>
              </a:tblPr>
              <a:tblGrid>
                <a:gridCol w="930000"/>
                <a:gridCol w="1469500"/>
                <a:gridCol w="921575"/>
              </a:tblGrid>
              <a:tr h="315450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Other Expenses</a:t>
                      </a:r>
                      <a:endParaRPr>
                        <a:solidFill>
                          <a:srgbClr val="001F9C"/>
                        </a:solidFill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1F9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Date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Description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Amount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Total: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59" name="Google Shape;59;p13"/>
          <p:cNvGraphicFramePr/>
          <p:nvPr/>
        </p:nvGraphicFramePr>
        <p:xfrm>
          <a:off x="360000" y="832476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{37620CEB-B06A-4EEB-BA03-007B6E729DB9}</a:tableStyleId>
              </a:tblPr>
              <a:tblGrid>
                <a:gridCol w="744125"/>
                <a:gridCol w="2018675"/>
                <a:gridCol w="2047025"/>
                <a:gridCol w="2030175"/>
              </a:tblGrid>
              <a:tr h="315450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Recap</a:t>
                      </a:r>
                      <a:endParaRPr>
                        <a:solidFill>
                          <a:srgbClr val="001F9C"/>
                        </a:solidFill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1F9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1F9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Goal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Actual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Difference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Earned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Spent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Debt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Saved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0" name="Google Shape;60;p13"/>
          <p:cNvGraphicFramePr/>
          <p:nvPr/>
        </p:nvGraphicFramePr>
        <p:xfrm>
          <a:off x="3878925" y="113311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{37620CEB-B06A-4EEB-BA03-007B6E729DB9}</a:tableStyleId>
              </a:tblPr>
              <a:tblGrid>
                <a:gridCol w="756325"/>
                <a:gridCol w="2564725"/>
              </a:tblGrid>
              <a:tr h="2556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Month:</a:t>
                      </a:r>
                      <a:endParaRPr>
                        <a:solidFill>
                          <a:srgbClr val="001F9C"/>
                        </a:solidFill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1" name="Google Shape;61;p13"/>
          <p:cNvGraphicFramePr/>
          <p:nvPr/>
        </p:nvGraphicFramePr>
        <p:xfrm>
          <a:off x="3878925" y="16405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{37620CEB-B06A-4EEB-BA03-007B6E729DB9}</a:tableStyleId>
              </a:tblPr>
              <a:tblGrid>
                <a:gridCol w="930000"/>
                <a:gridCol w="1469500"/>
                <a:gridCol w="921575"/>
              </a:tblGrid>
              <a:tr h="315450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Fixed Expenses</a:t>
                      </a:r>
                      <a:endParaRPr>
                        <a:solidFill>
                          <a:srgbClr val="001F9C"/>
                        </a:solidFill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1F9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Date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Description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Amount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Total: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62" name="Google Shape;62;p13"/>
          <p:cNvGraphicFramePr/>
          <p:nvPr/>
        </p:nvGraphicFramePr>
        <p:xfrm>
          <a:off x="3878925" y="49910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{37620CEB-B06A-4EEB-BA03-007B6E729DB9}</a:tableStyleId>
              </a:tblPr>
              <a:tblGrid>
                <a:gridCol w="930000"/>
                <a:gridCol w="1469500"/>
                <a:gridCol w="921575"/>
              </a:tblGrid>
              <a:tr h="315450">
                <a:tc gridSpan="3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Medium"/>
                          <a:ea typeface="Poppins Medium"/>
                          <a:cs typeface="Poppins Medium"/>
                          <a:sym typeface="Poppins Medium"/>
                        </a:rPr>
                        <a:t>Bills</a:t>
                      </a:r>
                      <a:endParaRPr>
                        <a:solidFill>
                          <a:srgbClr val="001F9C"/>
                        </a:solidFill>
                        <a:latin typeface="Poppins Medium"/>
                        <a:ea typeface="Poppins Medium"/>
                        <a:cs typeface="Poppins Medium"/>
                        <a:sym typeface="Poppins Medium"/>
                      </a:endParaRPr>
                    </a:p>
                  </a:txBody>
                  <a:tcPr marT="0" marB="0" marR="0" marL="0">
                    <a:lnL cap="flat" cmpd="sng" w="9525">
                      <a:solidFill>
                        <a:srgbClr val="001F9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hMerge="1"/>
                <a:tc hMerge="1"/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Date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Description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Amount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154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>
                          <a:solidFill>
                            <a:srgbClr val="001F9C"/>
                          </a:solidFill>
                          <a:latin typeface="Poppins Light"/>
                          <a:ea typeface="Poppins Light"/>
                          <a:cs typeface="Poppins Light"/>
                          <a:sym typeface="Poppins Light"/>
                        </a:rPr>
                        <a:t>Total:</a:t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>
                        <a:solidFill>
                          <a:srgbClr val="001F9C"/>
                        </a:solidFill>
                        <a:latin typeface="Poppins Light"/>
                        <a:ea typeface="Poppins Light"/>
                        <a:cs typeface="Poppins Light"/>
                        <a:sym typeface="Poppins Light"/>
                      </a:endParaRPr>
                    </a:p>
                  </a:txBody>
                  <a:tcPr marT="0" marB="0" marR="0" marL="0" anchor="ctr">
                    <a:lnL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1F9C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