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Comfortaa SemiBold"/>
      <p:regular r:id="rId8"/>
      <p:bold r:id="rId9"/>
    </p:embeddedFont>
    <p:embeddedFont>
      <p:font typeface="Abril Fatface"/>
      <p:regular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098">
          <p15:clr>
            <a:srgbClr val="747775"/>
          </p15:clr>
        </p15:guide>
        <p15:guide id="2" pos="4238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283">
          <p15:clr>
            <a:srgbClr val="747775"/>
          </p15:clr>
        </p15:guide>
        <p15:guide id="5" orient="horz" pos="4613">
          <p15:clr>
            <a:srgbClr val="747775"/>
          </p15:clr>
        </p15:guide>
        <p15:guide id="6" pos="6109">
          <p15:clr>
            <a:srgbClr val="747775"/>
          </p15:clr>
        </p15:guide>
        <p15:guide id="7" pos="44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98"/>
        <p:guide pos="4238"/>
        <p:guide pos="227"/>
        <p:guide pos="283" orient="horz"/>
        <p:guide pos="4613" orient="horz"/>
        <p:guide pos="6109"/>
        <p:guide pos="44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omfortaa-regular.fntdata"/><Relationship Id="rId10" Type="http://schemas.openxmlformats.org/officeDocument/2006/relationships/font" Target="fonts/AbrilFatface-regular.fntdata"/><Relationship Id="rId12" Type="http://schemas.openxmlformats.org/officeDocument/2006/relationships/font" Target="fonts/Comfortaa-bold.fntdata"/><Relationship Id="rId9" Type="http://schemas.openxmlformats.org/officeDocument/2006/relationships/font" Target="fonts/Comfortaa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mforta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879cca6a4_0_3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879cca6a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30000" y="0"/>
            <a:ext cx="3398400" cy="7772400"/>
          </a:xfrm>
          <a:prstGeom prst="rect">
            <a:avLst/>
          </a:prstGeom>
          <a:solidFill>
            <a:srgbClr val="F0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2410788" y="4072300"/>
            <a:ext cx="1838400" cy="1838400"/>
            <a:chOff x="2410788" y="4072300"/>
            <a:chExt cx="1838400" cy="1838400"/>
          </a:xfrm>
        </p:grpSpPr>
        <p:sp>
          <p:nvSpPr>
            <p:cNvPr id="56" name="Google Shape;56;p13"/>
            <p:cNvSpPr/>
            <p:nvPr/>
          </p:nvSpPr>
          <p:spPr>
            <a:xfrm>
              <a:off x="2410788" y="4072300"/>
              <a:ext cx="1838400" cy="1838400"/>
            </a:xfrm>
            <a:prstGeom prst="pie">
              <a:avLst>
                <a:gd fmla="val 5393948" name="adj1"/>
                <a:gd fmla="val 16200000" name="adj2"/>
              </a:avLst>
            </a:prstGeom>
            <a:solidFill>
              <a:srgbClr val="F0F2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10800000">
              <a:off x="2410788" y="4072300"/>
              <a:ext cx="1838400" cy="1838400"/>
            </a:xfrm>
            <a:prstGeom prst="pie">
              <a:avLst>
                <a:gd fmla="val 5393948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450000"/>
            <a:ext cx="5997775" cy="33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335" y="3763350"/>
            <a:ext cx="2682064" cy="35590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010106" y="316617"/>
            <a:ext cx="26631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Brochure</a:t>
            </a:r>
            <a:endParaRPr sz="4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Tri-Fold </a:t>
            </a:r>
            <a:endParaRPr sz="4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Template</a:t>
            </a:r>
            <a:endParaRPr sz="4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7019400" y="2500908"/>
            <a:ext cx="1173000" cy="0"/>
          </a:xfrm>
          <a:prstGeom prst="straightConnector1">
            <a:avLst/>
          </a:prstGeom>
          <a:noFill/>
          <a:ln cap="flat" cmpd="sng" w="19050">
            <a:solidFill>
              <a:srgbClr val="5B5F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7000722" y="2779769"/>
            <a:ext cx="26631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Explore Our </a:t>
            </a:r>
            <a:endParaRPr sz="16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Services  &amp; Offerings</a:t>
            </a:r>
            <a:endParaRPr sz="16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5337" y="4034446"/>
            <a:ext cx="2663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Key Offerings:</a:t>
            </a:r>
            <a:endParaRPr sz="3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369300" y="4728933"/>
            <a:ext cx="1173000" cy="0"/>
          </a:xfrm>
          <a:prstGeom prst="straightConnector1">
            <a:avLst/>
          </a:prstGeom>
          <a:noFill/>
          <a:ln cap="flat" cmpd="sng" w="19050">
            <a:solidFill>
              <a:srgbClr val="5B5F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342871" y="4972089"/>
            <a:ext cx="266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Describe the primary services, products, or experiences you provide.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42871" y="5849766"/>
            <a:ext cx="266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Highlight any unique or standout features that visitors should know about.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42871" y="6727441"/>
            <a:ext cx="266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Concise details about its features, benefits, and uniqueness and how it addresses customers' needs.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703876" y="5162728"/>
            <a:ext cx="2663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Contact:</a:t>
            </a:r>
            <a:endParaRPr sz="3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3711613" y="5857214"/>
            <a:ext cx="1025100" cy="0"/>
          </a:xfrm>
          <a:prstGeom prst="straightConnector1">
            <a:avLst/>
          </a:prstGeom>
          <a:noFill/>
          <a:ln cap="flat" cmpd="sng" w="19050">
            <a:solidFill>
              <a:srgbClr val="5B5F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3691410" y="6100371"/>
            <a:ext cx="26631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1036 Berkley Street, Eagleville,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Pennsylvania, </a:t>
            </a: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15077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691410" y="6732948"/>
            <a:ext cx="2663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+1  484-802-6413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Brochure@mail.com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www.Brochure.com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0"/>
            <a:ext cx="3330000" cy="7772400"/>
          </a:xfrm>
          <a:prstGeom prst="rect">
            <a:avLst/>
          </a:prstGeom>
          <a:solidFill>
            <a:srgbClr val="F0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8804030" y="1272025"/>
            <a:ext cx="2519700" cy="2519700"/>
          </a:xfrm>
          <a:prstGeom prst="pie">
            <a:avLst>
              <a:gd fmla="val 5393948" name="adj1"/>
              <a:gd fmla="val 16200000" name="adj2"/>
            </a:avLst>
          </a:prstGeom>
          <a:solidFill>
            <a:srgbClr val="F0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 rot="5400000">
            <a:off x="745788" y="6856675"/>
            <a:ext cx="1838400" cy="1838400"/>
          </a:xfrm>
          <a:prstGeom prst="pie">
            <a:avLst>
              <a:gd fmla="val 5393948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801" y="4250000"/>
            <a:ext cx="6045600" cy="30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b="46828" l="3080" r="12751" t="13354"/>
          <a:stretch/>
        </p:blipFill>
        <p:spPr>
          <a:xfrm>
            <a:off x="352493" y="4682302"/>
            <a:ext cx="784800" cy="78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5">
            <a:alphaModFix/>
          </a:blip>
          <a:srcRect b="21855" l="0" r="2496" t="13251"/>
          <a:stretch/>
        </p:blipFill>
        <p:spPr>
          <a:xfrm>
            <a:off x="352493" y="2034250"/>
            <a:ext cx="783900" cy="783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352495" y="373792"/>
            <a:ext cx="2663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Testimonials:</a:t>
            </a:r>
            <a:endParaRPr sz="3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83" name="Google Shape;83;p14"/>
          <p:cNvCxnSpPr/>
          <p:nvPr/>
        </p:nvCxnSpPr>
        <p:spPr>
          <a:xfrm>
            <a:off x="360000" y="1068308"/>
            <a:ext cx="1037700" cy="0"/>
          </a:xfrm>
          <a:prstGeom prst="straightConnector1">
            <a:avLst/>
          </a:prstGeom>
          <a:noFill/>
          <a:ln cap="flat" cmpd="sng" w="19050">
            <a:solidFill>
              <a:srgbClr val="5B5F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4"/>
          <p:cNvSpPr txBox="1"/>
          <p:nvPr/>
        </p:nvSpPr>
        <p:spPr>
          <a:xfrm>
            <a:off x="3703971" y="373800"/>
            <a:ext cx="45204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5B5F54"/>
                </a:solidFill>
                <a:latin typeface="Abril Fatface"/>
                <a:ea typeface="Abril Fatface"/>
                <a:cs typeface="Abril Fatface"/>
                <a:sym typeface="Abril Fatface"/>
              </a:rPr>
              <a:t>Services/Offerings:</a:t>
            </a:r>
            <a:endParaRPr sz="3100">
              <a:solidFill>
                <a:srgbClr val="5B5F5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85" name="Google Shape;85;p14"/>
          <p:cNvCxnSpPr/>
          <p:nvPr/>
        </p:nvCxnSpPr>
        <p:spPr>
          <a:xfrm>
            <a:off x="3711719" y="1068289"/>
            <a:ext cx="1025100" cy="0"/>
          </a:xfrm>
          <a:prstGeom prst="straightConnector1">
            <a:avLst/>
          </a:prstGeom>
          <a:noFill/>
          <a:ln cap="flat" cmpd="sng" w="19050">
            <a:solidFill>
              <a:srgbClr val="5B5F5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" name="Google Shape;86;p14"/>
          <p:cNvGrpSpPr/>
          <p:nvPr/>
        </p:nvGrpSpPr>
        <p:grpSpPr>
          <a:xfrm>
            <a:off x="3703981" y="1272025"/>
            <a:ext cx="5768600" cy="649025"/>
            <a:chOff x="3703981" y="1272025"/>
            <a:chExt cx="5768600" cy="649025"/>
          </a:xfrm>
        </p:grpSpPr>
        <p:sp>
          <p:nvSpPr>
            <p:cNvPr id="87" name="Google Shape;87;p14"/>
            <p:cNvSpPr txBox="1"/>
            <p:nvPr/>
          </p:nvSpPr>
          <p:spPr>
            <a:xfrm>
              <a:off x="4112181" y="1311450"/>
              <a:ext cx="5360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Range of Services:</a:t>
              </a:r>
              <a:r>
                <a:rPr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 Enumerate the various services or products you offer. Be clear and concise, listing each service with a brief description if needed.</a:t>
              </a:r>
              <a:endParaRPr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3703981" y="1272025"/>
              <a:ext cx="32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BFC0BC"/>
                  </a:solidFill>
                  <a:latin typeface="Comfortaa"/>
                  <a:ea typeface="Comfortaa"/>
                  <a:cs typeface="Comfortaa"/>
                  <a:sym typeface="Comfortaa"/>
                </a:rPr>
                <a:t>1.</a:t>
              </a:r>
              <a:endParaRPr sz="3200">
                <a:solidFill>
                  <a:srgbClr val="BFC0BC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3703981" y="2143530"/>
            <a:ext cx="5768600" cy="649025"/>
            <a:chOff x="3703981" y="1272025"/>
            <a:chExt cx="5768600" cy="649025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4112181" y="1311450"/>
              <a:ext cx="5360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Unique Selling Proposition (USP):</a:t>
              </a:r>
              <a:r>
                <a:rPr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 What makes your offerings special? Whether it's exceptional quality, innovative features, competitive pricing, or exclusive benefits, emphasize what sets you apart from competitors.</a:t>
              </a:r>
              <a:endParaRPr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3703981" y="1272025"/>
              <a:ext cx="32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BFC0BC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r>
                <a:rPr lang="uk" sz="3200">
                  <a:solidFill>
                    <a:srgbClr val="BFC0BC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200">
                <a:solidFill>
                  <a:srgbClr val="BFC0BC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92" name="Google Shape;92;p14"/>
          <p:cNvGrpSpPr/>
          <p:nvPr/>
        </p:nvGrpSpPr>
        <p:grpSpPr>
          <a:xfrm>
            <a:off x="3703981" y="3036911"/>
            <a:ext cx="5768600" cy="649025"/>
            <a:chOff x="3703981" y="1265456"/>
            <a:chExt cx="5768600" cy="649025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4112181" y="1304881"/>
              <a:ext cx="5360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Benefits to the Customer:</a:t>
              </a:r>
              <a:r>
                <a:rPr lang="uk" sz="1100">
                  <a:solidFill>
                    <a:srgbClr val="5B5F54"/>
                  </a:solidFill>
                  <a:latin typeface="Comfortaa"/>
                  <a:ea typeface="Comfortaa"/>
                  <a:cs typeface="Comfortaa"/>
                  <a:sym typeface="Comfortaa"/>
                </a:rPr>
                <a:t> Focus on how your services or products directly benefit the customer. Will they save time, improve their lifestyle, enhance their skills, or solve a particular problem?</a:t>
              </a:r>
              <a:endParaRPr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3703981" y="1265456"/>
              <a:ext cx="32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200">
                  <a:solidFill>
                    <a:srgbClr val="BFC0BC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r>
                <a:rPr lang="uk" sz="3200">
                  <a:solidFill>
                    <a:srgbClr val="BFC0BC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200">
                <a:solidFill>
                  <a:srgbClr val="BFC0BC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95" name="Google Shape;95;p14"/>
          <p:cNvSpPr txBox="1"/>
          <p:nvPr/>
        </p:nvSpPr>
        <p:spPr>
          <a:xfrm>
            <a:off x="360003" y="1311450"/>
            <a:ext cx="2722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Placeholder quotes from satisfied customers or clients.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269426" y="2034250"/>
            <a:ext cx="18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Catherine Spinka</a:t>
            </a:r>
            <a:endParaRPr sz="1100">
              <a:solidFill>
                <a:srgbClr val="5B5F54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Dental Assistant</a:t>
            </a:r>
            <a:endParaRPr sz="1100">
              <a:solidFill>
                <a:srgbClr val="5B5F54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1269425" y="2544154"/>
            <a:ext cx="932400" cy="0"/>
          </a:xfrm>
          <a:prstGeom prst="straightConnector1">
            <a:avLst/>
          </a:prstGeom>
          <a:noFill/>
          <a:ln cap="flat" cmpd="sng" w="9525">
            <a:solidFill>
              <a:srgbClr val="BEBFB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8" name="Google Shape;98;p14"/>
          <p:cNvGrpSpPr/>
          <p:nvPr/>
        </p:nvGrpSpPr>
        <p:grpSpPr>
          <a:xfrm>
            <a:off x="1269425" y="2663173"/>
            <a:ext cx="1133075" cy="151200"/>
            <a:chOff x="1269425" y="2663173"/>
            <a:chExt cx="1133075" cy="151200"/>
          </a:xfrm>
        </p:grpSpPr>
        <p:sp>
          <p:nvSpPr>
            <p:cNvPr id="99" name="Google Shape;99;p14"/>
            <p:cNvSpPr/>
            <p:nvPr/>
          </p:nvSpPr>
          <p:spPr>
            <a:xfrm>
              <a:off x="1269425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512944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756463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999981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243500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360003" y="3166713"/>
            <a:ext cx="2722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"I've been amazed by the quality of service provided by [Company Name]."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>
            <a:off x="360000" y="4250008"/>
            <a:ext cx="2655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4"/>
          <p:cNvSpPr txBox="1"/>
          <p:nvPr/>
        </p:nvSpPr>
        <p:spPr>
          <a:xfrm>
            <a:off x="1269426" y="4682300"/>
            <a:ext cx="18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Missouri Smith</a:t>
            </a:r>
            <a:endParaRPr sz="1100">
              <a:solidFill>
                <a:srgbClr val="5B5F54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Physical Therapist</a:t>
            </a:r>
            <a:endParaRPr sz="1100">
              <a:solidFill>
                <a:srgbClr val="5B5F54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1269425" y="5192204"/>
            <a:ext cx="932400" cy="0"/>
          </a:xfrm>
          <a:prstGeom prst="straightConnector1">
            <a:avLst/>
          </a:prstGeom>
          <a:noFill/>
          <a:ln cap="flat" cmpd="sng" w="9525">
            <a:solidFill>
              <a:srgbClr val="BEBFB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8" name="Google Shape;108;p14"/>
          <p:cNvGrpSpPr/>
          <p:nvPr/>
        </p:nvGrpSpPr>
        <p:grpSpPr>
          <a:xfrm>
            <a:off x="1269425" y="5311223"/>
            <a:ext cx="1133075" cy="151200"/>
            <a:chOff x="1269425" y="2663173"/>
            <a:chExt cx="1133075" cy="151200"/>
          </a:xfrm>
        </p:grpSpPr>
        <p:sp>
          <p:nvSpPr>
            <p:cNvPr id="109" name="Google Shape;109;p14"/>
            <p:cNvSpPr/>
            <p:nvPr/>
          </p:nvSpPr>
          <p:spPr>
            <a:xfrm>
              <a:off x="1269425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512944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756463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999981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73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243500" y="2663173"/>
              <a:ext cx="159000" cy="151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4"/>
          <p:cNvSpPr txBox="1"/>
          <p:nvPr/>
        </p:nvSpPr>
        <p:spPr>
          <a:xfrm>
            <a:off x="360003" y="5814763"/>
            <a:ext cx="2722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B5F54"/>
                </a:solidFill>
                <a:latin typeface="Comfortaa"/>
                <a:ea typeface="Comfortaa"/>
                <a:cs typeface="Comfortaa"/>
                <a:sym typeface="Comfortaa"/>
              </a:rPr>
              <a:t>"I've been amazed by the quality of service provided by [Company Name]."</a:t>
            </a:r>
            <a:endParaRPr sz="1100">
              <a:solidFill>
                <a:srgbClr val="5B5F5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