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ubik"/>
      <p:regular r:id="rId7"/>
      <p:bold r:id="rId8"/>
      <p:italic r:id="rId9"/>
      <p:boldItalic r:id="rId1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652E158F-1349-4419-8B21-589C260297CE}">
  <a:tblStyle styleId="{652E158F-1349-4419-8B21-589C260297C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0" Type="http://schemas.openxmlformats.org/officeDocument/2006/relationships/font" Target="fonts/Rubik-boldItalic.fntdata"/><Relationship Id="rId9" Type="http://schemas.openxmlformats.org/officeDocument/2006/relationships/font" Target="fonts/Rubik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Rubik-regular.fntdata"/><Relationship Id="rId8" Type="http://schemas.openxmlformats.org/officeDocument/2006/relationships/font" Target="fonts/Rubik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-2350" y="286800"/>
            <a:ext cx="7562100" cy="547800"/>
            <a:chOff x="-2350" y="286800"/>
            <a:chExt cx="7562100" cy="547800"/>
          </a:xfrm>
        </p:grpSpPr>
        <p:cxnSp>
          <p:nvCxnSpPr>
            <p:cNvPr id="55" name="Google Shape;55;p13"/>
            <p:cNvCxnSpPr/>
            <p:nvPr/>
          </p:nvCxnSpPr>
          <p:spPr>
            <a:xfrm>
              <a:off x="-2350" y="560700"/>
              <a:ext cx="7562100" cy="0"/>
            </a:xfrm>
            <a:prstGeom prst="straightConnector1">
              <a:avLst/>
            </a:prstGeom>
            <a:noFill/>
            <a:ln cap="flat" cmpd="sng" w="28575">
              <a:solidFill>
                <a:srgbClr val="E5E5E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56" name="Google Shape;56;p13"/>
            <p:cNvSpPr/>
            <p:nvPr/>
          </p:nvSpPr>
          <p:spPr>
            <a:xfrm>
              <a:off x="449650" y="286800"/>
              <a:ext cx="6653100" cy="547800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>
                  <a:solidFill>
                    <a:srgbClr val="282828"/>
                  </a:solidFill>
                  <a:latin typeface="Rubik"/>
                  <a:ea typeface="Rubik"/>
                  <a:cs typeface="Rubik"/>
                  <a:sym typeface="Rubik"/>
                </a:rPr>
                <a:t>STUDENT BRAG SHEET FOR LETTER OF RECOMMENDATION</a:t>
              </a:r>
              <a:endParaRPr sz="1200">
                <a:solidFill>
                  <a:srgbClr val="282828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</p:grpSp>
      <p:graphicFrame>
        <p:nvGraphicFramePr>
          <p:cNvPr id="57" name="Google Shape;57;p13"/>
          <p:cNvGraphicFramePr/>
          <p:nvPr/>
        </p:nvGraphicFramePr>
        <p:xfrm>
          <a:off x="432300" y="931824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{652E158F-1349-4419-8B21-589C260297CE}</a:tableStyleId>
              </a:tblPr>
              <a:tblGrid>
                <a:gridCol w="3646525"/>
                <a:gridCol w="3023975"/>
              </a:tblGrid>
              <a:tr h="307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Name: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Student ID#: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7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Phone: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Email: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7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School: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Expected Graduation Date: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58" name="Google Shape;58;p13"/>
          <p:cNvGrpSpPr/>
          <p:nvPr/>
        </p:nvGrpSpPr>
        <p:grpSpPr>
          <a:xfrm>
            <a:off x="-2350" y="2180175"/>
            <a:ext cx="7562100" cy="266700"/>
            <a:chOff x="-2350" y="427339"/>
            <a:chExt cx="7562100" cy="266700"/>
          </a:xfrm>
        </p:grpSpPr>
        <p:cxnSp>
          <p:nvCxnSpPr>
            <p:cNvPr id="59" name="Google Shape;59;p13"/>
            <p:cNvCxnSpPr/>
            <p:nvPr/>
          </p:nvCxnSpPr>
          <p:spPr>
            <a:xfrm>
              <a:off x="-2350" y="560700"/>
              <a:ext cx="7562100" cy="0"/>
            </a:xfrm>
            <a:prstGeom prst="straightConnector1">
              <a:avLst/>
            </a:prstGeom>
            <a:noFill/>
            <a:ln cap="flat" cmpd="sng" w="28575">
              <a:solidFill>
                <a:srgbClr val="E5E5E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0" name="Google Shape;60;p13"/>
            <p:cNvSpPr/>
            <p:nvPr/>
          </p:nvSpPr>
          <p:spPr>
            <a:xfrm>
              <a:off x="449650" y="427339"/>
              <a:ext cx="6653100" cy="266700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282828"/>
                  </a:solidFill>
                  <a:latin typeface="Rubik"/>
                  <a:ea typeface="Rubik"/>
                  <a:cs typeface="Rubik"/>
                  <a:sym typeface="Rubik"/>
                </a:rPr>
                <a:t>ACADEMIC INFORMATION</a:t>
              </a:r>
              <a:endParaRPr sz="1100">
                <a:solidFill>
                  <a:srgbClr val="282828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</p:grpSp>
      <p:graphicFrame>
        <p:nvGraphicFramePr>
          <p:cNvPr id="61" name="Google Shape;61;p13"/>
          <p:cNvGraphicFramePr/>
          <p:nvPr/>
        </p:nvGraphicFramePr>
        <p:xfrm>
          <a:off x="432300" y="2550402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{652E158F-1349-4419-8B21-589C260297CE}</a:tableStyleId>
              </a:tblPr>
              <a:tblGrid>
                <a:gridCol w="3646525"/>
                <a:gridCol w="3023975"/>
              </a:tblGrid>
              <a:tr h="307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GPA: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Test Scores: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7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AP, Honors, or Specialized Classes: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7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62" name="Google Shape;62;p13"/>
          <p:cNvGrpSpPr/>
          <p:nvPr/>
        </p:nvGrpSpPr>
        <p:grpSpPr>
          <a:xfrm>
            <a:off x="-2350" y="3753509"/>
            <a:ext cx="7562100" cy="266700"/>
            <a:chOff x="-2350" y="427339"/>
            <a:chExt cx="7562100" cy="266700"/>
          </a:xfrm>
        </p:grpSpPr>
        <p:cxnSp>
          <p:nvCxnSpPr>
            <p:cNvPr id="63" name="Google Shape;63;p13"/>
            <p:cNvCxnSpPr/>
            <p:nvPr/>
          </p:nvCxnSpPr>
          <p:spPr>
            <a:xfrm>
              <a:off x="-2350" y="560700"/>
              <a:ext cx="7562100" cy="0"/>
            </a:xfrm>
            <a:prstGeom prst="straightConnector1">
              <a:avLst/>
            </a:prstGeom>
            <a:noFill/>
            <a:ln cap="flat" cmpd="sng" w="28575">
              <a:solidFill>
                <a:srgbClr val="E5E5E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4" name="Google Shape;64;p13"/>
            <p:cNvSpPr/>
            <p:nvPr/>
          </p:nvSpPr>
          <p:spPr>
            <a:xfrm>
              <a:off x="449650" y="427339"/>
              <a:ext cx="6653100" cy="266700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282828"/>
                  </a:solidFill>
                  <a:latin typeface="Rubik"/>
                  <a:ea typeface="Rubik"/>
                  <a:cs typeface="Rubik"/>
                  <a:sym typeface="Rubik"/>
                </a:rPr>
                <a:t>EXTRACURRICULAR ACTIVITIES</a:t>
              </a:r>
              <a:endParaRPr sz="1100">
                <a:solidFill>
                  <a:srgbClr val="282828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</p:grpSp>
      <p:graphicFrame>
        <p:nvGraphicFramePr>
          <p:cNvPr id="65" name="Google Shape;65;p13"/>
          <p:cNvGraphicFramePr/>
          <p:nvPr/>
        </p:nvGraphicFramePr>
        <p:xfrm>
          <a:off x="432300" y="429314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{652E158F-1349-4419-8B21-589C260297CE}</a:tableStyleId>
              </a:tblPr>
              <a:tblGrid>
                <a:gridCol w="1667625"/>
                <a:gridCol w="1667625"/>
                <a:gridCol w="1667625"/>
                <a:gridCol w="1667625"/>
              </a:tblGrid>
              <a:tr h="310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Organization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Brief description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Dates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Leadership Roles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5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5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5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5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pSp>
        <p:nvGrpSpPr>
          <p:cNvPr id="66" name="Google Shape;66;p13"/>
          <p:cNvGrpSpPr/>
          <p:nvPr/>
        </p:nvGrpSpPr>
        <p:grpSpPr>
          <a:xfrm>
            <a:off x="-2350" y="6664384"/>
            <a:ext cx="7562100" cy="266700"/>
            <a:chOff x="-2350" y="427339"/>
            <a:chExt cx="7562100" cy="266700"/>
          </a:xfrm>
        </p:grpSpPr>
        <p:cxnSp>
          <p:nvCxnSpPr>
            <p:cNvPr id="67" name="Google Shape;67;p13"/>
            <p:cNvCxnSpPr/>
            <p:nvPr/>
          </p:nvCxnSpPr>
          <p:spPr>
            <a:xfrm>
              <a:off x="-2350" y="560700"/>
              <a:ext cx="7562100" cy="0"/>
            </a:xfrm>
            <a:prstGeom prst="straightConnector1">
              <a:avLst/>
            </a:prstGeom>
            <a:noFill/>
            <a:ln cap="flat" cmpd="sng" w="28575">
              <a:solidFill>
                <a:srgbClr val="E5E5E5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68" name="Google Shape;68;p13"/>
            <p:cNvSpPr/>
            <p:nvPr/>
          </p:nvSpPr>
          <p:spPr>
            <a:xfrm>
              <a:off x="449650" y="427339"/>
              <a:ext cx="6653100" cy="266700"/>
            </a:xfrm>
            <a:prstGeom prst="rect">
              <a:avLst/>
            </a:prstGeom>
            <a:solidFill>
              <a:srgbClr val="E5E5E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100">
                  <a:solidFill>
                    <a:srgbClr val="282828"/>
                  </a:solidFill>
                  <a:latin typeface="Rubik"/>
                  <a:ea typeface="Rubik"/>
                  <a:cs typeface="Rubik"/>
                  <a:sym typeface="Rubik"/>
                </a:rPr>
                <a:t>WORK EXPERIENCE</a:t>
              </a:r>
              <a:endParaRPr sz="1100">
                <a:solidFill>
                  <a:srgbClr val="282828"/>
                </a:solidFill>
                <a:latin typeface="Rubik"/>
                <a:ea typeface="Rubik"/>
                <a:cs typeface="Rubik"/>
                <a:sym typeface="Rubik"/>
              </a:endParaRPr>
            </a:p>
          </p:txBody>
        </p:sp>
      </p:grpSp>
      <p:graphicFrame>
        <p:nvGraphicFramePr>
          <p:cNvPr id="69" name="Google Shape;69;p13"/>
          <p:cNvGraphicFramePr/>
          <p:nvPr/>
        </p:nvGraphicFramePr>
        <p:xfrm>
          <a:off x="432300" y="72040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{652E158F-1349-4419-8B21-589C260297CE}</a:tableStyleId>
              </a:tblPr>
              <a:tblGrid>
                <a:gridCol w="1667625"/>
                <a:gridCol w="1667625"/>
                <a:gridCol w="1667625"/>
                <a:gridCol w="1667625"/>
              </a:tblGrid>
              <a:tr h="31002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Organization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Brief description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Dates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Leadership Roles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5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5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5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445300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ctr">
                    <a:lnL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graphicFrame>
        <p:nvGraphicFramePr>
          <p:cNvPr id="70" name="Google Shape;70;p13"/>
          <p:cNvGraphicFramePr/>
          <p:nvPr/>
        </p:nvGraphicFramePr>
        <p:xfrm>
          <a:off x="432300" y="94048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{652E158F-1349-4419-8B21-589C260297CE}</a:tableStyleId>
              </a:tblPr>
              <a:tblGrid>
                <a:gridCol w="6670500"/>
              </a:tblGrid>
              <a:tr h="307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Awards: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7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My goals: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3077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000">
                          <a:latin typeface="Rubik"/>
                          <a:ea typeface="Rubik"/>
                          <a:cs typeface="Rubik"/>
                          <a:sym typeface="Rubik"/>
                        </a:rPr>
                        <a:t>Notes:</a:t>
                      </a:r>
                      <a:endParaRPr sz="1000">
                        <a:latin typeface="Rubik"/>
                        <a:ea typeface="Rubik"/>
                        <a:cs typeface="Rubik"/>
                        <a:sym typeface="Rubik"/>
                      </a:endParaRPr>
                    </a:p>
                  </a:txBody>
                  <a:tcPr marT="0" marB="45700" marR="0" marL="45700" anchor="b">
                    <a:lnL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E5E5E5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E5E5E5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