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Montserrat Medium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Medium-boldItalic.fntdata"/><Relationship Id="rId5" Type="http://schemas.openxmlformats.org/officeDocument/2006/relationships/slide" Target="slides/slide1.xml"/><Relationship Id="rId6" Type="http://schemas.openxmlformats.org/officeDocument/2006/relationships/font" Target="fonts/MontserratMedium-regular.fntdata"/><Relationship Id="rId7" Type="http://schemas.openxmlformats.org/officeDocument/2006/relationships/font" Target="fonts/MontserratMedium-bold.fntdata"/><Relationship Id="rId8" Type="http://schemas.openxmlformats.org/officeDocument/2006/relationships/font" Target="fonts/MontserratMedium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14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14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71500" y="0"/>
            <a:ext cx="6417000" cy="172500"/>
          </a:xfrm>
          <a:prstGeom prst="rect">
            <a:avLst/>
          </a:prstGeom>
          <a:solidFill>
            <a:srgbClr val="7A7A7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571500" y="10525850"/>
            <a:ext cx="6417000" cy="172500"/>
          </a:xfrm>
          <a:prstGeom prst="rect">
            <a:avLst/>
          </a:prstGeom>
          <a:solidFill>
            <a:srgbClr val="7A7A7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930575" y="425496"/>
            <a:ext cx="5622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BRAG SHEET HIGH SCHOOL</a:t>
            </a:r>
            <a:endParaRPr sz="2600">
              <a:solidFill>
                <a:srgbClr val="2D2D2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571500" y="1124450"/>
            <a:ext cx="6421500" cy="0"/>
          </a:xfrm>
          <a:prstGeom prst="straightConnector1">
            <a:avLst/>
          </a:prstGeom>
          <a:noFill/>
          <a:ln cap="flat" cmpd="sng" w="19050">
            <a:solidFill>
              <a:srgbClr val="7A7A7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8" name="Google Shape;58;p13"/>
          <p:cNvCxnSpPr/>
          <p:nvPr/>
        </p:nvCxnSpPr>
        <p:spPr>
          <a:xfrm>
            <a:off x="571500" y="2051650"/>
            <a:ext cx="6421500" cy="0"/>
          </a:xfrm>
          <a:prstGeom prst="straightConnector1">
            <a:avLst/>
          </a:prstGeom>
          <a:noFill/>
          <a:ln cap="flat" cmpd="sng" w="19050">
            <a:solidFill>
              <a:srgbClr val="7A7A7A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" name="Google Shape;59;p13"/>
          <p:cNvSpPr txBox="1"/>
          <p:nvPr/>
        </p:nvSpPr>
        <p:spPr>
          <a:xfrm>
            <a:off x="568826" y="1291000"/>
            <a:ext cx="717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Student:</a:t>
            </a:r>
            <a:endParaRPr sz="1200">
              <a:solidFill>
                <a:srgbClr val="2D2D2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1316425" y="1472425"/>
            <a:ext cx="2338200" cy="0"/>
          </a:xfrm>
          <a:prstGeom prst="straightConnector1">
            <a:avLst/>
          </a:prstGeom>
          <a:noFill/>
          <a:ln cap="flat" cmpd="sng" w="9525">
            <a:solidFill>
              <a:srgbClr val="D1D1D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568825" y="1565825"/>
            <a:ext cx="100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Requested:</a:t>
            </a:r>
            <a:endParaRPr sz="1200">
              <a:solidFill>
                <a:srgbClr val="2D2D2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1535200" y="1747250"/>
            <a:ext cx="2119500" cy="0"/>
          </a:xfrm>
          <a:prstGeom prst="straightConnector1">
            <a:avLst/>
          </a:prstGeom>
          <a:noFill/>
          <a:ln cap="flat" cmpd="sng" w="9525">
            <a:solidFill>
              <a:srgbClr val="D1D1D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13"/>
          <p:cNvSpPr txBox="1"/>
          <p:nvPr/>
        </p:nvSpPr>
        <p:spPr>
          <a:xfrm>
            <a:off x="3898350" y="1291000"/>
            <a:ext cx="574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Email:</a:t>
            </a:r>
            <a:endParaRPr sz="1200">
              <a:solidFill>
                <a:srgbClr val="2D2D2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64" name="Google Shape;64;p13"/>
          <p:cNvCxnSpPr/>
          <p:nvPr/>
        </p:nvCxnSpPr>
        <p:spPr>
          <a:xfrm>
            <a:off x="4473277" y="1472415"/>
            <a:ext cx="2511000" cy="0"/>
          </a:xfrm>
          <a:prstGeom prst="straightConnector1">
            <a:avLst/>
          </a:prstGeom>
          <a:noFill/>
          <a:ln cap="flat" cmpd="sng" w="9525">
            <a:solidFill>
              <a:srgbClr val="D1D1D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5" name="Google Shape;65;p13"/>
          <p:cNvSpPr txBox="1"/>
          <p:nvPr/>
        </p:nvSpPr>
        <p:spPr>
          <a:xfrm>
            <a:off x="3898350" y="1565825"/>
            <a:ext cx="498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Due:</a:t>
            </a:r>
            <a:endParaRPr sz="1200">
              <a:solidFill>
                <a:srgbClr val="2D2D2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66" name="Google Shape;66;p13"/>
          <p:cNvCxnSpPr/>
          <p:nvPr/>
        </p:nvCxnSpPr>
        <p:spPr>
          <a:xfrm>
            <a:off x="4344151" y="1747240"/>
            <a:ext cx="2640000" cy="0"/>
          </a:xfrm>
          <a:prstGeom prst="straightConnector1">
            <a:avLst/>
          </a:prstGeom>
          <a:noFill/>
          <a:ln cap="flat" cmpd="sng" w="9525">
            <a:solidFill>
              <a:srgbClr val="D1D1D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7" name="Google Shape;67;p13"/>
          <p:cNvCxnSpPr/>
          <p:nvPr/>
        </p:nvCxnSpPr>
        <p:spPr>
          <a:xfrm>
            <a:off x="571500" y="3670050"/>
            <a:ext cx="6421500" cy="0"/>
          </a:xfrm>
          <a:prstGeom prst="straightConnector1">
            <a:avLst/>
          </a:prstGeom>
          <a:noFill/>
          <a:ln cap="flat" cmpd="sng" w="19050">
            <a:solidFill>
              <a:srgbClr val="7A7A7A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" name="Google Shape;68;p13"/>
          <p:cNvSpPr txBox="1"/>
          <p:nvPr/>
        </p:nvSpPr>
        <p:spPr>
          <a:xfrm>
            <a:off x="568824" y="2370446"/>
            <a:ext cx="1326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Needed for:</a:t>
            </a:r>
            <a:endParaRPr sz="1200">
              <a:solidFill>
                <a:srgbClr val="2D2D2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69" name="Google Shape;69;p13"/>
          <p:cNvGrpSpPr/>
          <p:nvPr/>
        </p:nvGrpSpPr>
        <p:grpSpPr>
          <a:xfrm>
            <a:off x="568825" y="2776000"/>
            <a:ext cx="1453225" cy="184800"/>
            <a:chOff x="568825" y="2776000"/>
            <a:chExt cx="1453225" cy="184800"/>
          </a:xfrm>
        </p:grpSpPr>
        <p:sp>
          <p:nvSpPr>
            <p:cNvPr id="70" name="Google Shape;70;p13"/>
            <p:cNvSpPr txBox="1"/>
            <p:nvPr/>
          </p:nvSpPr>
          <p:spPr>
            <a:xfrm>
              <a:off x="568825" y="2776000"/>
              <a:ext cx="12603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Common App</a:t>
              </a:r>
              <a:endParaRPr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875650" y="2795200"/>
              <a:ext cx="146400" cy="146400"/>
            </a:xfrm>
            <a:prstGeom prst="rect">
              <a:avLst/>
            </a:prstGeom>
            <a:noFill/>
            <a:ln cap="flat" cmpd="sng" w="9525">
              <a:solidFill>
                <a:srgbClr val="7A7A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2852925" y="2776000"/>
            <a:ext cx="1874600" cy="184800"/>
            <a:chOff x="2852925" y="2776000"/>
            <a:chExt cx="1874600" cy="184800"/>
          </a:xfrm>
        </p:grpSpPr>
        <p:sp>
          <p:nvSpPr>
            <p:cNvPr id="73" name="Google Shape;73;p13"/>
            <p:cNvSpPr txBox="1"/>
            <p:nvPr/>
          </p:nvSpPr>
          <p:spPr>
            <a:xfrm>
              <a:off x="2852925" y="2776000"/>
              <a:ext cx="16203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College or program</a:t>
              </a:r>
              <a:endParaRPr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4581125" y="2795200"/>
              <a:ext cx="146400" cy="146400"/>
            </a:xfrm>
            <a:prstGeom prst="rect">
              <a:avLst/>
            </a:prstGeom>
            <a:noFill/>
            <a:ln cap="flat" cmpd="sng" w="9525">
              <a:solidFill>
                <a:srgbClr val="7A7A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5" name="Google Shape;75;p13"/>
          <p:cNvGrpSpPr/>
          <p:nvPr/>
        </p:nvGrpSpPr>
        <p:grpSpPr>
          <a:xfrm>
            <a:off x="5535075" y="2776000"/>
            <a:ext cx="1453225" cy="184800"/>
            <a:chOff x="568825" y="2776000"/>
            <a:chExt cx="1453225" cy="184800"/>
          </a:xfrm>
        </p:grpSpPr>
        <p:sp>
          <p:nvSpPr>
            <p:cNvPr id="76" name="Google Shape;76;p13"/>
            <p:cNvSpPr txBox="1"/>
            <p:nvPr/>
          </p:nvSpPr>
          <p:spPr>
            <a:xfrm>
              <a:off x="568825" y="2776000"/>
              <a:ext cx="12603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Common App</a:t>
              </a:r>
              <a:endParaRPr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1875650" y="2795200"/>
              <a:ext cx="146400" cy="146400"/>
            </a:xfrm>
            <a:prstGeom prst="rect">
              <a:avLst/>
            </a:prstGeom>
            <a:noFill/>
            <a:ln cap="flat" cmpd="sng" w="9525">
              <a:solidFill>
                <a:srgbClr val="7A7A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8" name="Google Shape;78;p13"/>
          <p:cNvSpPr txBox="1"/>
          <p:nvPr/>
        </p:nvSpPr>
        <p:spPr>
          <a:xfrm>
            <a:off x="568825" y="3153725"/>
            <a:ext cx="633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Other:</a:t>
            </a:r>
            <a:endParaRPr sz="1200">
              <a:solidFill>
                <a:srgbClr val="2D2D2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79" name="Google Shape;79;p13"/>
          <p:cNvCxnSpPr/>
          <p:nvPr/>
        </p:nvCxnSpPr>
        <p:spPr>
          <a:xfrm>
            <a:off x="1210225" y="3335150"/>
            <a:ext cx="5780100" cy="0"/>
          </a:xfrm>
          <a:prstGeom prst="straightConnector1">
            <a:avLst/>
          </a:prstGeom>
          <a:noFill/>
          <a:ln cap="flat" cmpd="sng" w="9525">
            <a:solidFill>
              <a:srgbClr val="D1D1D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80" name="Google Shape;80;p13"/>
          <p:cNvGrpSpPr/>
          <p:nvPr/>
        </p:nvGrpSpPr>
        <p:grpSpPr>
          <a:xfrm>
            <a:off x="568775" y="3967450"/>
            <a:ext cx="6421500" cy="974634"/>
            <a:chOff x="568775" y="3967450"/>
            <a:chExt cx="6421500" cy="974634"/>
          </a:xfrm>
        </p:grpSpPr>
        <p:sp>
          <p:nvSpPr>
            <p:cNvPr id="81" name="Google Shape;81;p13"/>
            <p:cNvSpPr txBox="1"/>
            <p:nvPr/>
          </p:nvSpPr>
          <p:spPr>
            <a:xfrm>
              <a:off x="568825" y="3967450"/>
              <a:ext cx="33294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Describe your educational and career goals:</a:t>
              </a:r>
              <a:endParaRPr sz="11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82" name="Google Shape;82;p13"/>
            <p:cNvCxnSpPr/>
            <p:nvPr/>
          </p:nvCxnSpPr>
          <p:spPr>
            <a:xfrm>
              <a:off x="3926325" y="4134650"/>
              <a:ext cx="30639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568775" y="4403809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4" name="Google Shape;84;p13"/>
            <p:cNvCxnSpPr/>
            <p:nvPr/>
          </p:nvCxnSpPr>
          <p:spPr>
            <a:xfrm>
              <a:off x="568775" y="4672946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5" name="Google Shape;85;p13"/>
            <p:cNvCxnSpPr/>
            <p:nvPr/>
          </p:nvCxnSpPr>
          <p:spPr>
            <a:xfrm>
              <a:off x="568775" y="4942084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6" name="Google Shape;86;p13"/>
          <p:cNvGrpSpPr/>
          <p:nvPr/>
        </p:nvGrpSpPr>
        <p:grpSpPr>
          <a:xfrm>
            <a:off x="568775" y="5229448"/>
            <a:ext cx="6421500" cy="1192167"/>
            <a:chOff x="568775" y="5247346"/>
            <a:chExt cx="6421500" cy="1192167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568825" y="5247346"/>
              <a:ext cx="6417000" cy="38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What are your greatest strengths? How do you choose to approach life?</a:t>
              </a:r>
              <a:endParaRPr sz="11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What accomplishments are you most proud of?</a:t>
              </a:r>
              <a:endParaRPr sz="11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88" name="Google Shape;88;p13"/>
            <p:cNvCxnSpPr/>
            <p:nvPr/>
          </p:nvCxnSpPr>
          <p:spPr>
            <a:xfrm>
              <a:off x="568775" y="5901238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568775" y="6170375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568775" y="6439513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1" name="Google Shape;91;p13"/>
          <p:cNvGrpSpPr/>
          <p:nvPr/>
        </p:nvGrpSpPr>
        <p:grpSpPr>
          <a:xfrm>
            <a:off x="568775" y="6708978"/>
            <a:ext cx="6421500" cy="971113"/>
            <a:chOff x="568775" y="6747746"/>
            <a:chExt cx="6421500" cy="971113"/>
          </a:xfrm>
        </p:grpSpPr>
        <p:sp>
          <p:nvSpPr>
            <p:cNvPr id="92" name="Google Shape;92;p13"/>
            <p:cNvSpPr txBox="1"/>
            <p:nvPr/>
          </p:nvSpPr>
          <p:spPr>
            <a:xfrm>
              <a:off x="568825" y="6747746"/>
              <a:ext cx="64170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What events in your life or personal relationships have had the biggest impact on you?</a:t>
              </a:r>
              <a:endParaRPr sz="11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93" name="Google Shape;93;p13"/>
            <p:cNvCxnSpPr/>
            <p:nvPr/>
          </p:nvCxnSpPr>
          <p:spPr>
            <a:xfrm>
              <a:off x="568775" y="7180584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568775" y="7449722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568775" y="7718859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6" name="Google Shape;96;p13"/>
          <p:cNvGrpSpPr/>
          <p:nvPr/>
        </p:nvGrpSpPr>
        <p:grpSpPr>
          <a:xfrm>
            <a:off x="568775" y="7967456"/>
            <a:ext cx="6421500" cy="971113"/>
            <a:chOff x="568775" y="7978412"/>
            <a:chExt cx="6421500" cy="971113"/>
          </a:xfrm>
        </p:grpSpPr>
        <p:sp>
          <p:nvSpPr>
            <p:cNvPr id="97" name="Google Shape;97;p13"/>
            <p:cNvSpPr txBox="1"/>
            <p:nvPr/>
          </p:nvSpPr>
          <p:spPr>
            <a:xfrm>
              <a:off x="568825" y="7978412"/>
              <a:ext cx="64170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List high school courses taken, including dual-enrollment. Note GPA and SAT/ACT.</a:t>
              </a:r>
              <a:endParaRPr sz="11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98" name="Google Shape;98;p13"/>
            <p:cNvCxnSpPr/>
            <p:nvPr/>
          </p:nvCxnSpPr>
          <p:spPr>
            <a:xfrm>
              <a:off x="568775" y="8411251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" name="Google Shape;99;p13"/>
            <p:cNvCxnSpPr/>
            <p:nvPr/>
          </p:nvCxnSpPr>
          <p:spPr>
            <a:xfrm>
              <a:off x="568775" y="8680388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3"/>
            <p:cNvCxnSpPr/>
            <p:nvPr/>
          </p:nvCxnSpPr>
          <p:spPr>
            <a:xfrm>
              <a:off x="568775" y="8949526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01" name="Google Shape;101;p13"/>
          <p:cNvGrpSpPr/>
          <p:nvPr/>
        </p:nvGrpSpPr>
        <p:grpSpPr>
          <a:xfrm>
            <a:off x="568775" y="9225933"/>
            <a:ext cx="6421500" cy="971113"/>
            <a:chOff x="568775" y="9225933"/>
            <a:chExt cx="6421500" cy="971113"/>
          </a:xfrm>
        </p:grpSpPr>
        <p:sp>
          <p:nvSpPr>
            <p:cNvPr id="102" name="Google Shape;102;p13"/>
            <p:cNvSpPr txBox="1"/>
            <p:nvPr/>
          </p:nvSpPr>
          <p:spPr>
            <a:xfrm>
              <a:off x="568825" y="9225933"/>
              <a:ext cx="64170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D2D2D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List extracurricular activities, sports, jobs, and hobbies. Which are most meaningful?</a:t>
              </a:r>
              <a:endParaRPr sz="1100">
                <a:solidFill>
                  <a:srgbClr val="2D2D2D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103" name="Google Shape;103;p13"/>
            <p:cNvCxnSpPr/>
            <p:nvPr/>
          </p:nvCxnSpPr>
          <p:spPr>
            <a:xfrm>
              <a:off x="568775" y="9658772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4" name="Google Shape;104;p13"/>
            <p:cNvCxnSpPr/>
            <p:nvPr/>
          </p:nvCxnSpPr>
          <p:spPr>
            <a:xfrm>
              <a:off x="568775" y="9927909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3"/>
            <p:cNvCxnSpPr/>
            <p:nvPr/>
          </p:nvCxnSpPr>
          <p:spPr>
            <a:xfrm>
              <a:off x="568775" y="10197047"/>
              <a:ext cx="6421500" cy="0"/>
            </a:xfrm>
            <a:prstGeom prst="straightConnector1">
              <a:avLst/>
            </a:prstGeom>
            <a:noFill/>
            <a:ln cap="flat" cmpd="sng" w="9525">
              <a:solidFill>
                <a:srgbClr val="D1D1D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