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Pacifico"/>
      <p:regular r:id="rId7"/>
    </p:embeddedFont>
    <p:embeddedFont>
      <p:font typeface="Merriweather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747775"/>
          </p15:clr>
        </p15:guide>
        <p15:guide id="2" pos="115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11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erriweather-boldItalic.fntdata"/><Relationship Id="rId10" Type="http://schemas.openxmlformats.org/officeDocument/2006/relationships/font" Target="fonts/Merriweather-italic.fntdata"/><Relationship Id="rId9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cifico-regular.fntdata"/><Relationship Id="rId8" Type="http://schemas.openxmlformats.org/officeDocument/2006/relationships/font" Target="fonts/Merriweath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" y="0"/>
            <a:ext cx="3656708" cy="82296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74650" y="1307000"/>
            <a:ext cx="3108300" cy="5759075"/>
            <a:chOff x="274663" y="1307000"/>
            <a:chExt cx="3108300" cy="5759075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660013" y="1307000"/>
              <a:ext cx="23376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400">
                  <a:solidFill>
                    <a:srgbClr val="A56B4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Menu</a:t>
              </a:r>
              <a:endParaRPr sz="5400">
                <a:solidFill>
                  <a:srgbClr val="A56B4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660013" y="2036799"/>
              <a:ext cx="23376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Alice </a:t>
              </a:r>
              <a:r>
                <a:rPr lang="ru" sz="800">
                  <a:solidFill>
                    <a:srgbClr val="B9ACA7"/>
                  </a:solidFill>
                  <a:latin typeface="Pacifico"/>
                  <a:ea typeface="Pacifico"/>
                  <a:cs typeface="Pacifico"/>
                  <a:sym typeface="Pacifico"/>
                </a:rPr>
                <a:t>&amp;</a:t>
              </a:r>
              <a:r>
                <a:rPr lang="ru" sz="15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James</a:t>
              </a:r>
              <a:endParaRPr sz="15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400513" y="2593400"/>
              <a:ext cx="2856600" cy="1145425"/>
              <a:chOff x="400550" y="2593400"/>
              <a:chExt cx="2856600" cy="1145425"/>
            </a:xfrm>
          </p:grpSpPr>
          <p:grpSp>
            <p:nvGrpSpPr>
              <p:cNvPr id="59" name="Google Shape;59;p13"/>
              <p:cNvGrpSpPr/>
              <p:nvPr/>
            </p:nvGrpSpPr>
            <p:grpSpPr>
              <a:xfrm>
                <a:off x="400550" y="2593400"/>
                <a:ext cx="2856600" cy="1010282"/>
                <a:chOff x="400550" y="2593400"/>
                <a:chExt cx="2856600" cy="1010282"/>
              </a:xfrm>
            </p:grpSpPr>
            <p:sp>
              <p:nvSpPr>
                <p:cNvPr id="60" name="Google Shape;60;p13"/>
                <p:cNvSpPr txBox="1"/>
                <p:nvPr/>
              </p:nvSpPr>
              <p:spPr>
                <a:xfrm>
                  <a:off x="1040950" y="2593400"/>
                  <a:ext cx="15756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2100">
                      <a:solidFill>
                        <a:srgbClr val="A56B47"/>
                      </a:solidFill>
                      <a:latin typeface="Pacifico"/>
                      <a:ea typeface="Pacifico"/>
                      <a:cs typeface="Pacifico"/>
                      <a:sym typeface="Pacifico"/>
                    </a:rPr>
                    <a:t>Salad</a:t>
                  </a:r>
                  <a:endParaRPr sz="2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endParaRPr>
                </a:p>
              </p:txBody>
            </p:sp>
            <p:grpSp>
              <p:nvGrpSpPr>
                <p:cNvPr id="61" name="Google Shape;61;p13"/>
                <p:cNvGrpSpPr/>
                <p:nvPr/>
              </p:nvGrpSpPr>
              <p:grpSpPr>
                <a:xfrm>
                  <a:off x="400550" y="3020804"/>
                  <a:ext cx="2856600" cy="582878"/>
                  <a:chOff x="400550" y="3020804"/>
                  <a:chExt cx="2856600" cy="582878"/>
                </a:xfrm>
              </p:grpSpPr>
              <p:sp>
                <p:nvSpPr>
                  <p:cNvPr id="62" name="Google Shape;62;p13"/>
                  <p:cNvSpPr txBox="1"/>
                  <p:nvPr/>
                </p:nvSpPr>
                <p:spPr>
                  <a:xfrm>
                    <a:off x="400550" y="3020804"/>
                    <a:ext cx="28566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ru" sz="900">
                        <a:solidFill>
                          <a:srgbClr val="B9ACA7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CAESAR SALAD TOSSED WITH PARMESAN</a:t>
                    </a:r>
                    <a:endParaRPr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endParaRPr>
                  </a:p>
                  <a:p>
                    <a:pPr indent="0" lvl="0" marL="0" rtl="0" algn="ct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B9ACA7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&amp; GARLIC CROUTONS</a:t>
                    </a:r>
                    <a:endParaRPr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endParaRPr>
                  </a:p>
                </p:txBody>
              </p:sp>
              <p:sp>
                <p:nvSpPr>
                  <p:cNvPr id="63" name="Google Shape;63;p13"/>
                  <p:cNvSpPr txBox="1"/>
                  <p:nvPr/>
                </p:nvSpPr>
                <p:spPr>
                  <a:xfrm>
                    <a:off x="400550" y="3465082"/>
                    <a:ext cx="2856600" cy="138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900">
                        <a:solidFill>
                          <a:srgbClr val="B9ACA7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BUTTER LETTUCE</a:t>
                    </a:r>
                    <a:endParaRPr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endParaRPr>
                  </a:p>
                </p:txBody>
              </p:sp>
            </p:grpSp>
          </p:grpSp>
          <p:cxnSp>
            <p:nvCxnSpPr>
              <p:cNvPr id="64" name="Google Shape;64;p13"/>
              <p:cNvCxnSpPr/>
              <p:nvPr/>
            </p:nvCxnSpPr>
            <p:spPr>
              <a:xfrm>
                <a:off x="1585200" y="3738825"/>
                <a:ext cx="487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A56B4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5" name="Google Shape;65;p13"/>
            <p:cNvGrpSpPr/>
            <p:nvPr/>
          </p:nvGrpSpPr>
          <p:grpSpPr>
            <a:xfrm>
              <a:off x="274663" y="3912693"/>
              <a:ext cx="3108300" cy="1890983"/>
              <a:chOff x="274663" y="3912693"/>
              <a:chExt cx="3108300" cy="1890983"/>
            </a:xfrm>
          </p:grpSpPr>
          <p:sp>
            <p:nvSpPr>
              <p:cNvPr id="66" name="Google Shape;66;p13"/>
              <p:cNvSpPr txBox="1"/>
              <p:nvPr/>
            </p:nvSpPr>
            <p:spPr>
              <a:xfrm>
                <a:off x="971483" y="3912693"/>
                <a:ext cx="171441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A56B47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Main Course</a:t>
                </a:r>
                <a:endParaRPr sz="2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  <p:grpSp>
            <p:nvGrpSpPr>
              <p:cNvPr id="67" name="Google Shape;67;p13"/>
              <p:cNvGrpSpPr/>
              <p:nvPr/>
            </p:nvGrpSpPr>
            <p:grpSpPr>
              <a:xfrm>
                <a:off x="274663" y="4334623"/>
                <a:ext cx="3108266" cy="558651"/>
                <a:chOff x="400550" y="3020804"/>
                <a:chExt cx="2856600" cy="558651"/>
              </a:xfrm>
            </p:grpSpPr>
            <p:sp>
              <p:nvSpPr>
                <p:cNvPr id="68" name="Google Shape;68;p13"/>
                <p:cNvSpPr txBox="1"/>
                <p:nvPr/>
              </p:nvSpPr>
              <p:spPr>
                <a:xfrm>
                  <a:off x="400550" y="3020804"/>
                  <a:ext cx="28566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rPr>
                    <a:t>ROAST CHICKEN BREAST SERVED ON A CHESTNUT</a:t>
                  </a:r>
                  <a:endParaRPr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</p:txBody>
            </p:sp>
            <p:sp>
              <p:nvSpPr>
                <p:cNvPr id="69" name="Google Shape;69;p13"/>
                <p:cNvSpPr txBox="1"/>
                <p:nvPr/>
              </p:nvSpPr>
              <p:spPr>
                <a:xfrm>
                  <a:off x="400550" y="3274655"/>
                  <a:ext cx="28566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rPr>
                    <a:t>MUSHROOM &amp; THYME RISOTTO WITH A </a:t>
                  </a:r>
                  <a:endParaRPr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indent="0" lvl="0" marL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rPr>
                    <a:t>CREAMY CHICKEN JUS</a:t>
                  </a:r>
                  <a:endParaRPr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</p:txBody>
            </p:sp>
          </p:grpSp>
          <p:cxnSp>
            <p:nvCxnSpPr>
              <p:cNvPr id="70" name="Google Shape;70;p13"/>
              <p:cNvCxnSpPr/>
              <p:nvPr/>
            </p:nvCxnSpPr>
            <p:spPr>
              <a:xfrm>
                <a:off x="1585200" y="5803676"/>
                <a:ext cx="487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A56B4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1" name="Google Shape;71;p13"/>
              <p:cNvGrpSpPr/>
              <p:nvPr/>
            </p:nvGrpSpPr>
            <p:grpSpPr>
              <a:xfrm>
                <a:off x="274663" y="5049988"/>
                <a:ext cx="3108300" cy="571784"/>
                <a:chOff x="274663" y="5049988"/>
                <a:chExt cx="3108300" cy="571784"/>
              </a:xfrm>
            </p:grpSpPr>
            <p:sp>
              <p:nvSpPr>
                <p:cNvPr id="72" name="Google Shape;72;p13"/>
                <p:cNvSpPr txBox="1"/>
                <p:nvPr/>
              </p:nvSpPr>
              <p:spPr>
                <a:xfrm>
                  <a:off x="274663" y="5049988"/>
                  <a:ext cx="3108300" cy="30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rPr>
                    <a:t>PEA, BROAD BEAN &amp; LEMON RISOTTO WITH A </a:t>
                  </a:r>
                  <a:endParaRPr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indent="0" lvl="0" marL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rPr>
                    <a:t>SESAME PARMESAN CRISP (V)</a:t>
                  </a:r>
                  <a:endParaRPr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</p:txBody>
            </p:sp>
            <p:sp>
              <p:nvSpPr>
                <p:cNvPr id="73" name="Google Shape;73;p13"/>
                <p:cNvSpPr txBox="1"/>
                <p:nvPr/>
              </p:nvSpPr>
              <p:spPr>
                <a:xfrm>
                  <a:off x="274663" y="5483172"/>
                  <a:ext cx="31083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B9ACA7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rPr>
                    <a:t>FRESH BREAD ROLLS</a:t>
                  </a:r>
                  <a:endParaRPr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</p:txBody>
            </p:sp>
          </p:grpSp>
        </p:grpSp>
        <p:sp>
          <p:nvSpPr>
            <p:cNvPr id="74" name="Google Shape;74;p13"/>
            <p:cNvSpPr txBox="1"/>
            <p:nvPr/>
          </p:nvSpPr>
          <p:spPr>
            <a:xfrm>
              <a:off x="971563" y="6085494"/>
              <a:ext cx="1714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">
                  <a:solidFill>
                    <a:srgbClr val="A56B47"/>
                  </a:solidFill>
                  <a:latin typeface="Pacifico"/>
                  <a:ea typeface="Pacifico"/>
                  <a:cs typeface="Pacifico"/>
                  <a:sym typeface="Pacifico"/>
                </a:rPr>
                <a:t>Dessert</a:t>
              </a:r>
              <a:endParaRPr sz="2100">
                <a:solidFill>
                  <a:srgbClr val="A56B47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75" name="Google Shape;75;p13"/>
            <p:cNvGrpSpPr/>
            <p:nvPr/>
          </p:nvGrpSpPr>
          <p:grpSpPr>
            <a:xfrm>
              <a:off x="274680" y="6507425"/>
              <a:ext cx="3108266" cy="558651"/>
              <a:chOff x="400550" y="3020804"/>
              <a:chExt cx="2856600" cy="558651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400550" y="3020804"/>
                <a:ext cx="285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LEMON PIE WITH CHANTILLY CREAM</a:t>
                </a:r>
                <a:endParaRPr sz="9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400550" y="3274655"/>
                <a:ext cx="28566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WARM STICKY TOFFEE PUDDING WITH</a:t>
                </a:r>
                <a:endParaRPr sz="9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B9ACA7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BUTTERSCOTCH SAUCE</a:t>
                </a:r>
                <a:endParaRPr sz="900">
                  <a:solidFill>
                    <a:srgbClr val="B9ACA7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grpSp>
        <p:nvGrpSpPr>
          <p:cNvPr id="78" name="Google Shape;78;p13"/>
          <p:cNvGrpSpPr/>
          <p:nvPr/>
        </p:nvGrpSpPr>
        <p:grpSpPr>
          <a:xfrm>
            <a:off x="0" y="0"/>
            <a:ext cx="3657600" cy="8229600"/>
            <a:chOff x="0" y="0"/>
            <a:chExt cx="3657600" cy="8229600"/>
          </a:xfrm>
        </p:grpSpPr>
        <p:grpSp>
          <p:nvGrpSpPr>
            <p:cNvPr id="79" name="Google Shape;79;p13"/>
            <p:cNvGrpSpPr/>
            <p:nvPr/>
          </p:nvGrpSpPr>
          <p:grpSpPr>
            <a:xfrm>
              <a:off x="0" y="6788650"/>
              <a:ext cx="3657599" cy="1440950"/>
              <a:chOff x="0" y="6788650"/>
              <a:chExt cx="3657599" cy="1440950"/>
            </a:xfrm>
          </p:grpSpPr>
          <p:pic>
            <p:nvPicPr>
              <p:cNvPr id="80" name="Google Shape;80;p13"/>
              <p:cNvPicPr preferRelativeResize="0"/>
              <p:nvPr/>
            </p:nvPicPr>
            <p:blipFill rotWithShape="1">
              <a:blip r:embed="rId4">
                <a:alphaModFix/>
              </a:blip>
              <a:srcRect b="89102" l="0" r="0" t="0"/>
              <a:stretch/>
            </p:blipFill>
            <p:spPr>
              <a:xfrm rot="10800000">
                <a:off x="0" y="7100968"/>
                <a:ext cx="3657599" cy="8312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13"/>
              <p:cNvPicPr preferRelativeResize="0"/>
              <p:nvPr/>
            </p:nvPicPr>
            <p:blipFill rotWithShape="1">
              <a:blip r:embed="rId5">
                <a:alphaModFix/>
              </a:blip>
              <a:srcRect b="7918" l="6085" r="0" t="0"/>
              <a:stretch/>
            </p:blipFill>
            <p:spPr>
              <a:xfrm>
                <a:off x="0" y="6788650"/>
                <a:ext cx="2210100" cy="1440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p13"/>
            <p:cNvGrpSpPr/>
            <p:nvPr/>
          </p:nvGrpSpPr>
          <p:grpSpPr>
            <a:xfrm>
              <a:off x="0" y="0"/>
              <a:ext cx="3657600" cy="1557401"/>
              <a:chOff x="0" y="0"/>
              <a:chExt cx="3657600" cy="1557401"/>
            </a:xfrm>
          </p:grpSpPr>
          <p:pic>
            <p:nvPicPr>
              <p:cNvPr id="83" name="Google Shape;83;p13"/>
              <p:cNvPicPr preferRelativeResize="0"/>
              <p:nvPr/>
            </p:nvPicPr>
            <p:blipFill rotWithShape="1">
              <a:blip r:embed="rId4">
                <a:alphaModFix/>
              </a:blip>
              <a:srcRect b="89102" l="0" r="0" t="0"/>
              <a:stretch/>
            </p:blipFill>
            <p:spPr>
              <a:xfrm>
                <a:off x="0" y="304274"/>
                <a:ext cx="3657599" cy="8312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6202" r="3512" t="9788"/>
              <a:stretch/>
            </p:blipFill>
            <p:spPr>
              <a:xfrm>
                <a:off x="1228950" y="0"/>
                <a:ext cx="2428650" cy="15574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