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Poppins"/>
      <p:regular r:id="rId7"/>
      <p:bold r:id="rId8"/>
      <p:italic r:id="rId9"/>
      <p:boldItalic r:id="rId10"/>
    </p:embeddedFont>
    <p:embeddedFont>
      <p:font typeface="Quicksand"/>
      <p:regular r:id="rId11"/>
      <p:bold r:id="rId12"/>
    </p:embeddedFont>
    <p:embeddedFont>
      <p:font typeface="Quicksand SemiBold"/>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97">
          <p15:clr>
            <a:srgbClr val="747775"/>
          </p15:clr>
        </p15:guide>
        <p15:guide id="2" pos="4535">
          <p15:clr>
            <a:srgbClr val="747775"/>
          </p15:clr>
        </p15:guide>
        <p15:guide id="3" orient="horz" pos="624">
          <p15:clr>
            <a:srgbClr val="747775"/>
          </p15:clr>
        </p15:guide>
        <p15:guide id="4" pos="192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97"/>
        <p:guide pos="4535"/>
        <p:guide pos="624" orient="horz"/>
        <p:guide pos="192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Quicksand-regular.fntdata"/><Relationship Id="rId10" Type="http://schemas.openxmlformats.org/officeDocument/2006/relationships/font" Target="fonts/Poppins-boldItalic.fntdata"/><Relationship Id="rId13" Type="http://schemas.openxmlformats.org/officeDocument/2006/relationships/font" Target="fonts/QuicksandSemiBold-regular.fntdata"/><Relationship Id="rId12" Type="http://schemas.openxmlformats.org/officeDocument/2006/relationships/font" Target="fonts/Quicksan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Poppins-italic.fntdata"/><Relationship Id="rId14" Type="http://schemas.openxmlformats.org/officeDocument/2006/relationships/font" Target="fonts/QuicksandSemiBold-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Poppins-regular.fntdata"/><Relationship Id="rId8" Type="http://schemas.openxmlformats.org/officeDocument/2006/relationships/font" Target="fonts/Poppins-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7248525" y="990600"/>
            <a:ext cx="311400" cy="13908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5" name="Google Shape;55;p13"/>
          <p:cNvGrpSpPr/>
          <p:nvPr/>
        </p:nvGrpSpPr>
        <p:grpSpPr>
          <a:xfrm>
            <a:off x="581025" y="742950"/>
            <a:ext cx="1419375" cy="1169700"/>
            <a:chOff x="581025" y="742950"/>
            <a:chExt cx="1419375" cy="1169700"/>
          </a:xfrm>
        </p:grpSpPr>
        <p:sp>
          <p:nvSpPr>
            <p:cNvPr id="56" name="Google Shape;56;p13"/>
            <p:cNvSpPr txBox="1"/>
            <p:nvPr/>
          </p:nvSpPr>
          <p:spPr>
            <a:xfrm>
              <a:off x="581025" y="742950"/>
              <a:ext cx="895500" cy="1169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7600">
                  <a:latin typeface="Poppins"/>
                  <a:ea typeface="Poppins"/>
                  <a:cs typeface="Poppins"/>
                  <a:sym typeface="Poppins"/>
                </a:rPr>
                <a:t>N</a:t>
              </a:r>
              <a:endParaRPr b="1" sz="7600">
                <a:latin typeface="Poppins"/>
                <a:ea typeface="Poppins"/>
                <a:cs typeface="Poppins"/>
                <a:sym typeface="Poppins"/>
              </a:endParaRPr>
            </a:p>
          </p:txBody>
        </p:sp>
        <p:sp>
          <p:nvSpPr>
            <p:cNvPr id="57" name="Google Shape;57;p13"/>
            <p:cNvSpPr txBox="1"/>
            <p:nvPr/>
          </p:nvSpPr>
          <p:spPr>
            <a:xfrm>
              <a:off x="1104900" y="742950"/>
              <a:ext cx="895500" cy="1169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7600">
                  <a:latin typeface="Poppins"/>
                  <a:ea typeface="Poppins"/>
                  <a:cs typeface="Poppins"/>
                  <a:sym typeface="Poppins"/>
                </a:rPr>
                <a:t>C</a:t>
              </a:r>
              <a:endParaRPr b="1" sz="7600">
                <a:latin typeface="Poppins"/>
                <a:ea typeface="Poppins"/>
                <a:cs typeface="Poppins"/>
                <a:sym typeface="Poppins"/>
              </a:endParaRPr>
            </a:p>
          </p:txBody>
        </p:sp>
      </p:grpSp>
      <p:sp>
        <p:nvSpPr>
          <p:cNvPr id="58" name="Google Shape;58;p13"/>
          <p:cNvSpPr txBox="1"/>
          <p:nvPr/>
        </p:nvSpPr>
        <p:spPr>
          <a:xfrm>
            <a:off x="628650" y="1855500"/>
            <a:ext cx="12384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Clr>
                <a:schemeClr val="dk1"/>
              </a:buClr>
              <a:buSzPts val="1100"/>
              <a:buFont typeface="Arial"/>
              <a:buNone/>
            </a:pPr>
            <a:r>
              <a:rPr b="1" lang="ru" sz="1700">
                <a:latin typeface="Poppins"/>
                <a:ea typeface="Poppins"/>
                <a:cs typeface="Poppins"/>
                <a:sym typeface="Poppins"/>
              </a:rPr>
              <a:t>NEXACORE</a:t>
            </a:r>
            <a:endParaRPr b="1" sz="1700">
              <a:latin typeface="Poppins"/>
              <a:ea typeface="Poppins"/>
              <a:cs typeface="Poppins"/>
              <a:sym typeface="Poppins"/>
            </a:endParaRPr>
          </a:p>
          <a:p>
            <a:pPr indent="0" lvl="0" marL="0" rtl="0" algn="l">
              <a:lnSpc>
                <a:spcPct val="120000"/>
              </a:lnSpc>
              <a:spcBef>
                <a:spcPts val="0"/>
              </a:spcBef>
              <a:spcAft>
                <a:spcPts val="0"/>
              </a:spcAft>
              <a:buNone/>
            </a:pPr>
            <a:r>
              <a:rPr lang="ru" sz="1700">
                <a:latin typeface="Poppins"/>
                <a:ea typeface="Poppins"/>
                <a:cs typeface="Poppins"/>
                <a:sym typeface="Poppins"/>
              </a:rPr>
              <a:t>SOLUTIONS</a:t>
            </a:r>
            <a:endParaRPr sz="1700">
              <a:latin typeface="Poppins"/>
              <a:ea typeface="Poppins"/>
              <a:cs typeface="Poppins"/>
              <a:sym typeface="Poppins"/>
            </a:endParaRPr>
          </a:p>
        </p:txBody>
      </p:sp>
      <p:grpSp>
        <p:nvGrpSpPr>
          <p:cNvPr id="59" name="Google Shape;59;p13"/>
          <p:cNvGrpSpPr/>
          <p:nvPr/>
        </p:nvGrpSpPr>
        <p:grpSpPr>
          <a:xfrm>
            <a:off x="638175" y="3038475"/>
            <a:ext cx="2076600" cy="1738860"/>
            <a:chOff x="638175" y="3038475"/>
            <a:chExt cx="2076600" cy="1738860"/>
          </a:xfrm>
        </p:grpSpPr>
        <p:grpSp>
          <p:nvGrpSpPr>
            <p:cNvPr id="60" name="Google Shape;60;p13"/>
            <p:cNvGrpSpPr/>
            <p:nvPr/>
          </p:nvGrpSpPr>
          <p:grpSpPr>
            <a:xfrm>
              <a:off x="638175" y="3038475"/>
              <a:ext cx="2076600" cy="390135"/>
              <a:chOff x="638175" y="3038475"/>
              <a:chExt cx="2076600" cy="390135"/>
            </a:xfrm>
          </p:grpSpPr>
          <p:sp>
            <p:nvSpPr>
              <p:cNvPr id="61" name="Google Shape;61;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Phone:</a:t>
                </a:r>
                <a:endParaRPr sz="1000">
                  <a:latin typeface="Quicksand"/>
                  <a:ea typeface="Quicksand"/>
                  <a:cs typeface="Quicksand"/>
                  <a:sym typeface="Quicksand"/>
                </a:endParaRPr>
              </a:p>
            </p:txBody>
          </p:sp>
          <p:sp>
            <p:nvSpPr>
              <p:cNvPr id="62" name="Google Shape;62;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+1 (555) 987-4567</a:t>
                </a:r>
                <a:endParaRPr sz="1000">
                  <a:latin typeface="Quicksand"/>
                  <a:ea typeface="Quicksand"/>
                  <a:cs typeface="Quicksand"/>
                  <a:sym typeface="Quicksand"/>
                </a:endParaRPr>
              </a:p>
            </p:txBody>
          </p:sp>
        </p:grpSp>
        <p:grpSp>
          <p:nvGrpSpPr>
            <p:cNvPr id="63" name="Google Shape;63;p13"/>
            <p:cNvGrpSpPr/>
            <p:nvPr/>
          </p:nvGrpSpPr>
          <p:grpSpPr>
            <a:xfrm>
              <a:off x="638175" y="3488050"/>
              <a:ext cx="2076600" cy="390135"/>
              <a:chOff x="638175" y="3038475"/>
              <a:chExt cx="2076600" cy="390135"/>
            </a:xfrm>
          </p:grpSpPr>
          <p:sp>
            <p:nvSpPr>
              <p:cNvPr id="64" name="Google Shape;64;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Email:</a:t>
                </a:r>
                <a:endParaRPr sz="1000">
                  <a:latin typeface="Quicksand"/>
                  <a:ea typeface="Quicksand"/>
                  <a:cs typeface="Quicksand"/>
                  <a:sym typeface="Quicksand"/>
                </a:endParaRPr>
              </a:p>
            </p:txBody>
          </p:sp>
          <p:sp>
            <p:nvSpPr>
              <p:cNvPr id="65" name="Google Shape;65;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Nexacore@mail.com</a:t>
                </a:r>
                <a:endParaRPr sz="1000">
                  <a:latin typeface="Quicksand"/>
                  <a:ea typeface="Quicksand"/>
                  <a:cs typeface="Quicksand"/>
                  <a:sym typeface="Quicksand"/>
                </a:endParaRPr>
              </a:p>
            </p:txBody>
          </p:sp>
        </p:grpSp>
        <p:grpSp>
          <p:nvGrpSpPr>
            <p:cNvPr id="66" name="Google Shape;66;p13"/>
            <p:cNvGrpSpPr/>
            <p:nvPr/>
          </p:nvGrpSpPr>
          <p:grpSpPr>
            <a:xfrm>
              <a:off x="638175" y="3937625"/>
              <a:ext cx="2076600" cy="390135"/>
              <a:chOff x="638175" y="3038475"/>
              <a:chExt cx="2076600" cy="390135"/>
            </a:xfrm>
          </p:grpSpPr>
          <p:sp>
            <p:nvSpPr>
              <p:cNvPr id="67" name="Google Shape;67;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Web:</a:t>
                </a:r>
                <a:endParaRPr sz="1000">
                  <a:latin typeface="Quicksand"/>
                  <a:ea typeface="Quicksand"/>
                  <a:cs typeface="Quicksand"/>
                  <a:sym typeface="Quicksand"/>
                </a:endParaRPr>
              </a:p>
            </p:txBody>
          </p:sp>
          <p:sp>
            <p:nvSpPr>
              <p:cNvPr id="68" name="Google Shape;68;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nexacoresolutions.com</a:t>
                </a:r>
                <a:endParaRPr sz="1000">
                  <a:latin typeface="Quicksand"/>
                  <a:ea typeface="Quicksand"/>
                  <a:cs typeface="Quicksand"/>
                  <a:sym typeface="Quicksand"/>
                </a:endParaRPr>
              </a:p>
            </p:txBody>
          </p:sp>
        </p:grpSp>
        <p:grpSp>
          <p:nvGrpSpPr>
            <p:cNvPr id="69" name="Google Shape;69;p13"/>
            <p:cNvGrpSpPr/>
            <p:nvPr/>
          </p:nvGrpSpPr>
          <p:grpSpPr>
            <a:xfrm>
              <a:off x="638175" y="4387200"/>
              <a:ext cx="2076600" cy="390135"/>
              <a:chOff x="638175" y="3038475"/>
              <a:chExt cx="2076600" cy="390135"/>
            </a:xfrm>
          </p:grpSpPr>
          <p:sp>
            <p:nvSpPr>
              <p:cNvPr id="70" name="Google Shape;70;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Address</a:t>
                </a:r>
                <a:endParaRPr sz="1000">
                  <a:latin typeface="Quicksand"/>
                  <a:ea typeface="Quicksand"/>
                  <a:cs typeface="Quicksand"/>
                  <a:sym typeface="Quicksand"/>
                </a:endParaRPr>
              </a:p>
            </p:txBody>
          </p:sp>
          <p:sp>
            <p:nvSpPr>
              <p:cNvPr id="71" name="Google Shape;71;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43 Main St. Suite 29</a:t>
                </a:r>
                <a:endParaRPr sz="1000">
                  <a:latin typeface="Quicksand"/>
                  <a:ea typeface="Quicksand"/>
                  <a:cs typeface="Quicksand"/>
                  <a:sym typeface="Quicksand"/>
                </a:endParaRPr>
              </a:p>
            </p:txBody>
          </p:sp>
        </p:grpSp>
      </p:grpSp>
      <p:grpSp>
        <p:nvGrpSpPr>
          <p:cNvPr id="72" name="Google Shape;72;p13"/>
          <p:cNvGrpSpPr/>
          <p:nvPr/>
        </p:nvGrpSpPr>
        <p:grpSpPr>
          <a:xfrm>
            <a:off x="638175" y="5269050"/>
            <a:ext cx="2076600" cy="4166290"/>
            <a:chOff x="638175" y="5269050"/>
            <a:chExt cx="2076600" cy="4166290"/>
          </a:xfrm>
        </p:grpSpPr>
        <p:sp>
          <p:nvSpPr>
            <p:cNvPr id="73" name="Google Shape;73;p13"/>
            <p:cNvSpPr txBox="1"/>
            <p:nvPr/>
          </p:nvSpPr>
          <p:spPr>
            <a:xfrm>
              <a:off x="638175" y="526905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BOARD OF DIRECTORS</a:t>
              </a:r>
              <a:endParaRPr b="1" sz="1000">
                <a:latin typeface="Quicksand"/>
                <a:ea typeface="Quicksand"/>
                <a:cs typeface="Quicksand"/>
                <a:sym typeface="Quicksand"/>
              </a:endParaRPr>
            </a:p>
          </p:txBody>
        </p:sp>
        <p:grpSp>
          <p:nvGrpSpPr>
            <p:cNvPr id="74" name="Google Shape;74;p13"/>
            <p:cNvGrpSpPr/>
            <p:nvPr/>
          </p:nvGrpSpPr>
          <p:grpSpPr>
            <a:xfrm>
              <a:off x="638175" y="5713115"/>
              <a:ext cx="2076600" cy="390135"/>
              <a:chOff x="638175" y="3038475"/>
              <a:chExt cx="2076600" cy="390135"/>
            </a:xfrm>
          </p:grpSpPr>
          <p:sp>
            <p:nvSpPr>
              <p:cNvPr id="75" name="Google Shape;75;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Emily Parker</a:t>
                </a:r>
                <a:endParaRPr sz="1000">
                  <a:latin typeface="Quicksand"/>
                  <a:ea typeface="Quicksand"/>
                  <a:cs typeface="Quicksand"/>
                  <a:sym typeface="Quicksand"/>
                </a:endParaRPr>
              </a:p>
            </p:txBody>
          </p:sp>
          <p:sp>
            <p:nvSpPr>
              <p:cNvPr id="76" name="Google Shape;76;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Position: Vice Chair</a:t>
                </a:r>
                <a:endParaRPr sz="1000">
                  <a:latin typeface="Quicksand"/>
                  <a:ea typeface="Quicksand"/>
                  <a:cs typeface="Quicksand"/>
                  <a:sym typeface="Quicksand"/>
                </a:endParaRPr>
              </a:p>
            </p:txBody>
          </p:sp>
        </p:grpSp>
        <p:grpSp>
          <p:nvGrpSpPr>
            <p:cNvPr id="77" name="Google Shape;77;p13"/>
            <p:cNvGrpSpPr/>
            <p:nvPr/>
          </p:nvGrpSpPr>
          <p:grpSpPr>
            <a:xfrm>
              <a:off x="638175" y="6379533"/>
              <a:ext cx="2076600" cy="390135"/>
              <a:chOff x="638175" y="3038475"/>
              <a:chExt cx="2076600" cy="390135"/>
            </a:xfrm>
          </p:grpSpPr>
          <p:sp>
            <p:nvSpPr>
              <p:cNvPr id="78" name="Google Shape;78;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Robert Hughes</a:t>
                </a:r>
                <a:endParaRPr sz="1000">
                  <a:latin typeface="Quicksand"/>
                  <a:ea typeface="Quicksand"/>
                  <a:cs typeface="Quicksand"/>
                  <a:sym typeface="Quicksand"/>
                </a:endParaRPr>
              </a:p>
            </p:txBody>
          </p:sp>
          <p:sp>
            <p:nvSpPr>
              <p:cNvPr id="79" name="Google Shape;79;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Position: CEO &amp; Director</a:t>
                </a:r>
                <a:endParaRPr sz="1000">
                  <a:latin typeface="Quicksand"/>
                  <a:ea typeface="Quicksand"/>
                  <a:cs typeface="Quicksand"/>
                  <a:sym typeface="Quicksand"/>
                </a:endParaRPr>
              </a:p>
            </p:txBody>
          </p:sp>
        </p:grpSp>
        <p:grpSp>
          <p:nvGrpSpPr>
            <p:cNvPr id="80" name="Google Shape;80;p13"/>
            <p:cNvGrpSpPr/>
            <p:nvPr/>
          </p:nvGrpSpPr>
          <p:grpSpPr>
            <a:xfrm>
              <a:off x="638175" y="7045951"/>
              <a:ext cx="2076600" cy="390135"/>
              <a:chOff x="638175" y="3038475"/>
              <a:chExt cx="2076600" cy="390135"/>
            </a:xfrm>
          </p:grpSpPr>
          <p:sp>
            <p:nvSpPr>
              <p:cNvPr id="81" name="Google Shape;81;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Laura Mitchell</a:t>
                </a:r>
                <a:endParaRPr sz="1000">
                  <a:latin typeface="Quicksand"/>
                  <a:ea typeface="Quicksand"/>
                  <a:cs typeface="Quicksand"/>
                  <a:sym typeface="Quicksand"/>
                </a:endParaRPr>
              </a:p>
            </p:txBody>
          </p:sp>
          <p:sp>
            <p:nvSpPr>
              <p:cNvPr id="82" name="Google Shape;82;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Position: CFO &amp; Director</a:t>
                </a:r>
                <a:endParaRPr sz="1000">
                  <a:latin typeface="Quicksand"/>
                  <a:ea typeface="Quicksand"/>
                  <a:cs typeface="Quicksand"/>
                  <a:sym typeface="Quicksand"/>
                </a:endParaRPr>
              </a:p>
            </p:txBody>
          </p:sp>
        </p:grpSp>
        <p:grpSp>
          <p:nvGrpSpPr>
            <p:cNvPr id="83" name="Google Shape;83;p13"/>
            <p:cNvGrpSpPr/>
            <p:nvPr/>
          </p:nvGrpSpPr>
          <p:grpSpPr>
            <a:xfrm>
              <a:off x="638175" y="7712369"/>
              <a:ext cx="2076600" cy="390135"/>
              <a:chOff x="638175" y="3038475"/>
              <a:chExt cx="2076600" cy="390135"/>
            </a:xfrm>
          </p:grpSpPr>
          <p:sp>
            <p:nvSpPr>
              <p:cNvPr id="84" name="Google Shape;84;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Michael Turner</a:t>
                </a:r>
                <a:endParaRPr sz="1000">
                  <a:latin typeface="Quicksand"/>
                  <a:ea typeface="Quicksand"/>
                  <a:cs typeface="Quicksand"/>
                  <a:sym typeface="Quicksand"/>
                </a:endParaRPr>
              </a:p>
            </p:txBody>
          </p:sp>
          <p:sp>
            <p:nvSpPr>
              <p:cNvPr id="85" name="Google Shape;85;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Position: Marketing Director</a:t>
                </a:r>
                <a:endParaRPr sz="1000">
                  <a:latin typeface="Quicksand"/>
                  <a:ea typeface="Quicksand"/>
                  <a:cs typeface="Quicksand"/>
                  <a:sym typeface="Quicksand"/>
                </a:endParaRPr>
              </a:p>
            </p:txBody>
          </p:sp>
        </p:grpSp>
        <p:grpSp>
          <p:nvGrpSpPr>
            <p:cNvPr id="86" name="Google Shape;86;p13"/>
            <p:cNvGrpSpPr/>
            <p:nvPr/>
          </p:nvGrpSpPr>
          <p:grpSpPr>
            <a:xfrm>
              <a:off x="638175" y="8378787"/>
              <a:ext cx="2076600" cy="390135"/>
              <a:chOff x="638175" y="3038475"/>
              <a:chExt cx="2076600" cy="390135"/>
            </a:xfrm>
          </p:grpSpPr>
          <p:sp>
            <p:nvSpPr>
              <p:cNvPr id="87" name="Google Shape;87;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William Adams</a:t>
                </a:r>
                <a:endParaRPr sz="1000">
                  <a:latin typeface="Quicksand"/>
                  <a:ea typeface="Quicksand"/>
                  <a:cs typeface="Quicksand"/>
                  <a:sym typeface="Quicksand"/>
                </a:endParaRPr>
              </a:p>
            </p:txBody>
          </p:sp>
          <p:sp>
            <p:nvSpPr>
              <p:cNvPr id="88" name="Google Shape;88;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Position: Operations Director</a:t>
                </a:r>
                <a:endParaRPr sz="1000">
                  <a:latin typeface="Quicksand"/>
                  <a:ea typeface="Quicksand"/>
                  <a:cs typeface="Quicksand"/>
                  <a:sym typeface="Quicksand"/>
                </a:endParaRPr>
              </a:p>
            </p:txBody>
          </p:sp>
        </p:grpSp>
        <p:grpSp>
          <p:nvGrpSpPr>
            <p:cNvPr id="89" name="Google Shape;89;p13"/>
            <p:cNvGrpSpPr/>
            <p:nvPr/>
          </p:nvGrpSpPr>
          <p:grpSpPr>
            <a:xfrm>
              <a:off x="638175" y="9045205"/>
              <a:ext cx="2076600" cy="390135"/>
              <a:chOff x="638175" y="3038475"/>
              <a:chExt cx="2076600" cy="390135"/>
            </a:xfrm>
          </p:grpSpPr>
          <p:sp>
            <p:nvSpPr>
              <p:cNvPr id="90" name="Google Shape;90;p13"/>
              <p:cNvSpPr txBox="1"/>
              <p:nvPr/>
            </p:nvSpPr>
            <p:spPr>
              <a:xfrm>
                <a:off x="638175" y="3038475"/>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000">
                    <a:latin typeface="Quicksand"/>
                    <a:ea typeface="Quicksand"/>
                    <a:cs typeface="Quicksand"/>
                    <a:sym typeface="Quicksand"/>
                  </a:rPr>
                  <a:t>Grace Mitchell</a:t>
                </a:r>
                <a:endParaRPr sz="1000">
                  <a:latin typeface="Quicksand"/>
                  <a:ea typeface="Quicksand"/>
                  <a:cs typeface="Quicksand"/>
                  <a:sym typeface="Quicksand"/>
                </a:endParaRPr>
              </a:p>
            </p:txBody>
          </p:sp>
          <p:sp>
            <p:nvSpPr>
              <p:cNvPr id="91" name="Google Shape;91;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Position: Innovation Director</a:t>
                </a:r>
                <a:endParaRPr sz="1000">
                  <a:latin typeface="Quicksand"/>
                  <a:ea typeface="Quicksand"/>
                  <a:cs typeface="Quicksand"/>
                  <a:sym typeface="Quicksand"/>
                </a:endParaRPr>
              </a:p>
            </p:txBody>
          </p:sp>
        </p:grpSp>
      </p:grpSp>
      <p:grpSp>
        <p:nvGrpSpPr>
          <p:cNvPr id="92" name="Google Shape;92;p13"/>
          <p:cNvGrpSpPr/>
          <p:nvPr/>
        </p:nvGrpSpPr>
        <p:grpSpPr>
          <a:xfrm>
            <a:off x="3060000" y="3030845"/>
            <a:ext cx="2076600" cy="390135"/>
            <a:chOff x="638175" y="3038475"/>
            <a:chExt cx="2076600" cy="390135"/>
          </a:xfrm>
        </p:grpSpPr>
        <p:sp>
          <p:nvSpPr>
            <p:cNvPr id="93" name="Google Shape;93;p13"/>
            <p:cNvSpPr txBox="1"/>
            <p:nvPr/>
          </p:nvSpPr>
          <p:spPr>
            <a:xfrm>
              <a:off x="638175" y="3038475"/>
              <a:ext cx="20766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200">
                  <a:latin typeface="Poppins"/>
                  <a:ea typeface="Poppins"/>
                  <a:cs typeface="Poppins"/>
                  <a:sym typeface="Poppins"/>
                </a:rPr>
                <a:t>To: Ava Brooks</a:t>
              </a:r>
              <a:endParaRPr b="1" sz="1200">
                <a:latin typeface="Poppins"/>
                <a:ea typeface="Poppins"/>
                <a:cs typeface="Poppins"/>
                <a:sym typeface="Poppins"/>
              </a:endParaRPr>
            </a:p>
          </p:txBody>
        </p:sp>
        <p:sp>
          <p:nvSpPr>
            <p:cNvPr id="94" name="Google Shape;94;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Social Responsibility Director</a:t>
              </a:r>
              <a:endParaRPr sz="1000">
                <a:latin typeface="Quicksand"/>
                <a:ea typeface="Quicksand"/>
                <a:cs typeface="Quicksand"/>
                <a:sym typeface="Quicksand"/>
              </a:endParaRPr>
            </a:p>
          </p:txBody>
        </p:sp>
      </p:grpSp>
      <p:sp>
        <p:nvSpPr>
          <p:cNvPr id="95" name="Google Shape;95;p13"/>
          <p:cNvSpPr txBox="1"/>
          <p:nvPr/>
        </p:nvSpPr>
        <p:spPr>
          <a:xfrm>
            <a:off x="5745475" y="3267075"/>
            <a:ext cx="976200" cy="153900"/>
          </a:xfrm>
          <a:prstGeom prst="rect">
            <a:avLst/>
          </a:prstGeom>
          <a:noFill/>
          <a:ln>
            <a:noFill/>
          </a:ln>
        </p:spPr>
        <p:txBody>
          <a:bodyPr anchorCtr="0" anchor="t" bIns="0" lIns="0" spcFirstLastPara="1" rIns="0" wrap="square" tIns="0">
            <a:spAutoFit/>
          </a:bodyPr>
          <a:lstStyle/>
          <a:p>
            <a:pPr indent="0" lvl="0" marL="0" rtl="0" algn="r">
              <a:lnSpc>
                <a:spcPct val="150000"/>
              </a:lnSpc>
              <a:spcBef>
                <a:spcPts val="0"/>
              </a:spcBef>
              <a:spcAft>
                <a:spcPts val="0"/>
              </a:spcAft>
              <a:buNone/>
            </a:pPr>
            <a:r>
              <a:rPr lang="ru" sz="1000">
                <a:latin typeface="Quicksand SemiBold"/>
                <a:ea typeface="Quicksand SemiBold"/>
                <a:cs typeface="Quicksand SemiBold"/>
                <a:sym typeface="Quicksand SemiBold"/>
              </a:rPr>
              <a:t>26 July 2024</a:t>
            </a:r>
            <a:endParaRPr sz="1000">
              <a:latin typeface="Quicksand SemiBold"/>
              <a:ea typeface="Quicksand SemiBold"/>
              <a:cs typeface="Quicksand SemiBold"/>
              <a:sym typeface="Quicksand SemiBold"/>
            </a:endParaRPr>
          </a:p>
        </p:txBody>
      </p:sp>
      <p:sp>
        <p:nvSpPr>
          <p:cNvPr id="96" name="Google Shape;96;p13"/>
          <p:cNvSpPr txBox="1"/>
          <p:nvPr/>
        </p:nvSpPr>
        <p:spPr>
          <a:xfrm>
            <a:off x="3060000" y="3724134"/>
            <a:ext cx="4140000" cy="4540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Dear Ava Brooks</a:t>
            </a:r>
            <a:endParaRPr sz="1000">
              <a:latin typeface="Quicksand"/>
              <a:ea typeface="Quicksand"/>
              <a:cs typeface="Quicksand"/>
              <a:sym typeface="Quicksand"/>
            </a:endParaRPr>
          </a:p>
          <a:p>
            <a:pPr indent="0" lvl="0" marL="0" rtl="0" algn="l">
              <a:lnSpc>
                <a:spcPct val="150000"/>
              </a:lnSpc>
              <a:spcBef>
                <a:spcPts val="0"/>
              </a:spcBef>
              <a:spcAft>
                <a:spcPts val="0"/>
              </a:spcAft>
              <a:buNone/>
            </a:pPr>
            <a:r>
              <a:t/>
            </a:r>
            <a:endParaRPr sz="1000">
              <a:latin typeface="Quicksand"/>
              <a:ea typeface="Quicksand"/>
              <a:cs typeface="Quicksand"/>
              <a:sym typeface="Quicksand"/>
            </a:endParaRPr>
          </a:p>
          <a:p>
            <a:pPr indent="0" lvl="0" marL="0" rtl="0" algn="l">
              <a:lnSpc>
                <a:spcPct val="150000"/>
              </a:lnSpc>
              <a:spcBef>
                <a:spcPts val="0"/>
              </a:spcBef>
              <a:spcAft>
                <a:spcPts val="0"/>
              </a:spcAft>
              <a:buNone/>
            </a:pPr>
            <a:r>
              <a:rPr lang="ru" sz="1000">
                <a:latin typeface="Quicksand"/>
                <a:ea typeface="Quicksand"/>
                <a:cs typeface="Quicksand"/>
                <a:sym typeface="Quicksand"/>
              </a:rPr>
              <a:t>Subject: [Brief Description or Purpose of the Letter]</a:t>
            </a:r>
            <a:endParaRPr sz="1000">
              <a:latin typeface="Quicksand"/>
              <a:ea typeface="Quicksand"/>
              <a:cs typeface="Quicksand"/>
              <a:sym typeface="Quicksand"/>
            </a:endParaRPr>
          </a:p>
          <a:p>
            <a:pPr indent="0" lvl="0" marL="0" rtl="0" algn="l">
              <a:lnSpc>
                <a:spcPct val="150000"/>
              </a:lnSpc>
              <a:spcBef>
                <a:spcPts val="0"/>
              </a:spcBef>
              <a:spcAft>
                <a:spcPts val="0"/>
              </a:spcAft>
              <a:buNone/>
            </a:pPr>
            <a:r>
              <a:t/>
            </a:r>
            <a:endParaRPr sz="1000">
              <a:latin typeface="Quicksand"/>
              <a:ea typeface="Quicksand"/>
              <a:cs typeface="Quicksand"/>
              <a:sym typeface="Quicksand"/>
            </a:endParaRPr>
          </a:p>
          <a:p>
            <a:pPr indent="0" lvl="0" marL="0" rtl="0" algn="l">
              <a:lnSpc>
                <a:spcPct val="150000"/>
              </a:lnSpc>
              <a:spcBef>
                <a:spcPts val="0"/>
              </a:spcBef>
              <a:spcAft>
                <a:spcPts val="0"/>
              </a:spcAft>
              <a:buNone/>
            </a:pPr>
            <a:r>
              <a:rPr lang="ru" sz="1000">
                <a:latin typeface="Quicksand"/>
                <a:ea typeface="Quicksand"/>
                <a:cs typeface="Quicksand"/>
                <a:sym typeface="Quicksand"/>
              </a:rPr>
              <a:t>I trust this letter finds you in good health. On behalf of the Board of Directors of [Organization Name], I am writing to share important updates and insights related to our ongoing efforts and strategic initiatives.</a:t>
            </a:r>
            <a:endParaRPr sz="1000">
              <a:latin typeface="Quicksand"/>
              <a:ea typeface="Quicksand"/>
              <a:cs typeface="Quicksand"/>
              <a:sym typeface="Quicksand"/>
            </a:endParaRPr>
          </a:p>
          <a:p>
            <a:pPr indent="0" lvl="0" marL="0" rtl="0" algn="l">
              <a:lnSpc>
                <a:spcPct val="150000"/>
              </a:lnSpc>
              <a:spcBef>
                <a:spcPts val="0"/>
              </a:spcBef>
              <a:spcAft>
                <a:spcPts val="0"/>
              </a:spcAft>
              <a:buNone/>
            </a:pPr>
            <a:r>
              <a:t/>
            </a:r>
            <a:endParaRPr sz="1000">
              <a:latin typeface="Quicksand"/>
              <a:ea typeface="Quicksand"/>
              <a:cs typeface="Quicksand"/>
              <a:sym typeface="Quicksand"/>
            </a:endParaRPr>
          </a:p>
          <a:p>
            <a:pPr indent="0" lvl="0" marL="0" rtl="0" algn="l">
              <a:lnSpc>
                <a:spcPct val="150000"/>
              </a:lnSpc>
              <a:spcBef>
                <a:spcPts val="0"/>
              </a:spcBef>
              <a:spcAft>
                <a:spcPts val="0"/>
              </a:spcAft>
              <a:buNone/>
            </a:pPr>
            <a:r>
              <a:rPr lang="ru" sz="1000">
                <a:latin typeface="Quicksand"/>
                <a:ea typeface="Quicksand"/>
                <a:cs typeface="Quicksand"/>
                <a:sym typeface="Quicksand"/>
              </a:rPr>
              <a:t>[Explain the purpose of the letter, share updates, strategic decisions, achievements, or future plans of the organization.]</a:t>
            </a:r>
            <a:endParaRPr sz="1000">
              <a:latin typeface="Quicksand"/>
              <a:ea typeface="Quicksand"/>
              <a:cs typeface="Quicksand"/>
              <a:sym typeface="Quicksand"/>
            </a:endParaRPr>
          </a:p>
          <a:p>
            <a:pPr indent="0" lvl="0" marL="0" rtl="0" algn="l">
              <a:lnSpc>
                <a:spcPct val="150000"/>
              </a:lnSpc>
              <a:spcBef>
                <a:spcPts val="0"/>
              </a:spcBef>
              <a:spcAft>
                <a:spcPts val="0"/>
              </a:spcAft>
              <a:buNone/>
            </a:pPr>
            <a:r>
              <a:t/>
            </a:r>
            <a:endParaRPr sz="1000">
              <a:latin typeface="Quicksand"/>
              <a:ea typeface="Quicksand"/>
              <a:cs typeface="Quicksand"/>
              <a:sym typeface="Quicksand"/>
            </a:endParaRPr>
          </a:p>
          <a:p>
            <a:pPr indent="0" lvl="0" marL="0" rtl="0" algn="l">
              <a:lnSpc>
                <a:spcPct val="150000"/>
              </a:lnSpc>
              <a:spcBef>
                <a:spcPts val="0"/>
              </a:spcBef>
              <a:spcAft>
                <a:spcPts val="0"/>
              </a:spcAft>
              <a:buNone/>
            </a:pPr>
            <a:r>
              <a:rPr lang="ru" sz="1000">
                <a:latin typeface="Quicksand"/>
                <a:ea typeface="Quicksand"/>
                <a:cs typeface="Quicksand"/>
                <a:sym typeface="Quicksand"/>
              </a:rPr>
              <a:t>We believe in the power of collaboration, and your role as a valued partner is instrumental to our shared success. Should you have any questions or require further clarification, please do not hesitate to reach out to us. You can contact us at [Phone Number] or [Email Address].</a:t>
            </a:r>
            <a:endParaRPr sz="1000">
              <a:latin typeface="Quicksand"/>
              <a:ea typeface="Quicksand"/>
              <a:cs typeface="Quicksand"/>
              <a:sym typeface="Quicksand"/>
            </a:endParaRPr>
          </a:p>
          <a:p>
            <a:pPr indent="0" lvl="0" marL="0" rtl="0" algn="l">
              <a:lnSpc>
                <a:spcPct val="150000"/>
              </a:lnSpc>
              <a:spcBef>
                <a:spcPts val="0"/>
              </a:spcBef>
              <a:spcAft>
                <a:spcPts val="0"/>
              </a:spcAft>
              <a:buNone/>
            </a:pPr>
            <a:r>
              <a:t/>
            </a:r>
            <a:endParaRPr sz="1000">
              <a:latin typeface="Quicksand"/>
              <a:ea typeface="Quicksand"/>
              <a:cs typeface="Quicksand"/>
              <a:sym typeface="Quicksand"/>
            </a:endParaRPr>
          </a:p>
          <a:p>
            <a:pPr indent="0" lvl="0" marL="0" rtl="0" algn="l">
              <a:lnSpc>
                <a:spcPct val="150000"/>
              </a:lnSpc>
              <a:spcBef>
                <a:spcPts val="0"/>
              </a:spcBef>
              <a:spcAft>
                <a:spcPts val="0"/>
              </a:spcAft>
              <a:buNone/>
            </a:pPr>
            <a:r>
              <a:rPr lang="ru" sz="1000">
                <a:latin typeface="Quicksand"/>
                <a:ea typeface="Quicksand"/>
                <a:cs typeface="Quicksand"/>
                <a:sym typeface="Quicksand"/>
              </a:rPr>
              <a:t>Thank you for your continued support, trust and participation. Together we build the future.</a:t>
            </a:r>
            <a:endParaRPr sz="1000">
              <a:latin typeface="Quicksand"/>
              <a:ea typeface="Quicksand"/>
              <a:cs typeface="Quicksand"/>
              <a:sym typeface="Quicksand"/>
            </a:endParaRPr>
          </a:p>
        </p:txBody>
      </p:sp>
      <p:sp>
        <p:nvSpPr>
          <p:cNvPr id="97" name="Google Shape;97;p13"/>
          <p:cNvSpPr txBox="1"/>
          <p:nvPr/>
        </p:nvSpPr>
        <p:spPr>
          <a:xfrm>
            <a:off x="3060000" y="849690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Best regards,</a:t>
            </a:r>
            <a:endParaRPr sz="1000">
              <a:latin typeface="Quicksand"/>
              <a:ea typeface="Quicksand"/>
              <a:cs typeface="Quicksand"/>
              <a:sym typeface="Quicksand"/>
            </a:endParaRPr>
          </a:p>
        </p:txBody>
      </p:sp>
      <p:grpSp>
        <p:nvGrpSpPr>
          <p:cNvPr id="98" name="Google Shape;98;p13"/>
          <p:cNvGrpSpPr/>
          <p:nvPr/>
        </p:nvGrpSpPr>
        <p:grpSpPr>
          <a:xfrm>
            <a:off x="3060000" y="9054273"/>
            <a:ext cx="2076600" cy="390135"/>
            <a:chOff x="638175" y="3038475"/>
            <a:chExt cx="2076600" cy="390135"/>
          </a:xfrm>
        </p:grpSpPr>
        <p:sp>
          <p:nvSpPr>
            <p:cNvPr id="99" name="Google Shape;99;p13"/>
            <p:cNvSpPr txBox="1"/>
            <p:nvPr/>
          </p:nvSpPr>
          <p:spPr>
            <a:xfrm>
              <a:off x="638175" y="3038475"/>
              <a:ext cx="20766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ru" sz="1200">
                  <a:latin typeface="Poppins"/>
                  <a:ea typeface="Poppins"/>
                  <a:cs typeface="Poppins"/>
                  <a:sym typeface="Poppins"/>
                </a:rPr>
                <a:t>Laura Mitchell</a:t>
              </a:r>
              <a:endParaRPr b="1" sz="1200">
                <a:latin typeface="Poppins"/>
                <a:ea typeface="Poppins"/>
                <a:cs typeface="Poppins"/>
                <a:sym typeface="Poppins"/>
              </a:endParaRPr>
            </a:p>
          </p:txBody>
        </p:sp>
        <p:sp>
          <p:nvSpPr>
            <p:cNvPr id="100" name="Google Shape;100;p13"/>
            <p:cNvSpPr txBox="1"/>
            <p:nvPr/>
          </p:nvSpPr>
          <p:spPr>
            <a:xfrm>
              <a:off x="638175" y="3274710"/>
              <a:ext cx="20766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ru" sz="1000">
                  <a:latin typeface="Quicksand"/>
                  <a:ea typeface="Quicksand"/>
                  <a:cs typeface="Quicksand"/>
                  <a:sym typeface="Quicksand"/>
                </a:rPr>
                <a:t>CEO &amp; Director</a:t>
              </a:r>
              <a:endParaRPr sz="1000">
                <a:latin typeface="Quicksand"/>
                <a:ea typeface="Quicksand"/>
                <a:cs typeface="Quicksand"/>
                <a:sym typeface="Quicksand"/>
              </a:endParaRPr>
            </a:p>
          </p:txBody>
        </p:sp>
      </p:grpSp>
      <p:pic>
        <p:nvPicPr>
          <p:cNvPr id="101" name="Google Shape;101;p13"/>
          <p:cNvPicPr preferRelativeResize="0"/>
          <p:nvPr/>
        </p:nvPicPr>
        <p:blipFill rotWithShape="1">
          <a:blip r:embed="rId3">
            <a:alphaModFix/>
          </a:blip>
          <a:srcRect b="0" l="0" r="16763" t="28714"/>
          <a:stretch/>
        </p:blipFill>
        <p:spPr>
          <a:xfrm>
            <a:off x="5793425" y="9013287"/>
            <a:ext cx="928250" cy="4539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