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Roboto Medium"/>
      <p:regular r:id="rId11"/>
      <p:bold r:id="rId12"/>
      <p:italic r:id="rId13"/>
      <p:boldItalic r:id="rId14"/>
    </p:embeddedFont>
    <p:embeddedFont>
      <p:font typeface="Robo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65">
          <p15:clr>
            <a:srgbClr val="A4A3A4"/>
          </p15:clr>
        </p15:guide>
        <p15:guide id="2" pos="397">
          <p15:clr>
            <a:srgbClr val="9AA0A6"/>
          </p15:clr>
        </p15:guide>
        <p15:guide id="3" orient="horz" pos="397">
          <p15:clr>
            <a:srgbClr val="9AA0A6"/>
          </p15:clr>
        </p15:guide>
        <p15:guide id="4" orient="horz" pos="907">
          <p15:clr>
            <a:srgbClr val="9AA0A6"/>
          </p15:clr>
        </p15:guide>
        <p15:guide id="5" orient="horz" pos="13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65"/>
        <p:guide pos="397"/>
        <p:guide pos="397" orient="horz"/>
        <p:guide pos="907" orient="horz"/>
        <p:guide pos="130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edium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RobotoMedium-italic.fntdata"/><Relationship Id="rId12" Type="http://schemas.openxmlformats.org/officeDocument/2006/relationships/font" Target="fonts/Roboto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RobotoLight-regular.fntdata"/><Relationship Id="rId14" Type="http://schemas.openxmlformats.org/officeDocument/2006/relationships/font" Target="fonts/RobotoMedium-boldItalic.fntdata"/><Relationship Id="rId17" Type="http://schemas.openxmlformats.org/officeDocument/2006/relationships/font" Target="fonts/RobotoLight-italic.fntdata"/><Relationship Id="rId16" Type="http://schemas.openxmlformats.org/officeDocument/2006/relationships/font" Target="fonts/Robo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Light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000" y="-13215"/>
            <a:ext cx="7596001" cy="20834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635950" y="1433600"/>
            <a:ext cx="6300000" cy="64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14053" y="460402"/>
            <a:ext cx="381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B4F8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MEETING AGENDA</a:t>
            </a:r>
            <a:endParaRPr sz="2400">
              <a:solidFill>
                <a:srgbClr val="2B4F8D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8699" y="1569200"/>
            <a:ext cx="37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DATE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32925" y="1569200"/>
            <a:ext cx="1258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October 21, 2022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28699" y="1794450"/>
            <a:ext cx="37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TIME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32925" y="1794450"/>
            <a:ext cx="1258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3:00 PM ET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663039" y="1569200"/>
            <a:ext cx="75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LOCATION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521075" y="1569200"/>
            <a:ext cx="105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Market site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663037" y="1794450"/>
            <a:ext cx="837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MEETING URL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524476" y="1794450"/>
            <a:ext cx="114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http://zoom.us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65701" y="1569200"/>
            <a:ext cx="818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DIAL-IN INFO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52325" y="1569200"/>
            <a:ext cx="974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(555) 555-5555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865672" y="1794450"/>
            <a:ext cx="105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49CE4"/>
                </a:solidFill>
                <a:latin typeface="Roboto Medium"/>
                <a:ea typeface="Roboto Medium"/>
                <a:cs typeface="Roboto Medium"/>
                <a:sym typeface="Roboto Medium"/>
              </a:rPr>
              <a:t>TEACH SUPPORT</a:t>
            </a:r>
            <a:endParaRPr sz="1000">
              <a:solidFill>
                <a:srgbClr val="049CE4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955725" y="1794450"/>
            <a:ext cx="974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(555) 555-5555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9350" y="526132"/>
            <a:ext cx="432975" cy="40326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6040488" y="532750"/>
            <a:ext cx="110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B4F8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LOGO</a:t>
            </a:r>
            <a:endParaRPr sz="2400">
              <a:solidFill>
                <a:srgbClr val="2B4F8D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26024" y="2262299"/>
            <a:ext cx="110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ATTENDEES:</a:t>
            </a:r>
            <a:endParaRPr sz="1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657148" y="2285485"/>
            <a:ext cx="1515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Board of Directors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19401" y="2719400"/>
            <a:ext cx="133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CALL TO ORDER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cxnSp>
        <p:nvCxnSpPr>
          <p:cNvPr id="74" name="Google Shape;74;p13"/>
          <p:cNvCxnSpPr/>
          <p:nvPr/>
        </p:nvCxnSpPr>
        <p:spPr>
          <a:xfrm>
            <a:off x="635950" y="3318900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635950" y="3968100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619401" y="3371912"/>
            <a:ext cx="133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II.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ROLL CALL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19399" y="4021088"/>
            <a:ext cx="2659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III.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APPROVAL OF CURRENT AGENDA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635950" y="4868349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13"/>
          <p:cNvSpPr txBox="1"/>
          <p:nvPr/>
        </p:nvSpPr>
        <p:spPr>
          <a:xfrm>
            <a:off x="619400" y="4934598"/>
            <a:ext cx="31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IV.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APPROVAL OF PREVIOUS  MINUTES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cxnSp>
        <p:nvCxnSpPr>
          <p:cNvPr id="80" name="Google Shape;80;p13"/>
          <p:cNvCxnSpPr/>
          <p:nvPr/>
        </p:nvCxnSpPr>
        <p:spPr>
          <a:xfrm>
            <a:off x="635950" y="5855400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619400" y="5921650"/>
            <a:ext cx="31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V.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SESSIONS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695575" y="6030925"/>
            <a:ext cx="1848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1. Regular Session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2. Charman Session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3. Executive Session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>
            <a:off x="635950" y="6735100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>
            <a:off x="619400" y="6801350"/>
            <a:ext cx="165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VI.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OPEN ISSUES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85024" y="7000074"/>
            <a:ext cx="1848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Board of Directors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635950" y="7649276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/>
        </p:nvSpPr>
        <p:spPr>
          <a:xfrm>
            <a:off x="619400" y="7715525"/>
            <a:ext cx="165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VII.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NEW BUSINESS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85024" y="7914250"/>
            <a:ext cx="1848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Light"/>
                <a:ea typeface="Roboto Light"/>
                <a:cs typeface="Roboto Light"/>
                <a:sym typeface="Roboto Light"/>
              </a:rPr>
              <a:t>Board of Directors</a:t>
            </a:r>
            <a:endParaRPr sz="10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89" name="Google Shape;89;p13"/>
          <p:cNvCxnSpPr/>
          <p:nvPr/>
        </p:nvCxnSpPr>
        <p:spPr>
          <a:xfrm>
            <a:off x="635950" y="8642950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3"/>
          <p:cNvSpPr txBox="1"/>
          <p:nvPr/>
        </p:nvSpPr>
        <p:spPr>
          <a:xfrm>
            <a:off x="619400" y="8709200"/>
            <a:ext cx="165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E00EC"/>
                </a:solidFill>
                <a:latin typeface="Roboto Medium"/>
                <a:ea typeface="Roboto Medium"/>
                <a:cs typeface="Roboto Medium"/>
                <a:sym typeface="Roboto Medium"/>
              </a:rPr>
              <a:t>VIII.</a:t>
            </a:r>
            <a:r>
              <a:rPr lang="ru" sz="1200"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ru" sz="1200">
                <a:solidFill>
                  <a:srgbClr val="2B4F8D"/>
                </a:solidFill>
                <a:latin typeface="Roboto Medium"/>
                <a:ea typeface="Roboto Medium"/>
                <a:cs typeface="Roboto Medium"/>
                <a:sym typeface="Roboto Medium"/>
              </a:rPr>
              <a:t>ADJOURNMENT</a:t>
            </a:r>
            <a:endParaRPr sz="1200">
              <a:solidFill>
                <a:srgbClr val="2B4F8D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635950" y="9623375"/>
            <a:ext cx="6300000" cy="0"/>
          </a:xfrm>
          <a:prstGeom prst="straightConnector1">
            <a:avLst/>
          </a:prstGeom>
          <a:noFill/>
          <a:ln cap="flat" cmpd="sng" w="9525">
            <a:solidFill>
              <a:srgbClr val="049CE4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