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Rubik Medium"/>
      <p:regular r:id="rId9"/>
      <p:bold r:id="rId10"/>
      <p:italic r:id="rId11"/>
      <p:boldItalic r:id="rId12"/>
    </p:embeddedFont>
    <p:embeddedFont>
      <p:font typeface="Rubik Light"/>
      <p:regular r:id="rId13"/>
      <p:bold r:id="rId14"/>
      <p:italic r:id="rId15"/>
      <p:boldItalic r:id="rId16"/>
    </p:embeddedFont>
    <p:embeddedFont>
      <p:font typeface="Rubik"/>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ubik-boldItalic.fntdata"/><Relationship Id="rId11" Type="http://schemas.openxmlformats.org/officeDocument/2006/relationships/font" Target="fonts/RubikMedium-italic.fntdata"/><Relationship Id="rId10" Type="http://schemas.openxmlformats.org/officeDocument/2006/relationships/font" Target="fonts/RubikMedium-bold.fntdata"/><Relationship Id="rId13" Type="http://schemas.openxmlformats.org/officeDocument/2006/relationships/font" Target="fonts/RubikLight-regular.fntdata"/><Relationship Id="rId12" Type="http://schemas.openxmlformats.org/officeDocument/2006/relationships/font" Target="fonts/RubikMedium-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RubikMedium-regular.fntdata"/><Relationship Id="rId15" Type="http://schemas.openxmlformats.org/officeDocument/2006/relationships/font" Target="fonts/RubikLight-italic.fntdata"/><Relationship Id="rId14" Type="http://schemas.openxmlformats.org/officeDocument/2006/relationships/font" Target="fonts/RubikLight-bold.fntdata"/><Relationship Id="rId17" Type="http://schemas.openxmlformats.org/officeDocument/2006/relationships/font" Target="fonts/Rubik-regular.fntdata"/><Relationship Id="rId16" Type="http://schemas.openxmlformats.org/officeDocument/2006/relationships/font" Target="fonts/RubikLight-boldItalic.fntdata"/><Relationship Id="rId5" Type="http://schemas.openxmlformats.org/officeDocument/2006/relationships/slide" Target="slides/slide1.xml"/><Relationship Id="rId19" Type="http://schemas.openxmlformats.org/officeDocument/2006/relationships/font" Target="fonts/Rubik-italic.fntdata"/><Relationship Id="rId6" Type="http://schemas.openxmlformats.org/officeDocument/2006/relationships/slide" Target="slides/slide2.xml"/><Relationship Id="rId18" Type="http://schemas.openxmlformats.org/officeDocument/2006/relationships/font" Target="fonts/Rubik-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f237139a79_0_17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f237139a79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f237139a79_0_11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f237139a7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237139a79_0_5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f237139a7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245419" y="379150"/>
            <a:ext cx="7052481" cy="9933700"/>
            <a:chOff x="245419" y="235975"/>
            <a:chExt cx="7052481" cy="9933700"/>
          </a:xfrm>
        </p:grpSpPr>
        <p:grpSp>
          <p:nvGrpSpPr>
            <p:cNvPr id="55" name="Google Shape;55;p13"/>
            <p:cNvGrpSpPr/>
            <p:nvPr/>
          </p:nvGrpSpPr>
          <p:grpSpPr>
            <a:xfrm>
              <a:off x="262000" y="235975"/>
              <a:ext cx="7035900" cy="1183250"/>
              <a:chOff x="262000" y="235975"/>
              <a:chExt cx="7035900" cy="1183250"/>
            </a:xfrm>
          </p:grpSpPr>
          <p:grpSp>
            <p:nvGrpSpPr>
              <p:cNvPr id="56" name="Google Shape;56;p13"/>
              <p:cNvGrpSpPr/>
              <p:nvPr/>
            </p:nvGrpSpPr>
            <p:grpSpPr>
              <a:xfrm>
                <a:off x="270000" y="235975"/>
                <a:ext cx="7023200" cy="161450"/>
                <a:chOff x="270000" y="235975"/>
                <a:chExt cx="7023200" cy="161450"/>
              </a:xfrm>
            </p:grpSpPr>
            <p:cxnSp>
              <p:nvCxnSpPr>
                <p:cNvPr id="57" name="Google Shape;57;p13"/>
                <p:cNvCxnSpPr/>
                <p:nvPr/>
              </p:nvCxnSpPr>
              <p:spPr>
                <a:xfrm>
                  <a:off x="272600" y="397425"/>
                  <a:ext cx="7020600" cy="0"/>
                </a:xfrm>
                <a:prstGeom prst="straightConnector1">
                  <a:avLst/>
                </a:prstGeom>
                <a:noFill/>
                <a:ln cap="flat" cmpd="sng" w="9525">
                  <a:solidFill>
                    <a:srgbClr val="05A9C3"/>
                  </a:solidFill>
                  <a:prstDash val="solid"/>
                  <a:round/>
                  <a:headEnd len="med" w="med" type="none"/>
                  <a:tailEnd len="med" w="med" type="none"/>
                </a:ln>
              </p:spPr>
            </p:cxnSp>
            <p:sp>
              <p:nvSpPr>
                <p:cNvPr id="58" name="Google Shape;58;p13"/>
                <p:cNvSpPr txBox="1"/>
                <p:nvPr/>
              </p:nvSpPr>
              <p:spPr>
                <a:xfrm>
                  <a:off x="270000" y="235975"/>
                  <a:ext cx="21507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chemeClr val="dk1"/>
                      </a:solidFill>
                      <a:latin typeface="Rubik Medium"/>
                      <a:ea typeface="Rubik Medium"/>
                      <a:cs typeface="Rubik Medium"/>
                      <a:sym typeface="Rubik Medium"/>
                    </a:rPr>
                    <a:t>COMPANY NAME</a:t>
                  </a:r>
                  <a:endParaRPr sz="700">
                    <a:solidFill>
                      <a:schemeClr val="dk1"/>
                    </a:solidFill>
                    <a:latin typeface="Rubik Medium"/>
                    <a:ea typeface="Rubik Medium"/>
                    <a:cs typeface="Rubik Medium"/>
                    <a:sym typeface="Rubik Medium"/>
                  </a:endParaRPr>
                </a:p>
              </p:txBody>
            </p:sp>
            <p:sp>
              <p:nvSpPr>
                <p:cNvPr id="59" name="Google Shape;59;p13"/>
                <p:cNvSpPr txBox="1"/>
                <p:nvPr/>
              </p:nvSpPr>
              <p:spPr>
                <a:xfrm>
                  <a:off x="5142500" y="235975"/>
                  <a:ext cx="2150700" cy="107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700">
                      <a:solidFill>
                        <a:schemeClr val="dk1"/>
                      </a:solidFill>
                      <a:latin typeface="Rubik Medium"/>
                      <a:ea typeface="Rubik Medium"/>
                      <a:cs typeface="Rubik Medium"/>
                      <a:sym typeface="Rubik Medium"/>
                    </a:rPr>
                    <a:t>MARCH, 2028</a:t>
                  </a:r>
                  <a:endParaRPr sz="700">
                    <a:solidFill>
                      <a:schemeClr val="dk1"/>
                    </a:solidFill>
                    <a:latin typeface="Rubik Medium"/>
                    <a:ea typeface="Rubik Medium"/>
                    <a:cs typeface="Rubik Medium"/>
                    <a:sym typeface="Rubik Medium"/>
                  </a:endParaRPr>
                </a:p>
              </p:txBody>
            </p:sp>
          </p:grpSp>
          <p:sp>
            <p:nvSpPr>
              <p:cNvPr id="60" name="Google Shape;60;p13"/>
              <p:cNvSpPr txBox="1"/>
              <p:nvPr/>
            </p:nvSpPr>
            <p:spPr>
              <a:xfrm>
                <a:off x="262000" y="435790"/>
                <a:ext cx="70359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5500">
                    <a:solidFill>
                      <a:srgbClr val="05A9C3"/>
                    </a:solidFill>
                    <a:latin typeface="Rubik"/>
                    <a:ea typeface="Rubik"/>
                    <a:cs typeface="Rubik"/>
                    <a:sym typeface="Rubik"/>
                  </a:rPr>
                  <a:t>SCIENCE</a:t>
                </a:r>
                <a:r>
                  <a:rPr lang="uk" sz="5500">
                    <a:solidFill>
                      <a:srgbClr val="05A9C3"/>
                    </a:solidFill>
                    <a:latin typeface="Rubik Light"/>
                    <a:ea typeface="Rubik Light"/>
                    <a:cs typeface="Rubik Light"/>
                    <a:sym typeface="Rubik Light"/>
                  </a:rPr>
                  <a:t>NEWS</a:t>
                </a:r>
                <a:endParaRPr sz="5500">
                  <a:solidFill>
                    <a:srgbClr val="05A9C3"/>
                  </a:solidFill>
                  <a:latin typeface="Rubik Light"/>
                  <a:ea typeface="Rubik Light"/>
                  <a:cs typeface="Rubik Light"/>
                  <a:sym typeface="Rubik Light"/>
                </a:endParaRPr>
              </a:p>
            </p:txBody>
          </p:sp>
          <p:grpSp>
            <p:nvGrpSpPr>
              <p:cNvPr id="61" name="Google Shape;61;p13"/>
              <p:cNvGrpSpPr/>
              <p:nvPr/>
            </p:nvGrpSpPr>
            <p:grpSpPr>
              <a:xfrm>
                <a:off x="272600" y="1280625"/>
                <a:ext cx="7020600" cy="138600"/>
                <a:chOff x="272600" y="1280625"/>
                <a:chExt cx="7020600" cy="138600"/>
              </a:xfrm>
            </p:grpSpPr>
            <p:cxnSp>
              <p:nvCxnSpPr>
                <p:cNvPr id="62" name="Google Shape;62;p13"/>
                <p:cNvCxnSpPr/>
                <p:nvPr/>
              </p:nvCxnSpPr>
              <p:spPr>
                <a:xfrm>
                  <a:off x="272600" y="1349925"/>
                  <a:ext cx="2150700" cy="0"/>
                </a:xfrm>
                <a:prstGeom prst="straightConnector1">
                  <a:avLst/>
                </a:prstGeom>
                <a:noFill/>
                <a:ln cap="flat" cmpd="sng" w="9525">
                  <a:solidFill>
                    <a:srgbClr val="05A9C3"/>
                  </a:solidFill>
                  <a:prstDash val="solid"/>
                  <a:round/>
                  <a:headEnd len="med" w="med" type="none"/>
                  <a:tailEnd len="med" w="med" type="none"/>
                </a:ln>
              </p:spPr>
            </p:cxnSp>
            <p:cxnSp>
              <p:nvCxnSpPr>
                <p:cNvPr id="63" name="Google Shape;63;p13"/>
                <p:cNvCxnSpPr/>
                <p:nvPr/>
              </p:nvCxnSpPr>
              <p:spPr>
                <a:xfrm>
                  <a:off x="5142500" y="1349925"/>
                  <a:ext cx="2150700" cy="0"/>
                </a:xfrm>
                <a:prstGeom prst="straightConnector1">
                  <a:avLst/>
                </a:prstGeom>
                <a:noFill/>
                <a:ln cap="flat" cmpd="sng" w="9525">
                  <a:solidFill>
                    <a:srgbClr val="05A9C3"/>
                  </a:solidFill>
                  <a:prstDash val="solid"/>
                  <a:round/>
                  <a:headEnd len="med" w="med" type="none"/>
                  <a:tailEnd len="med" w="med" type="none"/>
                </a:ln>
              </p:spPr>
            </p:cxnSp>
            <p:sp>
              <p:nvSpPr>
                <p:cNvPr id="64" name="Google Shape;64;p13"/>
                <p:cNvSpPr txBox="1"/>
                <p:nvPr/>
              </p:nvSpPr>
              <p:spPr>
                <a:xfrm>
                  <a:off x="2437300" y="1280625"/>
                  <a:ext cx="26853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Illuminating Minds, Shaping the Future</a:t>
                  </a:r>
                  <a:endParaRPr sz="900">
                    <a:solidFill>
                      <a:srgbClr val="05A9C3"/>
                    </a:solidFill>
                    <a:latin typeface="Rubik Medium"/>
                    <a:ea typeface="Rubik Medium"/>
                    <a:cs typeface="Rubik Medium"/>
                    <a:sym typeface="Rubik Medium"/>
                  </a:endParaRPr>
                </a:p>
              </p:txBody>
            </p:sp>
          </p:grpSp>
        </p:grpSp>
        <p:grpSp>
          <p:nvGrpSpPr>
            <p:cNvPr id="65" name="Google Shape;65;p13"/>
            <p:cNvGrpSpPr/>
            <p:nvPr/>
          </p:nvGrpSpPr>
          <p:grpSpPr>
            <a:xfrm>
              <a:off x="245419" y="1639375"/>
              <a:ext cx="7040265" cy="3947010"/>
              <a:chOff x="245419" y="1639375"/>
              <a:chExt cx="7040265" cy="3947010"/>
            </a:xfrm>
          </p:grpSpPr>
          <p:grpSp>
            <p:nvGrpSpPr>
              <p:cNvPr id="66" name="Google Shape;66;p13"/>
              <p:cNvGrpSpPr/>
              <p:nvPr/>
            </p:nvGrpSpPr>
            <p:grpSpPr>
              <a:xfrm>
                <a:off x="3969785" y="1639375"/>
                <a:ext cx="3315900" cy="3947010"/>
                <a:chOff x="3969785" y="1639375"/>
                <a:chExt cx="3315900" cy="3947010"/>
              </a:xfrm>
            </p:grpSpPr>
            <p:sp>
              <p:nvSpPr>
                <p:cNvPr id="67" name="Google Shape;67;p13"/>
                <p:cNvSpPr txBox="1"/>
                <p:nvPr/>
              </p:nvSpPr>
              <p:spPr>
                <a:xfrm>
                  <a:off x="3969785" y="1639375"/>
                  <a:ext cx="33159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rgbClr val="05A9C3"/>
                      </a:solidFill>
                      <a:latin typeface="Rubik"/>
                      <a:ea typeface="Rubik"/>
                      <a:cs typeface="Rubik"/>
                      <a:sym typeface="Rubik"/>
                    </a:rPr>
                    <a:t>New Vaccine Eradicates Deadly Disease</a:t>
                  </a:r>
                  <a:endParaRPr b="1" sz="2400">
                    <a:solidFill>
                      <a:srgbClr val="05A9C3"/>
                    </a:solidFill>
                    <a:latin typeface="Rubik"/>
                    <a:ea typeface="Rubik"/>
                    <a:cs typeface="Rubik"/>
                    <a:sym typeface="Rubik"/>
                  </a:endParaRPr>
                </a:p>
              </p:txBody>
            </p:sp>
            <p:sp>
              <p:nvSpPr>
                <p:cNvPr id="68" name="Google Shape;68;p13"/>
                <p:cNvSpPr txBox="1"/>
                <p:nvPr/>
              </p:nvSpPr>
              <p:spPr>
                <a:xfrm>
                  <a:off x="3969785" y="2810510"/>
                  <a:ext cx="33159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dk1"/>
                      </a:solidFill>
                      <a:latin typeface="Rubik Medium"/>
                      <a:ea typeface="Rubik Medium"/>
                      <a:cs typeface="Rubik Medium"/>
                      <a:sym typeface="Rubik Medium"/>
                    </a:rPr>
                    <a:t>Preventing Global Health Crisis</a:t>
                  </a:r>
                  <a:endParaRPr sz="1300">
                    <a:solidFill>
                      <a:schemeClr val="dk1"/>
                    </a:solidFill>
                    <a:latin typeface="Rubik Medium"/>
                    <a:ea typeface="Rubik Medium"/>
                    <a:cs typeface="Rubik Medium"/>
                    <a:sym typeface="Rubik Medium"/>
                  </a:endParaRPr>
                </a:p>
              </p:txBody>
            </p:sp>
            <p:sp>
              <p:nvSpPr>
                <p:cNvPr id="69" name="Google Shape;69;p13"/>
                <p:cNvSpPr txBox="1"/>
                <p:nvPr/>
              </p:nvSpPr>
              <p:spPr>
                <a:xfrm>
                  <a:off x="3969785" y="3216085"/>
                  <a:ext cx="3315900" cy="2370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A groundbreaking technological advance has ushered in a new era, promising to reshape the future of computing and drive scientific progress. Quantum computing, once the realm of theoretical speculation, is now a reality. This technology has the potential to tackle previously unsolvable problems, poised to revolutionize industries from cybersecurity to medicine. This technology has the potential to tackle previously unsolvable problems, poised to revolutionize industries from cybersecurity to medicine.</a:t>
                  </a:r>
                  <a:endParaRPr sz="1100">
                    <a:solidFill>
                      <a:schemeClr val="dk1"/>
                    </a:solidFill>
                    <a:latin typeface="Rubik"/>
                    <a:ea typeface="Rubik"/>
                    <a:cs typeface="Rubik"/>
                    <a:sym typeface="Rubik"/>
                  </a:endParaRPr>
                </a:p>
              </p:txBody>
            </p:sp>
          </p:grpSp>
          <p:grpSp>
            <p:nvGrpSpPr>
              <p:cNvPr id="70" name="Google Shape;70;p13"/>
              <p:cNvGrpSpPr/>
              <p:nvPr/>
            </p:nvGrpSpPr>
            <p:grpSpPr>
              <a:xfrm>
                <a:off x="245419" y="1715577"/>
                <a:ext cx="3301830" cy="3798323"/>
                <a:chOff x="245419" y="1715577"/>
                <a:chExt cx="3301830" cy="3798323"/>
              </a:xfrm>
            </p:grpSpPr>
            <p:pic>
              <p:nvPicPr>
                <p:cNvPr id="71" name="Google Shape;71;p13"/>
                <p:cNvPicPr preferRelativeResize="0"/>
                <p:nvPr/>
              </p:nvPicPr>
              <p:blipFill>
                <a:blip r:embed="rId3">
                  <a:alphaModFix/>
                </a:blip>
                <a:stretch>
                  <a:fillRect/>
                </a:stretch>
              </p:blipFill>
              <p:spPr>
                <a:xfrm>
                  <a:off x="270000" y="1715577"/>
                  <a:ext cx="3277249" cy="3475049"/>
                </a:xfrm>
                <a:prstGeom prst="rect">
                  <a:avLst/>
                </a:prstGeom>
                <a:noFill/>
                <a:ln>
                  <a:noFill/>
                </a:ln>
              </p:spPr>
            </p:pic>
            <p:sp>
              <p:nvSpPr>
                <p:cNvPr id="72" name="Google Shape;72;p13"/>
                <p:cNvSpPr txBox="1"/>
                <p:nvPr/>
              </p:nvSpPr>
              <p:spPr>
                <a:xfrm>
                  <a:off x="245419" y="5375300"/>
                  <a:ext cx="32772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New Vaccine Eradicates Deadly Disease, Preventing Global.</a:t>
                  </a:r>
                  <a:endParaRPr sz="900">
                    <a:solidFill>
                      <a:srgbClr val="05A9C3"/>
                    </a:solidFill>
                    <a:latin typeface="Rubik Medium"/>
                    <a:ea typeface="Rubik Medium"/>
                    <a:cs typeface="Rubik Medium"/>
                    <a:sym typeface="Rubik Medium"/>
                  </a:endParaRPr>
                </a:p>
              </p:txBody>
            </p:sp>
          </p:grpSp>
        </p:grpSp>
        <p:grpSp>
          <p:nvGrpSpPr>
            <p:cNvPr id="73" name="Google Shape;73;p13"/>
            <p:cNvGrpSpPr/>
            <p:nvPr/>
          </p:nvGrpSpPr>
          <p:grpSpPr>
            <a:xfrm>
              <a:off x="269650" y="5806525"/>
              <a:ext cx="7023350" cy="341100"/>
              <a:chOff x="269650" y="5806525"/>
              <a:chExt cx="7023350" cy="341100"/>
            </a:xfrm>
          </p:grpSpPr>
          <p:sp>
            <p:nvSpPr>
              <p:cNvPr id="74" name="Google Shape;74;p13"/>
              <p:cNvSpPr/>
              <p:nvPr/>
            </p:nvSpPr>
            <p:spPr>
              <a:xfrm>
                <a:off x="272400" y="5806525"/>
                <a:ext cx="7020600" cy="341100"/>
              </a:xfrm>
              <a:prstGeom prst="rect">
                <a:avLst/>
              </a:prstGeom>
              <a:solidFill>
                <a:srgbClr val="05A9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3"/>
              <p:cNvSpPr txBox="1"/>
              <p:nvPr/>
            </p:nvSpPr>
            <p:spPr>
              <a:xfrm>
                <a:off x="269650" y="5877025"/>
                <a:ext cx="70206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300">
                    <a:solidFill>
                      <a:schemeClr val="lt1"/>
                    </a:solidFill>
                    <a:latin typeface="Rubik"/>
                    <a:ea typeface="Rubik"/>
                    <a:cs typeface="Rubik"/>
                    <a:sym typeface="Rubik"/>
                  </a:rPr>
                  <a:t>Despite its immense promise, quantum computing faces significant challenges.</a:t>
                </a:r>
                <a:endParaRPr sz="1300">
                  <a:solidFill>
                    <a:schemeClr val="lt1"/>
                  </a:solidFill>
                  <a:latin typeface="Rubik"/>
                  <a:ea typeface="Rubik"/>
                  <a:cs typeface="Rubik"/>
                  <a:sym typeface="Rubik"/>
                </a:endParaRPr>
              </a:p>
            </p:txBody>
          </p:sp>
        </p:grpSp>
        <p:grpSp>
          <p:nvGrpSpPr>
            <p:cNvPr id="76" name="Google Shape;76;p13"/>
            <p:cNvGrpSpPr/>
            <p:nvPr/>
          </p:nvGrpSpPr>
          <p:grpSpPr>
            <a:xfrm>
              <a:off x="269989" y="6330900"/>
              <a:ext cx="7020600" cy="3838775"/>
              <a:chOff x="269989" y="6330900"/>
              <a:chExt cx="7020600" cy="3838775"/>
            </a:xfrm>
          </p:grpSpPr>
          <p:sp>
            <p:nvSpPr>
              <p:cNvPr id="77" name="Google Shape;77;p13"/>
              <p:cNvSpPr txBox="1"/>
              <p:nvPr/>
            </p:nvSpPr>
            <p:spPr>
              <a:xfrm>
                <a:off x="269989" y="6330900"/>
                <a:ext cx="7020600" cy="738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rgbClr val="05A9C3"/>
                    </a:solidFill>
                    <a:latin typeface="Rubik"/>
                    <a:ea typeface="Rubik"/>
                    <a:cs typeface="Rubik"/>
                    <a:sym typeface="Rubik"/>
                  </a:rPr>
                  <a:t>Decades-Long Conflict Ends with Historic Peace Agreement</a:t>
                </a:r>
                <a:endParaRPr b="1" sz="2400">
                  <a:solidFill>
                    <a:srgbClr val="05A9C3"/>
                  </a:solidFill>
                  <a:latin typeface="Rubik"/>
                  <a:ea typeface="Rubik"/>
                  <a:cs typeface="Rubik"/>
                  <a:sym typeface="Rubik"/>
                </a:endParaRPr>
              </a:p>
            </p:txBody>
          </p:sp>
          <p:sp>
            <p:nvSpPr>
              <p:cNvPr id="78" name="Google Shape;78;p13"/>
              <p:cNvSpPr txBox="1"/>
              <p:nvPr/>
            </p:nvSpPr>
            <p:spPr>
              <a:xfrm>
                <a:off x="269989" y="7140725"/>
                <a:ext cx="70206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dk1"/>
                    </a:solidFill>
                    <a:latin typeface="Rubik Medium"/>
                    <a:ea typeface="Rubik Medium"/>
                    <a:cs typeface="Rubik Medium"/>
                    <a:sym typeface="Rubik Medium"/>
                  </a:rPr>
                  <a:t>Despite its immense promise, quantum computing faces significant challenges.</a:t>
                </a:r>
                <a:endParaRPr sz="1300">
                  <a:solidFill>
                    <a:schemeClr val="dk1"/>
                  </a:solidFill>
                  <a:latin typeface="Rubik Medium"/>
                  <a:ea typeface="Rubik Medium"/>
                  <a:cs typeface="Rubik Medium"/>
                  <a:sym typeface="Rubik Medium"/>
                </a:endParaRPr>
              </a:p>
            </p:txBody>
          </p:sp>
          <p:sp>
            <p:nvSpPr>
              <p:cNvPr id="79" name="Google Shape;79;p13"/>
              <p:cNvSpPr txBox="1"/>
              <p:nvPr/>
            </p:nvSpPr>
            <p:spPr>
              <a:xfrm>
                <a:off x="270003" y="7579175"/>
                <a:ext cx="2151600" cy="25905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Despite its immense promise, quantum computing faces significant challenges. Maintaining the delicate state of qubits, which are susceptible to errors and environmental disturbances, is a major hurdle. Researchers are working tirelessly to develop error-correcting codes and enhance qubit stability. Additionally, efforts are being </a:t>
                </a:r>
                <a:endParaRPr sz="1100">
                  <a:solidFill>
                    <a:schemeClr val="dk1"/>
                  </a:solidFill>
                  <a:latin typeface="Rubik"/>
                  <a:ea typeface="Rubik"/>
                  <a:cs typeface="Rubik"/>
                  <a:sym typeface="Rubik"/>
                </a:endParaRPr>
              </a:p>
            </p:txBody>
          </p:sp>
          <p:sp>
            <p:nvSpPr>
              <p:cNvPr id="80" name="Google Shape;80;p13"/>
              <p:cNvSpPr txBox="1"/>
              <p:nvPr/>
            </p:nvSpPr>
            <p:spPr>
              <a:xfrm>
                <a:off x="2691603" y="7579175"/>
                <a:ext cx="2151600" cy="6096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A groundbreaking technological advance has ushered in a new era, promising to reshape the </a:t>
                </a:r>
                <a:endParaRPr sz="1100">
                  <a:solidFill>
                    <a:schemeClr val="dk1"/>
                  </a:solidFill>
                  <a:latin typeface="Rubik"/>
                  <a:ea typeface="Rubik"/>
                  <a:cs typeface="Rubik"/>
                  <a:sym typeface="Rubik"/>
                </a:endParaRPr>
              </a:p>
            </p:txBody>
          </p:sp>
          <p:sp>
            <p:nvSpPr>
              <p:cNvPr id="81" name="Google Shape;81;p13"/>
              <p:cNvSpPr txBox="1"/>
              <p:nvPr/>
            </p:nvSpPr>
            <p:spPr>
              <a:xfrm>
                <a:off x="2691603" y="9538178"/>
                <a:ext cx="2151600" cy="6096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e future of computing and drive scientific progress. Quantum computing, once the realm of </a:t>
                </a:r>
                <a:endParaRPr sz="1100">
                  <a:solidFill>
                    <a:schemeClr val="dk1"/>
                  </a:solidFill>
                  <a:latin typeface="Rubik"/>
                  <a:ea typeface="Rubik"/>
                  <a:cs typeface="Rubik"/>
                  <a:sym typeface="Rubik"/>
                </a:endParaRPr>
              </a:p>
            </p:txBody>
          </p:sp>
          <p:sp>
            <p:nvSpPr>
              <p:cNvPr id="82" name="Google Shape;82;p13"/>
              <p:cNvSpPr txBox="1"/>
              <p:nvPr/>
            </p:nvSpPr>
            <p:spPr>
              <a:xfrm>
                <a:off x="5113203" y="7579175"/>
                <a:ext cx="2151600" cy="25905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promising to reshape the future of computing and drive scientific progress. Quantum computing, once the realm of theoretical speculation, is now a reality. This technology has the potential to tackle previously unsolvable problems, poised to revolutionize industries from cybersecurity to medicine. This technology has the potential to tackle previously unsolvable problems.</a:t>
                </a:r>
                <a:endParaRPr sz="1100">
                  <a:solidFill>
                    <a:schemeClr val="dk1"/>
                  </a:solidFill>
                  <a:latin typeface="Rubik"/>
                  <a:ea typeface="Rubik"/>
                  <a:cs typeface="Rubik"/>
                  <a:sym typeface="Rubik"/>
                </a:endParaRPr>
              </a:p>
            </p:txBody>
          </p:sp>
          <p:grpSp>
            <p:nvGrpSpPr>
              <p:cNvPr id="83" name="Google Shape;83;p13"/>
              <p:cNvGrpSpPr/>
              <p:nvPr/>
            </p:nvGrpSpPr>
            <p:grpSpPr>
              <a:xfrm>
                <a:off x="2692875" y="8202575"/>
                <a:ext cx="2151600" cy="1567138"/>
                <a:chOff x="2692875" y="8202575"/>
                <a:chExt cx="2151600" cy="1567138"/>
              </a:xfrm>
            </p:grpSpPr>
            <p:sp>
              <p:nvSpPr>
                <p:cNvPr id="84" name="Google Shape;84;p13"/>
                <p:cNvSpPr txBox="1"/>
                <p:nvPr/>
              </p:nvSpPr>
              <p:spPr>
                <a:xfrm>
                  <a:off x="2692875" y="8488150"/>
                  <a:ext cx="2151600" cy="831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05A9C3"/>
                      </a:solidFill>
                      <a:latin typeface="Rubik"/>
                      <a:ea typeface="Rubik"/>
                      <a:cs typeface="Rubik"/>
                      <a:sym typeface="Rubik"/>
                    </a:rPr>
                    <a:t>Theoretical speculation, is now a reality.</a:t>
                  </a:r>
                  <a:endParaRPr b="1" sz="1800">
                    <a:solidFill>
                      <a:srgbClr val="05A9C3"/>
                    </a:solidFill>
                    <a:latin typeface="Rubik"/>
                    <a:ea typeface="Rubik"/>
                    <a:cs typeface="Rubik"/>
                    <a:sym typeface="Rubik"/>
                  </a:endParaRPr>
                </a:p>
              </p:txBody>
            </p:sp>
            <p:sp>
              <p:nvSpPr>
                <p:cNvPr id="85" name="Google Shape;85;p13"/>
                <p:cNvSpPr txBox="1"/>
                <p:nvPr/>
              </p:nvSpPr>
              <p:spPr>
                <a:xfrm>
                  <a:off x="3309550" y="8202575"/>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sp>
              <p:nvSpPr>
                <p:cNvPr id="86" name="Google Shape;86;p13"/>
                <p:cNvSpPr txBox="1"/>
                <p:nvPr/>
              </p:nvSpPr>
              <p:spPr>
                <a:xfrm>
                  <a:off x="3309550" y="9323313"/>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gr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grpSp>
        <p:nvGrpSpPr>
          <p:cNvPr id="91" name="Google Shape;91;p14"/>
          <p:cNvGrpSpPr/>
          <p:nvPr/>
        </p:nvGrpSpPr>
        <p:grpSpPr>
          <a:xfrm>
            <a:off x="269650" y="378496"/>
            <a:ext cx="7023550" cy="9958482"/>
            <a:chOff x="269650" y="235975"/>
            <a:chExt cx="7023550" cy="9958482"/>
          </a:xfrm>
        </p:grpSpPr>
        <p:grpSp>
          <p:nvGrpSpPr>
            <p:cNvPr id="92" name="Google Shape;92;p14"/>
            <p:cNvGrpSpPr/>
            <p:nvPr/>
          </p:nvGrpSpPr>
          <p:grpSpPr>
            <a:xfrm>
              <a:off x="270000" y="235975"/>
              <a:ext cx="7023200" cy="161450"/>
              <a:chOff x="270000" y="235975"/>
              <a:chExt cx="7023200" cy="161450"/>
            </a:xfrm>
          </p:grpSpPr>
          <p:cxnSp>
            <p:nvCxnSpPr>
              <p:cNvPr id="93" name="Google Shape;93;p14"/>
              <p:cNvCxnSpPr/>
              <p:nvPr/>
            </p:nvCxnSpPr>
            <p:spPr>
              <a:xfrm>
                <a:off x="272600" y="397425"/>
                <a:ext cx="7020600" cy="0"/>
              </a:xfrm>
              <a:prstGeom prst="straightConnector1">
                <a:avLst/>
              </a:prstGeom>
              <a:noFill/>
              <a:ln cap="flat" cmpd="sng" w="9525">
                <a:solidFill>
                  <a:srgbClr val="05A9C3"/>
                </a:solidFill>
                <a:prstDash val="solid"/>
                <a:round/>
                <a:headEnd len="med" w="med" type="none"/>
                <a:tailEnd len="med" w="med" type="none"/>
              </a:ln>
            </p:spPr>
          </p:cxnSp>
          <p:sp>
            <p:nvSpPr>
              <p:cNvPr id="94" name="Google Shape;94;p14"/>
              <p:cNvSpPr txBox="1"/>
              <p:nvPr/>
            </p:nvSpPr>
            <p:spPr>
              <a:xfrm>
                <a:off x="270000" y="235975"/>
                <a:ext cx="21507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chemeClr val="dk1"/>
                    </a:solidFill>
                    <a:latin typeface="Rubik Medium"/>
                    <a:ea typeface="Rubik Medium"/>
                    <a:cs typeface="Rubik Medium"/>
                    <a:sym typeface="Rubik Medium"/>
                  </a:rPr>
                  <a:t>COMPANY NAME</a:t>
                </a:r>
                <a:endParaRPr sz="700">
                  <a:solidFill>
                    <a:schemeClr val="dk1"/>
                  </a:solidFill>
                  <a:latin typeface="Rubik Medium"/>
                  <a:ea typeface="Rubik Medium"/>
                  <a:cs typeface="Rubik Medium"/>
                  <a:sym typeface="Rubik Medium"/>
                </a:endParaRPr>
              </a:p>
            </p:txBody>
          </p:sp>
          <p:sp>
            <p:nvSpPr>
              <p:cNvPr id="95" name="Google Shape;95;p14"/>
              <p:cNvSpPr txBox="1"/>
              <p:nvPr/>
            </p:nvSpPr>
            <p:spPr>
              <a:xfrm>
                <a:off x="5142500" y="235975"/>
                <a:ext cx="2150700" cy="107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700">
                    <a:solidFill>
                      <a:schemeClr val="dk1"/>
                    </a:solidFill>
                    <a:latin typeface="Rubik Medium"/>
                    <a:ea typeface="Rubik Medium"/>
                    <a:cs typeface="Rubik Medium"/>
                    <a:sym typeface="Rubik Medium"/>
                  </a:rPr>
                  <a:t>MARCH, 2028</a:t>
                </a:r>
                <a:endParaRPr sz="700">
                  <a:solidFill>
                    <a:schemeClr val="dk1"/>
                  </a:solidFill>
                  <a:latin typeface="Rubik Medium"/>
                  <a:ea typeface="Rubik Medium"/>
                  <a:cs typeface="Rubik Medium"/>
                  <a:sym typeface="Rubik Medium"/>
                </a:endParaRPr>
              </a:p>
            </p:txBody>
          </p:sp>
        </p:grpSp>
        <p:grpSp>
          <p:nvGrpSpPr>
            <p:cNvPr id="96" name="Google Shape;96;p14"/>
            <p:cNvGrpSpPr/>
            <p:nvPr/>
          </p:nvGrpSpPr>
          <p:grpSpPr>
            <a:xfrm>
              <a:off x="269998" y="726472"/>
              <a:ext cx="7020601" cy="4122322"/>
              <a:chOff x="269998" y="726472"/>
              <a:chExt cx="7020601" cy="4122322"/>
            </a:xfrm>
          </p:grpSpPr>
          <p:sp>
            <p:nvSpPr>
              <p:cNvPr id="97" name="Google Shape;97;p14"/>
              <p:cNvSpPr txBox="1"/>
              <p:nvPr/>
            </p:nvSpPr>
            <p:spPr>
              <a:xfrm>
                <a:off x="269998" y="726472"/>
                <a:ext cx="21516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rgbClr val="05A9C3"/>
                    </a:solidFill>
                    <a:latin typeface="Rubik"/>
                    <a:ea typeface="Rubik"/>
                    <a:cs typeface="Rubik"/>
                    <a:sym typeface="Rubik"/>
                  </a:rPr>
                  <a:t>Revolutionary Treatment Cures </a:t>
                </a:r>
                <a:endParaRPr b="1" sz="2400">
                  <a:solidFill>
                    <a:srgbClr val="05A9C3"/>
                  </a:solidFill>
                  <a:latin typeface="Rubik"/>
                  <a:ea typeface="Rubik"/>
                  <a:cs typeface="Rubik"/>
                  <a:sym typeface="Rubik"/>
                </a:endParaRPr>
              </a:p>
            </p:txBody>
          </p:sp>
          <p:sp>
            <p:nvSpPr>
              <p:cNvPr id="98" name="Google Shape;98;p14"/>
              <p:cNvSpPr txBox="1"/>
              <p:nvPr/>
            </p:nvSpPr>
            <p:spPr>
              <a:xfrm>
                <a:off x="269998" y="1908600"/>
                <a:ext cx="21516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dk1"/>
                    </a:solidFill>
                    <a:latin typeface="Rubik Medium"/>
                    <a:ea typeface="Rubik Medium"/>
                    <a:cs typeface="Rubik Medium"/>
                    <a:sym typeface="Rubik Medium"/>
                  </a:rPr>
                  <a:t>Previously Incurable Diseases</a:t>
                </a:r>
                <a:endParaRPr sz="1300">
                  <a:solidFill>
                    <a:schemeClr val="dk1"/>
                  </a:solidFill>
                  <a:latin typeface="Rubik Medium"/>
                  <a:ea typeface="Rubik Medium"/>
                  <a:cs typeface="Rubik Medium"/>
                  <a:sym typeface="Rubik Medium"/>
                </a:endParaRPr>
              </a:p>
            </p:txBody>
          </p:sp>
          <p:sp>
            <p:nvSpPr>
              <p:cNvPr id="99" name="Google Shape;99;p14"/>
              <p:cNvSpPr txBox="1"/>
              <p:nvPr/>
            </p:nvSpPr>
            <p:spPr>
              <a:xfrm>
                <a:off x="270003" y="2478494"/>
                <a:ext cx="2151600" cy="2370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Quantum computing, a transformative technology, brings ethical and societal implications. Its power to crack encryption algorithms raises concerns about data security and privacy. Additionally, the potential disruption of existing industries and job markets must be carefully managed to ensure a smooth transition into new era.</a:t>
                </a:r>
                <a:endParaRPr sz="1100">
                  <a:solidFill>
                    <a:schemeClr val="dk1"/>
                  </a:solidFill>
                  <a:latin typeface="Rubik"/>
                  <a:ea typeface="Rubik"/>
                  <a:cs typeface="Rubik"/>
                  <a:sym typeface="Rubik"/>
                </a:endParaRPr>
              </a:p>
            </p:txBody>
          </p:sp>
          <p:sp>
            <p:nvSpPr>
              <p:cNvPr id="100" name="Google Shape;100;p14"/>
              <p:cNvSpPr txBox="1"/>
              <p:nvPr/>
            </p:nvSpPr>
            <p:spPr>
              <a:xfrm>
                <a:off x="2691603" y="3776630"/>
                <a:ext cx="2151600" cy="10497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Quantum computing, a transformative technology, brings ethical and societal implications. Its power to crack encryption algorithms raises </a:t>
                </a:r>
                <a:endParaRPr sz="1100">
                  <a:solidFill>
                    <a:schemeClr val="dk1"/>
                  </a:solidFill>
                  <a:latin typeface="Rubik"/>
                  <a:ea typeface="Rubik"/>
                  <a:cs typeface="Rubik"/>
                  <a:sym typeface="Rubik"/>
                </a:endParaRPr>
              </a:p>
            </p:txBody>
          </p:sp>
          <p:sp>
            <p:nvSpPr>
              <p:cNvPr id="101" name="Google Shape;101;p14"/>
              <p:cNvSpPr txBox="1"/>
              <p:nvPr/>
            </p:nvSpPr>
            <p:spPr>
              <a:xfrm>
                <a:off x="5113203" y="3784840"/>
                <a:ext cx="2151600" cy="10497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social</a:t>
                </a:r>
                <a:r>
                  <a:rPr lang="uk" sz="1100">
                    <a:solidFill>
                      <a:schemeClr val="dk1"/>
                    </a:solidFill>
                    <a:latin typeface="Rubik"/>
                    <a:ea typeface="Rubik"/>
                    <a:cs typeface="Rubik"/>
                    <a:sym typeface="Rubik"/>
                  </a:rPr>
                  <a:t> implications. Its power to crack encryption algorithms raises concerns about data security and privacy. Additionally, the potential.</a:t>
                </a:r>
                <a:endParaRPr sz="1100">
                  <a:solidFill>
                    <a:schemeClr val="dk1"/>
                  </a:solidFill>
                  <a:latin typeface="Rubik"/>
                  <a:ea typeface="Rubik"/>
                  <a:cs typeface="Rubik"/>
                  <a:sym typeface="Rubik"/>
                </a:endParaRPr>
              </a:p>
            </p:txBody>
          </p:sp>
          <p:grpSp>
            <p:nvGrpSpPr>
              <p:cNvPr id="102" name="Google Shape;102;p14"/>
              <p:cNvGrpSpPr/>
              <p:nvPr/>
            </p:nvGrpSpPr>
            <p:grpSpPr>
              <a:xfrm>
                <a:off x="2691600" y="800151"/>
                <a:ext cx="4598999" cy="2831535"/>
                <a:chOff x="2691600" y="800151"/>
                <a:chExt cx="4598999" cy="2831535"/>
              </a:xfrm>
            </p:grpSpPr>
            <p:sp>
              <p:nvSpPr>
                <p:cNvPr id="103" name="Google Shape;103;p14"/>
                <p:cNvSpPr txBox="1"/>
                <p:nvPr/>
              </p:nvSpPr>
              <p:spPr>
                <a:xfrm>
                  <a:off x="2692199" y="3493086"/>
                  <a:ext cx="45984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Endangered Species Rebound: A Triumph for Environmental Conservation</a:t>
                  </a:r>
                  <a:endParaRPr sz="900">
                    <a:solidFill>
                      <a:srgbClr val="05A9C3"/>
                    </a:solidFill>
                    <a:latin typeface="Rubik Medium"/>
                    <a:ea typeface="Rubik Medium"/>
                    <a:cs typeface="Rubik Medium"/>
                    <a:sym typeface="Rubik Medium"/>
                  </a:endParaRPr>
                </a:p>
              </p:txBody>
            </p:sp>
            <p:pic>
              <p:nvPicPr>
                <p:cNvPr id="104" name="Google Shape;104;p14"/>
                <p:cNvPicPr preferRelativeResize="0"/>
                <p:nvPr/>
              </p:nvPicPr>
              <p:blipFill>
                <a:blip r:embed="rId3">
                  <a:alphaModFix/>
                </a:blip>
                <a:stretch>
                  <a:fillRect/>
                </a:stretch>
              </p:blipFill>
              <p:spPr>
                <a:xfrm>
                  <a:off x="2691600" y="800151"/>
                  <a:ext cx="4598401" cy="2580028"/>
                </a:xfrm>
                <a:prstGeom prst="rect">
                  <a:avLst/>
                </a:prstGeom>
                <a:noFill/>
                <a:ln>
                  <a:noFill/>
                </a:ln>
              </p:spPr>
            </p:pic>
          </p:grpSp>
        </p:grpSp>
        <p:grpSp>
          <p:nvGrpSpPr>
            <p:cNvPr id="105" name="Google Shape;105;p14"/>
            <p:cNvGrpSpPr/>
            <p:nvPr/>
          </p:nvGrpSpPr>
          <p:grpSpPr>
            <a:xfrm>
              <a:off x="5113200" y="5665075"/>
              <a:ext cx="2177399" cy="4529382"/>
              <a:chOff x="5113200" y="5665075"/>
              <a:chExt cx="2177399" cy="4529382"/>
            </a:xfrm>
          </p:grpSpPr>
          <p:pic>
            <p:nvPicPr>
              <p:cNvPr id="106" name="Google Shape;106;p14"/>
              <p:cNvPicPr preferRelativeResize="0"/>
              <p:nvPr/>
            </p:nvPicPr>
            <p:blipFill rotWithShape="1">
              <a:blip r:embed="rId4">
                <a:alphaModFix/>
              </a:blip>
              <a:srcRect b="5092" l="0" r="0" t="1815"/>
              <a:stretch/>
            </p:blipFill>
            <p:spPr>
              <a:xfrm>
                <a:off x="5113200" y="5665075"/>
                <a:ext cx="2169601" cy="4001451"/>
              </a:xfrm>
              <a:prstGeom prst="rect">
                <a:avLst/>
              </a:prstGeom>
              <a:noFill/>
              <a:ln>
                <a:noFill/>
              </a:ln>
            </p:spPr>
          </p:pic>
          <p:sp>
            <p:nvSpPr>
              <p:cNvPr id="107" name="Google Shape;107;p14"/>
              <p:cNvSpPr txBox="1"/>
              <p:nvPr/>
            </p:nvSpPr>
            <p:spPr>
              <a:xfrm>
                <a:off x="5120999" y="9917257"/>
                <a:ext cx="21696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Space Exploration Milestone: Major </a:t>
                </a:r>
                <a:endParaRPr sz="900">
                  <a:solidFill>
                    <a:srgbClr val="05A9C3"/>
                  </a:solidFill>
                  <a:latin typeface="Rubik Medium"/>
                  <a:ea typeface="Rubik Medium"/>
                  <a:cs typeface="Rubik Medium"/>
                  <a:sym typeface="Rubik Medium"/>
                </a:endParaRPr>
              </a:p>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Discovery Unveiled</a:t>
                </a:r>
                <a:endParaRPr sz="900">
                  <a:solidFill>
                    <a:srgbClr val="05A9C3"/>
                  </a:solidFill>
                  <a:latin typeface="Rubik Medium"/>
                  <a:ea typeface="Rubik Medium"/>
                  <a:cs typeface="Rubik Medium"/>
                  <a:sym typeface="Rubik Medium"/>
                </a:endParaRPr>
              </a:p>
            </p:txBody>
          </p:sp>
        </p:grpSp>
        <p:grpSp>
          <p:nvGrpSpPr>
            <p:cNvPr id="108" name="Google Shape;108;p14"/>
            <p:cNvGrpSpPr/>
            <p:nvPr/>
          </p:nvGrpSpPr>
          <p:grpSpPr>
            <a:xfrm>
              <a:off x="270000" y="5665075"/>
              <a:ext cx="4573200" cy="4500900"/>
              <a:chOff x="270000" y="5665075"/>
              <a:chExt cx="4573200" cy="4500900"/>
            </a:xfrm>
          </p:grpSpPr>
          <p:sp>
            <p:nvSpPr>
              <p:cNvPr id="109" name="Google Shape;109;p14"/>
              <p:cNvSpPr/>
              <p:nvPr/>
            </p:nvSpPr>
            <p:spPr>
              <a:xfrm>
                <a:off x="270000" y="5665075"/>
                <a:ext cx="4573200" cy="4500900"/>
              </a:xfrm>
              <a:prstGeom prst="rect">
                <a:avLst/>
              </a:prstGeom>
              <a:solidFill>
                <a:srgbClr val="05A9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0" name="Google Shape;110;p14"/>
              <p:cNvGrpSpPr/>
              <p:nvPr/>
            </p:nvGrpSpPr>
            <p:grpSpPr>
              <a:xfrm>
                <a:off x="537215" y="5792843"/>
                <a:ext cx="2033718" cy="4153854"/>
                <a:chOff x="3969779" y="1591740"/>
                <a:chExt cx="2025011" cy="4153854"/>
              </a:xfrm>
            </p:grpSpPr>
            <p:sp>
              <p:nvSpPr>
                <p:cNvPr id="111" name="Google Shape;111;p14"/>
                <p:cNvSpPr txBox="1"/>
                <p:nvPr/>
              </p:nvSpPr>
              <p:spPr>
                <a:xfrm>
                  <a:off x="3969790" y="1591740"/>
                  <a:ext cx="20250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chemeClr val="lt1"/>
                      </a:solidFill>
                      <a:latin typeface="Rubik"/>
                      <a:ea typeface="Rubik"/>
                      <a:cs typeface="Rubik"/>
                      <a:sym typeface="Rubik"/>
                    </a:rPr>
                    <a:t>Record-Breaking Growth Spurs</a:t>
                  </a:r>
                  <a:endParaRPr b="1" sz="2400">
                    <a:solidFill>
                      <a:schemeClr val="lt1"/>
                    </a:solidFill>
                    <a:latin typeface="Rubik"/>
                    <a:ea typeface="Rubik"/>
                    <a:cs typeface="Rubik"/>
                    <a:sym typeface="Rubik"/>
                  </a:endParaRPr>
                </a:p>
              </p:txBody>
            </p:sp>
            <p:sp>
              <p:nvSpPr>
                <p:cNvPr id="112" name="Google Shape;112;p14"/>
                <p:cNvSpPr txBox="1"/>
                <p:nvPr/>
              </p:nvSpPr>
              <p:spPr>
                <a:xfrm>
                  <a:off x="3969779" y="2810515"/>
                  <a:ext cx="20250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lt1"/>
                      </a:solidFill>
                      <a:latin typeface="Rubik Medium"/>
                      <a:ea typeface="Rubik Medium"/>
                      <a:cs typeface="Rubik Medium"/>
                      <a:sym typeface="Rubik Medium"/>
                    </a:rPr>
                    <a:t>Major Discovery </a:t>
                  </a:r>
                  <a:endParaRPr sz="1300">
                    <a:solidFill>
                      <a:schemeClr val="lt1"/>
                    </a:solidFill>
                    <a:latin typeface="Rubik Medium"/>
                    <a:ea typeface="Rubik Medium"/>
                    <a:cs typeface="Rubik Medium"/>
                    <a:sym typeface="Rubik Medium"/>
                  </a:endParaRPr>
                </a:p>
                <a:p>
                  <a:pPr indent="0" lvl="0" marL="0" rtl="0" algn="l">
                    <a:spcBef>
                      <a:spcPts val="0"/>
                    </a:spcBef>
                    <a:spcAft>
                      <a:spcPts val="0"/>
                    </a:spcAft>
                    <a:buNone/>
                  </a:pPr>
                  <a:r>
                    <a:rPr lang="uk" sz="1300">
                      <a:solidFill>
                        <a:schemeClr val="lt1"/>
                      </a:solidFill>
                      <a:latin typeface="Rubik Medium"/>
                      <a:ea typeface="Rubik Medium"/>
                      <a:cs typeface="Rubik Medium"/>
                      <a:sym typeface="Rubik Medium"/>
                    </a:rPr>
                    <a:t>Unveiled</a:t>
                  </a:r>
                  <a:endParaRPr sz="1300">
                    <a:solidFill>
                      <a:schemeClr val="lt1"/>
                    </a:solidFill>
                    <a:latin typeface="Rubik Medium"/>
                    <a:ea typeface="Rubik Medium"/>
                    <a:cs typeface="Rubik Medium"/>
                    <a:sym typeface="Rubik Medium"/>
                  </a:endParaRPr>
                </a:p>
              </p:txBody>
            </p:sp>
            <p:sp>
              <p:nvSpPr>
                <p:cNvPr id="113" name="Google Shape;113;p14"/>
                <p:cNvSpPr txBox="1"/>
                <p:nvPr/>
              </p:nvSpPr>
              <p:spPr>
                <a:xfrm>
                  <a:off x="3969779" y="3375293"/>
                  <a:ext cx="1959300" cy="2370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lt1"/>
                      </a:solidFill>
                      <a:latin typeface="Rubik"/>
                      <a:ea typeface="Rubik"/>
                      <a:cs typeface="Rubik"/>
                      <a:sym typeface="Rubik"/>
                    </a:rPr>
                    <a:t>  As we enter this quantum revolution, humanity stands on the brink of a transformative era. Quantum computing holds the promise of unprecedented scientific </a:t>
                  </a:r>
                  <a:r>
                    <a:rPr lang="uk" sz="1100">
                      <a:solidFill>
                        <a:schemeClr val="lt1"/>
                      </a:solidFill>
                      <a:latin typeface="Rubik"/>
                      <a:ea typeface="Rubik"/>
                      <a:cs typeface="Rubik"/>
                      <a:sym typeface="Rubik"/>
                    </a:rPr>
                    <a:t>breakthrough</a:t>
                  </a:r>
                  <a:r>
                    <a:rPr lang="uk" sz="1100">
                      <a:solidFill>
                        <a:schemeClr val="lt1"/>
                      </a:solidFill>
                      <a:latin typeface="Rubik"/>
                      <a:ea typeface="Rubik"/>
                      <a:cs typeface="Rubik"/>
                      <a:sym typeface="Rubik"/>
                    </a:rPr>
                    <a:t> advancements. While challenges remain, collaborative efforts among researchers, governments, and industries are paving the </a:t>
                  </a:r>
                  <a:endParaRPr sz="1100">
                    <a:solidFill>
                      <a:schemeClr val="lt1"/>
                    </a:solidFill>
                    <a:latin typeface="Rubik"/>
                    <a:ea typeface="Rubik"/>
                    <a:cs typeface="Rubik"/>
                    <a:sym typeface="Rubik"/>
                  </a:endParaRPr>
                </a:p>
              </p:txBody>
            </p:sp>
          </p:grpSp>
          <p:sp>
            <p:nvSpPr>
              <p:cNvPr id="114" name="Google Shape;114;p14"/>
              <p:cNvSpPr txBox="1"/>
              <p:nvPr/>
            </p:nvSpPr>
            <p:spPr>
              <a:xfrm>
                <a:off x="2755193" y="5829004"/>
                <a:ext cx="1920300" cy="4131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lt1"/>
                    </a:solidFill>
                    <a:latin typeface="Rubik"/>
                    <a:ea typeface="Rubik"/>
                    <a:cs typeface="Rubik"/>
                    <a:sym typeface="Rubik"/>
                  </a:rPr>
                  <a:t>promising to reshape the future of computing and drive scientific progress. Quantum computing, once the realm of theoretical speculation, is now a </a:t>
                </a:r>
                <a:r>
                  <a:rPr lang="uk" sz="1100">
                    <a:solidFill>
                      <a:schemeClr val="lt1"/>
                    </a:solidFill>
                    <a:latin typeface="Rubik"/>
                    <a:ea typeface="Rubik"/>
                    <a:cs typeface="Rubik"/>
                    <a:sym typeface="Rubik"/>
                  </a:rPr>
                  <a:t>reality</a:t>
                </a:r>
                <a:r>
                  <a:rPr lang="uk" sz="1100">
                    <a:solidFill>
                      <a:schemeClr val="lt1"/>
                    </a:solidFill>
                    <a:latin typeface="Rubik"/>
                    <a:ea typeface="Rubik"/>
                    <a:cs typeface="Rubik"/>
                    <a:sym typeface="Rubik"/>
                  </a:rPr>
                  <a:t> theoretical speculation, is now a reality. This technology has the potential to tackle previously unsolvable problems, poised to revolutionize industries from cybersecurity to medicine. This technology has the potential to tackle previously unsolvable problems, poised to revolutionize industries from cybersecurity to medicine.</a:t>
                </a:r>
                <a:endParaRPr sz="1100">
                  <a:solidFill>
                    <a:schemeClr val="lt1"/>
                  </a:solidFill>
                  <a:latin typeface="Rubik"/>
                  <a:ea typeface="Rubik"/>
                  <a:cs typeface="Rubik"/>
                  <a:sym typeface="Rubik"/>
                </a:endParaRPr>
              </a:p>
            </p:txBody>
          </p:sp>
        </p:grpSp>
        <p:grpSp>
          <p:nvGrpSpPr>
            <p:cNvPr id="115" name="Google Shape;115;p14"/>
            <p:cNvGrpSpPr/>
            <p:nvPr/>
          </p:nvGrpSpPr>
          <p:grpSpPr>
            <a:xfrm>
              <a:off x="269650" y="5086388"/>
              <a:ext cx="7023350" cy="341100"/>
              <a:chOff x="269650" y="5806525"/>
              <a:chExt cx="7023350" cy="341100"/>
            </a:xfrm>
          </p:grpSpPr>
          <p:sp>
            <p:nvSpPr>
              <p:cNvPr id="116" name="Google Shape;116;p14"/>
              <p:cNvSpPr/>
              <p:nvPr/>
            </p:nvSpPr>
            <p:spPr>
              <a:xfrm>
                <a:off x="272400" y="5806525"/>
                <a:ext cx="7020600" cy="341100"/>
              </a:xfrm>
              <a:prstGeom prst="rect">
                <a:avLst/>
              </a:prstGeom>
              <a:solidFill>
                <a:srgbClr val="05A9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4"/>
              <p:cNvSpPr txBox="1"/>
              <p:nvPr/>
            </p:nvSpPr>
            <p:spPr>
              <a:xfrm>
                <a:off x="269650" y="5877025"/>
                <a:ext cx="70206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300">
                    <a:solidFill>
                      <a:schemeClr val="lt1"/>
                    </a:solidFill>
                    <a:latin typeface="Rubik"/>
                    <a:ea typeface="Rubik"/>
                    <a:cs typeface="Rubik"/>
                    <a:sym typeface="Rubik"/>
                  </a:rPr>
                  <a:t>Despite its immense promise, quantum computing faces significant challenges.</a:t>
                </a:r>
                <a:endParaRPr sz="1300">
                  <a:solidFill>
                    <a:schemeClr val="lt1"/>
                  </a:solidFill>
                  <a:latin typeface="Rubik"/>
                  <a:ea typeface="Rubik"/>
                  <a:cs typeface="Rubik"/>
                  <a:sym typeface="Rubik"/>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grpSp>
        <p:nvGrpSpPr>
          <p:cNvPr id="122" name="Google Shape;122;p15"/>
          <p:cNvGrpSpPr/>
          <p:nvPr/>
        </p:nvGrpSpPr>
        <p:grpSpPr>
          <a:xfrm>
            <a:off x="269650" y="378396"/>
            <a:ext cx="7023700" cy="9930088"/>
            <a:chOff x="269650" y="235975"/>
            <a:chExt cx="7023700" cy="9930088"/>
          </a:xfrm>
        </p:grpSpPr>
        <p:grpSp>
          <p:nvGrpSpPr>
            <p:cNvPr id="123" name="Google Shape;123;p15"/>
            <p:cNvGrpSpPr/>
            <p:nvPr/>
          </p:nvGrpSpPr>
          <p:grpSpPr>
            <a:xfrm>
              <a:off x="270000" y="235975"/>
              <a:ext cx="7023200" cy="161450"/>
              <a:chOff x="270000" y="235975"/>
              <a:chExt cx="7023200" cy="161450"/>
            </a:xfrm>
          </p:grpSpPr>
          <p:cxnSp>
            <p:nvCxnSpPr>
              <p:cNvPr id="124" name="Google Shape;124;p15"/>
              <p:cNvCxnSpPr/>
              <p:nvPr/>
            </p:nvCxnSpPr>
            <p:spPr>
              <a:xfrm>
                <a:off x="272600" y="397425"/>
                <a:ext cx="7020600" cy="0"/>
              </a:xfrm>
              <a:prstGeom prst="straightConnector1">
                <a:avLst/>
              </a:prstGeom>
              <a:noFill/>
              <a:ln cap="flat" cmpd="sng" w="9525">
                <a:solidFill>
                  <a:srgbClr val="05A9C3"/>
                </a:solidFill>
                <a:prstDash val="solid"/>
                <a:round/>
                <a:headEnd len="med" w="med" type="none"/>
                <a:tailEnd len="med" w="med" type="none"/>
              </a:ln>
            </p:spPr>
          </p:cxnSp>
          <p:sp>
            <p:nvSpPr>
              <p:cNvPr id="125" name="Google Shape;125;p15"/>
              <p:cNvSpPr txBox="1"/>
              <p:nvPr/>
            </p:nvSpPr>
            <p:spPr>
              <a:xfrm>
                <a:off x="270000" y="235975"/>
                <a:ext cx="21507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chemeClr val="dk1"/>
                    </a:solidFill>
                    <a:latin typeface="Rubik Medium"/>
                    <a:ea typeface="Rubik Medium"/>
                    <a:cs typeface="Rubik Medium"/>
                    <a:sym typeface="Rubik Medium"/>
                  </a:rPr>
                  <a:t>COMPANY NAME</a:t>
                </a:r>
                <a:endParaRPr sz="700">
                  <a:solidFill>
                    <a:schemeClr val="dk1"/>
                  </a:solidFill>
                  <a:latin typeface="Rubik Medium"/>
                  <a:ea typeface="Rubik Medium"/>
                  <a:cs typeface="Rubik Medium"/>
                  <a:sym typeface="Rubik Medium"/>
                </a:endParaRPr>
              </a:p>
            </p:txBody>
          </p:sp>
          <p:sp>
            <p:nvSpPr>
              <p:cNvPr id="126" name="Google Shape;126;p15"/>
              <p:cNvSpPr txBox="1"/>
              <p:nvPr/>
            </p:nvSpPr>
            <p:spPr>
              <a:xfrm>
                <a:off x="5142500" y="235975"/>
                <a:ext cx="2150700" cy="107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700">
                    <a:solidFill>
                      <a:schemeClr val="dk1"/>
                    </a:solidFill>
                    <a:latin typeface="Rubik Medium"/>
                    <a:ea typeface="Rubik Medium"/>
                    <a:cs typeface="Rubik Medium"/>
                    <a:sym typeface="Rubik Medium"/>
                  </a:rPr>
                  <a:t>MARCH, 2028</a:t>
                </a:r>
                <a:endParaRPr sz="700">
                  <a:solidFill>
                    <a:schemeClr val="dk1"/>
                  </a:solidFill>
                  <a:latin typeface="Rubik Medium"/>
                  <a:ea typeface="Rubik Medium"/>
                  <a:cs typeface="Rubik Medium"/>
                  <a:sym typeface="Rubik Medium"/>
                </a:endParaRPr>
              </a:p>
            </p:txBody>
          </p:sp>
        </p:grpSp>
        <p:grpSp>
          <p:nvGrpSpPr>
            <p:cNvPr id="127" name="Google Shape;127;p15"/>
            <p:cNvGrpSpPr/>
            <p:nvPr/>
          </p:nvGrpSpPr>
          <p:grpSpPr>
            <a:xfrm>
              <a:off x="269650" y="9824963"/>
              <a:ext cx="7023350" cy="341100"/>
              <a:chOff x="269650" y="5806525"/>
              <a:chExt cx="7023350" cy="341100"/>
            </a:xfrm>
          </p:grpSpPr>
          <p:sp>
            <p:nvSpPr>
              <p:cNvPr id="128" name="Google Shape;128;p15"/>
              <p:cNvSpPr/>
              <p:nvPr/>
            </p:nvSpPr>
            <p:spPr>
              <a:xfrm>
                <a:off x="272400" y="5806525"/>
                <a:ext cx="7020600" cy="341100"/>
              </a:xfrm>
              <a:prstGeom prst="rect">
                <a:avLst/>
              </a:prstGeom>
              <a:solidFill>
                <a:srgbClr val="05A9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5"/>
              <p:cNvSpPr txBox="1"/>
              <p:nvPr/>
            </p:nvSpPr>
            <p:spPr>
              <a:xfrm>
                <a:off x="269650" y="5877025"/>
                <a:ext cx="70206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300">
                    <a:solidFill>
                      <a:schemeClr val="lt1"/>
                    </a:solidFill>
                    <a:latin typeface="Rubik"/>
                    <a:ea typeface="Rubik"/>
                    <a:cs typeface="Rubik"/>
                    <a:sym typeface="Rubik"/>
                  </a:rPr>
                  <a:t>Despite its immense promise, quantum computing faces significant challenges.</a:t>
                </a:r>
                <a:endParaRPr sz="1300">
                  <a:solidFill>
                    <a:schemeClr val="lt1"/>
                  </a:solidFill>
                  <a:latin typeface="Rubik"/>
                  <a:ea typeface="Rubik"/>
                  <a:cs typeface="Rubik"/>
                  <a:sym typeface="Rubik"/>
                </a:endParaRPr>
              </a:p>
            </p:txBody>
          </p:sp>
        </p:grpSp>
        <p:grpSp>
          <p:nvGrpSpPr>
            <p:cNvPr id="130" name="Google Shape;130;p15"/>
            <p:cNvGrpSpPr/>
            <p:nvPr/>
          </p:nvGrpSpPr>
          <p:grpSpPr>
            <a:xfrm>
              <a:off x="270000" y="789750"/>
              <a:ext cx="7023350" cy="3701175"/>
              <a:chOff x="270000" y="789750"/>
              <a:chExt cx="7023350" cy="3701175"/>
            </a:xfrm>
          </p:grpSpPr>
          <p:grpSp>
            <p:nvGrpSpPr>
              <p:cNvPr id="131" name="Google Shape;131;p15"/>
              <p:cNvGrpSpPr/>
              <p:nvPr/>
            </p:nvGrpSpPr>
            <p:grpSpPr>
              <a:xfrm>
                <a:off x="270000" y="789750"/>
                <a:ext cx="7023350" cy="3511475"/>
                <a:chOff x="270000" y="789750"/>
                <a:chExt cx="7023350" cy="3511475"/>
              </a:xfrm>
            </p:grpSpPr>
            <p:pic>
              <p:nvPicPr>
                <p:cNvPr id="132" name="Google Shape;132;p15"/>
                <p:cNvPicPr preferRelativeResize="0"/>
                <p:nvPr/>
              </p:nvPicPr>
              <p:blipFill>
                <a:blip r:embed="rId3">
                  <a:alphaModFix/>
                </a:blip>
                <a:stretch>
                  <a:fillRect/>
                </a:stretch>
              </p:blipFill>
              <p:spPr>
                <a:xfrm>
                  <a:off x="270000" y="789750"/>
                  <a:ext cx="7023350" cy="3185873"/>
                </a:xfrm>
                <a:prstGeom prst="rect">
                  <a:avLst/>
                </a:prstGeom>
                <a:noFill/>
                <a:ln>
                  <a:noFill/>
                </a:ln>
              </p:spPr>
            </p:pic>
            <p:sp>
              <p:nvSpPr>
                <p:cNvPr id="133" name="Google Shape;133;p15"/>
                <p:cNvSpPr txBox="1"/>
                <p:nvPr/>
              </p:nvSpPr>
              <p:spPr>
                <a:xfrm>
                  <a:off x="1625875" y="4162625"/>
                  <a:ext cx="4311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Endangered Species Rebound: A Triumph for Environmental Conservation</a:t>
                  </a:r>
                  <a:endParaRPr sz="900">
                    <a:solidFill>
                      <a:srgbClr val="05A9C3"/>
                    </a:solidFill>
                    <a:latin typeface="Rubik Medium"/>
                    <a:ea typeface="Rubik Medium"/>
                    <a:cs typeface="Rubik Medium"/>
                    <a:sym typeface="Rubik Medium"/>
                  </a:endParaRPr>
                </a:p>
              </p:txBody>
            </p:sp>
          </p:grpSp>
          <p:cxnSp>
            <p:nvCxnSpPr>
              <p:cNvPr id="134" name="Google Shape;134;p15"/>
              <p:cNvCxnSpPr/>
              <p:nvPr/>
            </p:nvCxnSpPr>
            <p:spPr>
              <a:xfrm>
                <a:off x="272600" y="4490925"/>
                <a:ext cx="7020600" cy="0"/>
              </a:xfrm>
              <a:prstGeom prst="straightConnector1">
                <a:avLst/>
              </a:prstGeom>
              <a:noFill/>
              <a:ln cap="flat" cmpd="sng" w="9525">
                <a:solidFill>
                  <a:srgbClr val="05A9C3"/>
                </a:solidFill>
                <a:prstDash val="solid"/>
                <a:round/>
                <a:headEnd len="med" w="med" type="none"/>
                <a:tailEnd len="med" w="med" type="none"/>
              </a:ln>
            </p:spPr>
          </p:cxnSp>
        </p:grpSp>
        <p:grpSp>
          <p:nvGrpSpPr>
            <p:cNvPr id="135" name="Google Shape;135;p15"/>
            <p:cNvGrpSpPr/>
            <p:nvPr/>
          </p:nvGrpSpPr>
          <p:grpSpPr>
            <a:xfrm>
              <a:off x="270000" y="4665800"/>
              <a:ext cx="7020000" cy="4984305"/>
              <a:chOff x="270000" y="4665800"/>
              <a:chExt cx="7020000" cy="4984305"/>
            </a:xfrm>
          </p:grpSpPr>
          <p:sp>
            <p:nvSpPr>
              <p:cNvPr id="136" name="Google Shape;136;p15"/>
              <p:cNvSpPr txBox="1"/>
              <p:nvPr/>
            </p:nvSpPr>
            <p:spPr>
              <a:xfrm>
                <a:off x="270000" y="4665800"/>
                <a:ext cx="46539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rgbClr val="05A9C3"/>
                    </a:solidFill>
                    <a:latin typeface="Rubik"/>
                    <a:ea typeface="Rubik"/>
                    <a:cs typeface="Rubik"/>
                    <a:sym typeface="Rubik"/>
                  </a:rPr>
                  <a:t>Endangered Species Rebound: A Triumph for Environmental Conservation</a:t>
                </a:r>
                <a:endParaRPr b="1" sz="2400">
                  <a:solidFill>
                    <a:srgbClr val="05A9C3"/>
                  </a:solidFill>
                  <a:latin typeface="Rubik"/>
                  <a:ea typeface="Rubik"/>
                  <a:cs typeface="Rubik"/>
                  <a:sym typeface="Rubik"/>
                </a:endParaRPr>
              </a:p>
            </p:txBody>
          </p:sp>
          <p:sp>
            <p:nvSpPr>
              <p:cNvPr id="137" name="Google Shape;137;p15"/>
              <p:cNvSpPr txBox="1"/>
              <p:nvPr/>
            </p:nvSpPr>
            <p:spPr>
              <a:xfrm>
                <a:off x="270002" y="5924125"/>
                <a:ext cx="45732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dk1"/>
                    </a:solidFill>
                    <a:latin typeface="Rubik Medium"/>
                    <a:ea typeface="Rubik Medium"/>
                    <a:cs typeface="Rubik Medium"/>
                    <a:sym typeface="Rubik Medium"/>
                  </a:rPr>
                  <a:t>One significant hurdle is maintaining the delicate state of qubits, which are prone to errors disturbances.</a:t>
                </a:r>
                <a:endParaRPr sz="1300">
                  <a:solidFill>
                    <a:schemeClr val="dk1"/>
                  </a:solidFill>
                  <a:latin typeface="Rubik Medium"/>
                  <a:ea typeface="Rubik Medium"/>
                  <a:cs typeface="Rubik Medium"/>
                  <a:sym typeface="Rubik Medium"/>
                </a:endParaRPr>
              </a:p>
            </p:txBody>
          </p:sp>
          <p:sp>
            <p:nvSpPr>
              <p:cNvPr id="138" name="Google Shape;138;p15"/>
              <p:cNvSpPr txBox="1"/>
              <p:nvPr/>
            </p:nvSpPr>
            <p:spPr>
              <a:xfrm>
                <a:off x="270003" y="6619205"/>
                <a:ext cx="2151600" cy="30309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Despite its immense promise, quantum computing faces significant challenges. Maintaining the delicate state of qubits, which are susceptible to errors and environmental disturbances, is a major hurdle. Researchers are working tirelessly to develop error-correcting codes and enhance qubit stability. </a:t>
                </a:r>
                <a:endParaRPr sz="1100">
                  <a:solidFill>
                    <a:schemeClr val="dk1"/>
                  </a:solidFill>
                  <a:latin typeface="Rubik"/>
                  <a:ea typeface="Rubik"/>
                  <a:cs typeface="Rubik"/>
                  <a:sym typeface="Rubik"/>
                </a:endParaRPr>
              </a:p>
              <a:p>
                <a:pPr indent="0" lvl="0" marL="0" rtl="0" algn="just">
                  <a:lnSpc>
                    <a:spcPct val="130000"/>
                  </a:lnSpc>
                  <a:spcBef>
                    <a:spcPts val="0"/>
                  </a:spcBef>
                  <a:spcAft>
                    <a:spcPts val="0"/>
                  </a:spcAft>
                  <a:buNone/>
                </a:pPr>
                <a:r>
                  <a:t/>
                </a:r>
                <a:endParaRPr sz="1100">
                  <a:solidFill>
                    <a:schemeClr val="dk1"/>
                  </a:solidFill>
                  <a:latin typeface="Rubik"/>
                  <a:ea typeface="Rubik"/>
                  <a:cs typeface="Rubik"/>
                  <a:sym typeface="Rubik"/>
                </a:endParaRPr>
              </a:p>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Additionally, efforts are being made to reduce the cost and</a:t>
                </a:r>
                <a:endParaRPr sz="1100">
                  <a:solidFill>
                    <a:schemeClr val="dk1"/>
                  </a:solidFill>
                  <a:latin typeface="Rubik"/>
                  <a:ea typeface="Rubik"/>
                  <a:cs typeface="Rubik"/>
                  <a:sym typeface="Rubik"/>
                </a:endParaRPr>
              </a:p>
            </p:txBody>
          </p:sp>
          <p:sp>
            <p:nvSpPr>
              <p:cNvPr id="139" name="Google Shape;139;p15"/>
              <p:cNvSpPr txBox="1"/>
              <p:nvPr/>
            </p:nvSpPr>
            <p:spPr>
              <a:xfrm>
                <a:off x="5113203" y="4699152"/>
                <a:ext cx="2151600" cy="17100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promising to reshape the future of computing and drive scientific progress. Quantum computing, once the realm of theoretical speculation, is now a reality. This technology has the potential to tackle previously unsolvable problems, poised to revolutionize </a:t>
                </a:r>
                <a:endParaRPr sz="1100">
                  <a:solidFill>
                    <a:schemeClr val="dk1"/>
                  </a:solidFill>
                  <a:latin typeface="Rubik"/>
                  <a:ea typeface="Rubik"/>
                  <a:cs typeface="Rubik"/>
                  <a:sym typeface="Rubik"/>
                </a:endParaRPr>
              </a:p>
            </p:txBody>
          </p:sp>
          <p:sp>
            <p:nvSpPr>
              <p:cNvPr id="140" name="Google Shape;140;p15"/>
              <p:cNvSpPr txBox="1"/>
              <p:nvPr/>
            </p:nvSpPr>
            <p:spPr>
              <a:xfrm>
                <a:off x="2704203" y="6619205"/>
                <a:ext cx="2151600" cy="30309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A groundbreaking technological advance has ushered in a new era, promising to reshape the future of computing and drive scientific progress. </a:t>
                </a:r>
                <a:endParaRPr sz="1100">
                  <a:solidFill>
                    <a:schemeClr val="dk1"/>
                  </a:solidFill>
                  <a:latin typeface="Rubik"/>
                  <a:ea typeface="Rubik"/>
                  <a:cs typeface="Rubik"/>
                  <a:sym typeface="Rubik"/>
                </a:endParaRPr>
              </a:p>
              <a:p>
                <a:pPr indent="0" lvl="0" marL="0" rtl="0" algn="just">
                  <a:lnSpc>
                    <a:spcPct val="130000"/>
                  </a:lnSpc>
                  <a:spcBef>
                    <a:spcPts val="0"/>
                  </a:spcBef>
                  <a:spcAft>
                    <a:spcPts val="0"/>
                  </a:spcAft>
                  <a:buNone/>
                </a:pPr>
                <a:r>
                  <a:t/>
                </a:r>
                <a:endParaRPr sz="1100">
                  <a:solidFill>
                    <a:schemeClr val="dk1"/>
                  </a:solidFill>
                  <a:latin typeface="Rubik"/>
                  <a:ea typeface="Rubik"/>
                  <a:cs typeface="Rubik"/>
                  <a:sym typeface="Rubik"/>
                </a:endParaRPr>
              </a:p>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Quantum computing, once the realm of theoretical speculation, is now a reality. This technology has the potential to tackle previously unsolvable problems, poised to revolutionize industries from cybersecurity to medicine. This technology has the </a:t>
                </a:r>
                <a:endParaRPr sz="1100">
                  <a:solidFill>
                    <a:schemeClr val="dk1"/>
                  </a:solidFill>
                  <a:latin typeface="Rubik"/>
                  <a:ea typeface="Rubik"/>
                  <a:cs typeface="Rubik"/>
                  <a:sym typeface="Rubik"/>
                </a:endParaRPr>
              </a:p>
            </p:txBody>
          </p:sp>
          <p:sp>
            <p:nvSpPr>
              <p:cNvPr id="141" name="Google Shape;141;p15"/>
              <p:cNvSpPr txBox="1"/>
              <p:nvPr/>
            </p:nvSpPr>
            <p:spPr>
              <a:xfrm>
                <a:off x="5113203" y="7898280"/>
                <a:ext cx="2151600" cy="17100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promising to reshape the future of computing and drive scientific progress. Quantum computing, once the realm of theoretical speculation, is now a reality. This technology has the potential to tackle previously unsolvable problems.</a:t>
                </a:r>
                <a:endParaRPr sz="1100">
                  <a:solidFill>
                    <a:schemeClr val="dk1"/>
                  </a:solidFill>
                  <a:latin typeface="Rubik"/>
                  <a:ea typeface="Rubik"/>
                  <a:cs typeface="Rubik"/>
                  <a:sym typeface="Rubik"/>
                </a:endParaRPr>
              </a:p>
            </p:txBody>
          </p:sp>
          <p:grpSp>
            <p:nvGrpSpPr>
              <p:cNvPr id="142" name="Google Shape;142;p15"/>
              <p:cNvGrpSpPr/>
              <p:nvPr/>
            </p:nvGrpSpPr>
            <p:grpSpPr>
              <a:xfrm>
                <a:off x="5138400" y="6457577"/>
                <a:ext cx="2151600" cy="1560302"/>
                <a:chOff x="2692875" y="8202575"/>
                <a:chExt cx="2151600" cy="1560302"/>
              </a:xfrm>
            </p:grpSpPr>
            <p:sp>
              <p:nvSpPr>
                <p:cNvPr id="143" name="Google Shape;143;p15"/>
                <p:cNvSpPr txBox="1"/>
                <p:nvPr/>
              </p:nvSpPr>
              <p:spPr>
                <a:xfrm>
                  <a:off x="2692875" y="8488150"/>
                  <a:ext cx="2151600" cy="831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05A9C3"/>
                      </a:solidFill>
                      <a:latin typeface="Rubik"/>
                      <a:ea typeface="Rubik"/>
                      <a:cs typeface="Rubik"/>
                      <a:sym typeface="Rubik"/>
                    </a:rPr>
                    <a:t>Theoretical speculation, is now a reality. </a:t>
                  </a:r>
                  <a:endParaRPr b="1" sz="1800">
                    <a:solidFill>
                      <a:srgbClr val="05A9C3"/>
                    </a:solidFill>
                    <a:latin typeface="Rubik"/>
                    <a:ea typeface="Rubik"/>
                    <a:cs typeface="Rubik"/>
                    <a:sym typeface="Rubik"/>
                  </a:endParaRPr>
                </a:p>
              </p:txBody>
            </p:sp>
            <p:sp>
              <p:nvSpPr>
                <p:cNvPr id="144" name="Google Shape;144;p15"/>
                <p:cNvSpPr txBox="1"/>
                <p:nvPr/>
              </p:nvSpPr>
              <p:spPr>
                <a:xfrm>
                  <a:off x="3309550" y="8202575"/>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sp>
              <p:nvSpPr>
                <p:cNvPr id="145" name="Google Shape;145;p15"/>
                <p:cNvSpPr txBox="1"/>
                <p:nvPr/>
              </p:nvSpPr>
              <p:spPr>
                <a:xfrm>
                  <a:off x="3309550" y="9316477"/>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grpSp>
        <p:nvGrpSpPr>
          <p:cNvPr id="150" name="Google Shape;150;p16"/>
          <p:cNvGrpSpPr/>
          <p:nvPr/>
        </p:nvGrpSpPr>
        <p:grpSpPr>
          <a:xfrm>
            <a:off x="245427" y="378821"/>
            <a:ext cx="7047774" cy="9962941"/>
            <a:chOff x="245427" y="235975"/>
            <a:chExt cx="7047774" cy="9962941"/>
          </a:xfrm>
        </p:grpSpPr>
        <p:grpSp>
          <p:nvGrpSpPr>
            <p:cNvPr id="151" name="Google Shape;151;p16"/>
            <p:cNvGrpSpPr/>
            <p:nvPr/>
          </p:nvGrpSpPr>
          <p:grpSpPr>
            <a:xfrm>
              <a:off x="270000" y="235975"/>
              <a:ext cx="7023200" cy="161450"/>
              <a:chOff x="270000" y="235975"/>
              <a:chExt cx="7023200" cy="161450"/>
            </a:xfrm>
          </p:grpSpPr>
          <p:cxnSp>
            <p:nvCxnSpPr>
              <p:cNvPr id="152" name="Google Shape;152;p16"/>
              <p:cNvCxnSpPr/>
              <p:nvPr/>
            </p:nvCxnSpPr>
            <p:spPr>
              <a:xfrm>
                <a:off x="272600" y="397425"/>
                <a:ext cx="7020600" cy="0"/>
              </a:xfrm>
              <a:prstGeom prst="straightConnector1">
                <a:avLst/>
              </a:prstGeom>
              <a:noFill/>
              <a:ln cap="flat" cmpd="sng" w="9525">
                <a:solidFill>
                  <a:srgbClr val="05A9C3"/>
                </a:solidFill>
                <a:prstDash val="solid"/>
                <a:round/>
                <a:headEnd len="med" w="med" type="none"/>
                <a:tailEnd len="med" w="med" type="none"/>
              </a:ln>
            </p:spPr>
          </p:cxnSp>
          <p:sp>
            <p:nvSpPr>
              <p:cNvPr id="153" name="Google Shape;153;p16"/>
              <p:cNvSpPr txBox="1"/>
              <p:nvPr/>
            </p:nvSpPr>
            <p:spPr>
              <a:xfrm>
                <a:off x="270000" y="235975"/>
                <a:ext cx="21507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700">
                    <a:solidFill>
                      <a:schemeClr val="dk1"/>
                    </a:solidFill>
                    <a:latin typeface="Rubik Medium"/>
                    <a:ea typeface="Rubik Medium"/>
                    <a:cs typeface="Rubik Medium"/>
                    <a:sym typeface="Rubik Medium"/>
                  </a:rPr>
                  <a:t>COMPANY NAME</a:t>
                </a:r>
                <a:endParaRPr sz="700">
                  <a:solidFill>
                    <a:schemeClr val="dk1"/>
                  </a:solidFill>
                  <a:latin typeface="Rubik Medium"/>
                  <a:ea typeface="Rubik Medium"/>
                  <a:cs typeface="Rubik Medium"/>
                  <a:sym typeface="Rubik Medium"/>
                </a:endParaRPr>
              </a:p>
            </p:txBody>
          </p:sp>
          <p:sp>
            <p:nvSpPr>
              <p:cNvPr id="154" name="Google Shape;154;p16"/>
              <p:cNvSpPr txBox="1"/>
              <p:nvPr/>
            </p:nvSpPr>
            <p:spPr>
              <a:xfrm>
                <a:off x="5142500" y="235975"/>
                <a:ext cx="2150700" cy="107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700">
                    <a:solidFill>
                      <a:schemeClr val="dk1"/>
                    </a:solidFill>
                    <a:latin typeface="Rubik Medium"/>
                    <a:ea typeface="Rubik Medium"/>
                    <a:cs typeface="Rubik Medium"/>
                    <a:sym typeface="Rubik Medium"/>
                  </a:rPr>
                  <a:t>MARCH, 2028</a:t>
                </a:r>
                <a:endParaRPr sz="700">
                  <a:solidFill>
                    <a:schemeClr val="dk1"/>
                  </a:solidFill>
                  <a:latin typeface="Rubik Medium"/>
                  <a:ea typeface="Rubik Medium"/>
                  <a:cs typeface="Rubik Medium"/>
                  <a:sym typeface="Rubik Medium"/>
                </a:endParaRPr>
              </a:p>
            </p:txBody>
          </p:sp>
        </p:grpSp>
        <p:grpSp>
          <p:nvGrpSpPr>
            <p:cNvPr id="155" name="Google Shape;155;p16"/>
            <p:cNvGrpSpPr/>
            <p:nvPr/>
          </p:nvGrpSpPr>
          <p:grpSpPr>
            <a:xfrm>
              <a:off x="245427" y="726525"/>
              <a:ext cx="7040123" cy="4500000"/>
              <a:chOff x="245427" y="726525"/>
              <a:chExt cx="7040123" cy="4500000"/>
            </a:xfrm>
          </p:grpSpPr>
          <p:grpSp>
            <p:nvGrpSpPr>
              <p:cNvPr id="156" name="Google Shape;156;p16"/>
              <p:cNvGrpSpPr/>
              <p:nvPr/>
            </p:nvGrpSpPr>
            <p:grpSpPr>
              <a:xfrm>
                <a:off x="4845950" y="726525"/>
                <a:ext cx="2439600" cy="4445400"/>
                <a:chOff x="4845950" y="726525"/>
                <a:chExt cx="2439600" cy="4445400"/>
              </a:xfrm>
            </p:grpSpPr>
            <p:sp>
              <p:nvSpPr>
                <p:cNvPr id="157" name="Google Shape;157;p16"/>
                <p:cNvSpPr/>
                <p:nvPr/>
              </p:nvSpPr>
              <p:spPr>
                <a:xfrm>
                  <a:off x="4845950" y="726525"/>
                  <a:ext cx="2439600" cy="4445400"/>
                </a:xfrm>
                <a:prstGeom prst="rect">
                  <a:avLst/>
                </a:prstGeom>
                <a:solidFill>
                  <a:srgbClr val="05A9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58" name="Google Shape;158;p16"/>
                <p:cNvGrpSpPr/>
                <p:nvPr/>
              </p:nvGrpSpPr>
              <p:grpSpPr>
                <a:xfrm>
                  <a:off x="5113165" y="894875"/>
                  <a:ext cx="2033707" cy="4167225"/>
                  <a:chOff x="3969779" y="1639365"/>
                  <a:chExt cx="2025000" cy="4167225"/>
                </a:xfrm>
              </p:grpSpPr>
              <p:sp>
                <p:nvSpPr>
                  <p:cNvPr id="159" name="Google Shape;159;p16"/>
                  <p:cNvSpPr txBox="1"/>
                  <p:nvPr/>
                </p:nvSpPr>
                <p:spPr>
                  <a:xfrm>
                    <a:off x="3969779" y="1639365"/>
                    <a:ext cx="19047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chemeClr val="lt1"/>
                        </a:solidFill>
                        <a:latin typeface="Rubik"/>
                        <a:ea typeface="Rubik"/>
                        <a:cs typeface="Rubik"/>
                        <a:sym typeface="Rubik"/>
                      </a:rPr>
                      <a:t>Space Exploration Milestone: </a:t>
                    </a:r>
                    <a:endParaRPr b="1" sz="2400">
                      <a:solidFill>
                        <a:schemeClr val="lt1"/>
                      </a:solidFill>
                      <a:latin typeface="Rubik"/>
                      <a:ea typeface="Rubik"/>
                      <a:cs typeface="Rubik"/>
                      <a:sym typeface="Rubik"/>
                    </a:endParaRPr>
                  </a:p>
                </p:txBody>
              </p:sp>
              <p:sp>
                <p:nvSpPr>
                  <p:cNvPr id="160" name="Google Shape;160;p16"/>
                  <p:cNvSpPr txBox="1"/>
                  <p:nvPr/>
                </p:nvSpPr>
                <p:spPr>
                  <a:xfrm>
                    <a:off x="3969779" y="2810515"/>
                    <a:ext cx="20250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lt1"/>
                        </a:solidFill>
                        <a:latin typeface="Rubik Medium"/>
                        <a:ea typeface="Rubik Medium"/>
                        <a:cs typeface="Rubik Medium"/>
                        <a:sym typeface="Rubik Medium"/>
                      </a:rPr>
                      <a:t>Major Discovery </a:t>
                    </a:r>
                    <a:endParaRPr sz="1300">
                      <a:solidFill>
                        <a:schemeClr val="lt1"/>
                      </a:solidFill>
                      <a:latin typeface="Rubik Medium"/>
                      <a:ea typeface="Rubik Medium"/>
                      <a:cs typeface="Rubik Medium"/>
                      <a:sym typeface="Rubik Medium"/>
                    </a:endParaRPr>
                  </a:p>
                  <a:p>
                    <a:pPr indent="0" lvl="0" marL="0" rtl="0" algn="l">
                      <a:spcBef>
                        <a:spcPts val="0"/>
                      </a:spcBef>
                      <a:spcAft>
                        <a:spcPts val="0"/>
                      </a:spcAft>
                      <a:buNone/>
                    </a:pPr>
                    <a:r>
                      <a:rPr lang="uk" sz="1300">
                        <a:solidFill>
                          <a:schemeClr val="lt1"/>
                        </a:solidFill>
                        <a:latin typeface="Rubik Medium"/>
                        <a:ea typeface="Rubik Medium"/>
                        <a:cs typeface="Rubik Medium"/>
                        <a:sym typeface="Rubik Medium"/>
                      </a:rPr>
                      <a:t>Unveiled</a:t>
                    </a:r>
                    <a:endParaRPr sz="1300">
                      <a:solidFill>
                        <a:schemeClr val="lt1"/>
                      </a:solidFill>
                      <a:latin typeface="Rubik Medium"/>
                      <a:ea typeface="Rubik Medium"/>
                      <a:cs typeface="Rubik Medium"/>
                      <a:sym typeface="Rubik Medium"/>
                    </a:endParaRPr>
                  </a:p>
                </p:txBody>
              </p:sp>
              <p:sp>
                <p:nvSpPr>
                  <p:cNvPr id="161" name="Google Shape;161;p16"/>
                  <p:cNvSpPr txBox="1"/>
                  <p:nvPr/>
                </p:nvSpPr>
                <p:spPr>
                  <a:xfrm>
                    <a:off x="3969779" y="3216090"/>
                    <a:ext cx="1959300" cy="25905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lt1"/>
                        </a:solidFill>
                        <a:latin typeface="Rubik"/>
                        <a:ea typeface="Rubik"/>
                        <a:cs typeface="Rubik"/>
                        <a:sym typeface="Rubik"/>
                      </a:rPr>
                      <a:t>promising to reshape the future of computing and drive scientific progress. Quantum computing, once the realm of theoretical speculation, is now a reality. This technology has the potential to tackle previously unsolvable problems, poised to revolutionize industries from cybersecurity to medicine. This technology.</a:t>
                    </a:r>
                    <a:endParaRPr sz="1100">
                      <a:solidFill>
                        <a:schemeClr val="lt1"/>
                      </a:solidFill>
                      <a:latin typeface="Rubik"/>
                      <a:ea typeface="Rubik"/>
                      <a:cs typeface="Rubik"/>
                      <a:sym typeface="Rubik"/>
                    </a:endParaRPr>
                  </a:p>
                </p:txBody>
              </p:sp>
            </p:grpSp>
          </p:grpSp>
          <p:grpSp>
            <p:nvGrpSpPr>
              <p:cNvPr id="162" name="Google Shape;162;p16"/>
              <p:cNvGrpSpPr/>
              <p:nvPr/>
            </p:nvGrpSpPr>
            <p:grpSpPr>
              <a:xfrm>
                <a:off x="245427" y="726525"/>
                <a:ext cx="4311600" cy="4500000"/>
                <a:chOff x="245427" y="726525"/>
                <a:chExt cx="4311600" cy="4500000"/>
              </a:xfrm>
            </p:grpSpPr>
            <p:sp>
              <p:nvSpPr>
                <p:cNvPr id="163" name="Google Shape;163;p16"/>
                <p:cNvSpPr txBox="1"/>
                <p:nvPr/>
              </p:nvSpPr>
              <p:spPr>
                <a:xfrm>
                  <a:off x="245427" y="5087925"/>
                  <a:ext cx="43116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Space Exploration Milestone: Major Discovery Unveiled</a:t>
                  </a:r>
                  <a:endParaRPr sz="900">
                    <a:solidFill>
                      <a:srgbClr val="05A9C3"/>
                    </a:solidFill>
                    <a:latin typeface="Rubik Medium"/>
                    <a:ea typeface="Rubik Medium"/>
                    <a:cs typeface="Rubik Medium"/>
                    <a:sym typeface="Rubik Medium"/>
                  </a:endParaRPr>
                </a:p>
              </p:txBody>
            </p:sp>
            <p:pic>
              <p:nvPicPr>
                <p:cNvPr id="164" name="Google Shape;164;p16"/>
                <p:cNvPicPr preferRelativeResize="0"/>
                <p:nvPr/>
              </p:nvPicPr>
              <p:blipFill>
                <a:blip r:embed="rId3">
                  <a:alphaModFix/>
                </a:blip>
                <a:stretch>
                  <a:fillRect/>
                </a:stretch>
              </p:blipFill>
              <p:spPr>
                <a:xfrm>
                  <a:off x="270000" y="726525"/>
                  <a:ext cx="4286994" cy="4167225"/>
                </a:xfrm>
                <a:prstGeom prst="rect">
                  <a:avLst/>
                </a:prstGeom>
                <a:noFill/>
                <a:ln>
                  <a:noFill/>
                </a:ln>
              </p:spPr>
            </p:pic>
          </p:grpSp>
        </p:grpSp>
        <p:cxnSp>
          <p:nvCxnSpPr>
            <p:cNvPr id="165" name="Google Shape;165;p16"/>
            <p:cNvCxnSpPr/>
            <p:nvPr/>
          </p:nvCxnSpPr>
          <p:spPr>
            <a:xfrm>
              <a:off x="272600" y="5444575"/>
              <a:ext cx="7020600" cy="0"/>
            </a:xfrm>
            <a:prstGeom prst="straightConnector1">
              <a:avLst/>
            </a:prstGeom>
            <a:noFill/>
            <a:ln cap="flat" cmpd="sng" w="9525">
              <a:solidFill>
                <a:srgbClr val="05A9C3"/>
              </a:solidFill>
              <a:prstDash val="solid"/>
              <a:round/>
              <a:headEnd len="med" w="med" type="none"/>
              <a:tailEnd len="med" w="med" type="none"/>
            </a:ln>
          </p:spPr>
        </p:cxnSp>
        <p:grpSp>
          <p:nvGrpSpPr>
            <p:cNvPr id="166" name="Google Shape;166;p16"/>
            <p:cNvGrpSpPr/>
            <p:nvPr/>
          </p:nvGrpSpPr>
          <p:grpSpPr>
            <a:xfrm>
              <a:off x="269996" y="5717528"/>
              <a:ext cx="7023204" cy="4481388"/>
              <a:chOff x="269996" y="5717528"/>
              <a:chExt cx="7023204" cy="4481388"/>
            </a:xfrm>
          </p:grpSpPr>
          <p:sp>
            <p:nvSpPr>
              <p:cNvPr id="167" name="Google Shape;167;p16"/>
              <p:cNvSpPr txBox="1"/>
              <p:nvPr/>
            </p:nvSpPr>
            <p:spPr>
              <a:xfrm>
                <a:off x="269996" y="5732134"/>
                <a:ext cx="4573200" cy="738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2400">
                    <a:solidFill>
                      <a:srgbClr val="05A9C3"/>
                    </a:solidFill>
                    <a:latin typeface="Rubik"/>
                    <a:ea typeface="Rubik"/>
                    <a:cs typeface="Rubik"/>
                    <a:sym typeface="Rubik"/>
                  </a:rPr>
                  <a:t>Evidence of Extraterrestrial </a:t>
                </a:r>
                <a:endParaRPr b="1" sz="2400">
                  <a:solidFill>
                    <a:srgbClr val="05A9C3"/>
                  </a:solidFill>
                  <a:latin typeface="Rubik"/>
                  <a:ea typeface="Rubik"/>
                  <a:cs typeface="Rubik"/>
                  <a:sym typeface="Rubik"/>
                </a:endParaRPr>
              </a:p>
              <a:p>
                <a:pPr indent="0" lvl="0" marL="0" rtl="0" algn="l">
                  <a:spcBef>
                    <a:spcPts val="0"/>
                  </a:spcBef>
                  <a:spcAft>
                    <a:spcPts val="0"/>
                  </a:spcAft>
                  <a:buNone/>
                </a:pPr>
                <a:r>
                  <a:rPr b="1" lang="uk" sz="2400">
                    <a:solidFill>
                      <a:srgbClr val="05A9C3"/>
                    </a:solidFill>
                    <a:latin typeface="Rubik"/>
                    <a:ea typeface="Rubik"/>
                    <a:cs typeface="Rubik"/>
                    <a:sym typeface="Rubik"/>
                  </a:rPr>
                  <a:t>Life Found by Astronomers</a:t>
                </a:r>
                <a:endParaRPr b="1" sz="2400">
                  <a:solidFill>
                    <a:srgbClr val="05A9C3"/>
                  </a:solidFill>
                  <a:latin typeface="Rubik"/>
                  <a:ea typeface="Rubik"/>
                  <a:cs typeface="Rubik"/>
                  <a:sym typeface="Rubik"/>
                </a:endParaRPr>
              </a:p>
            </p:txBody>
          </p:sp>
          <p:sp>
            <p:nvSpPr>
              <p:cNvPr id="168" name="Google Shape;168;p16"/>
              <p:cNvSpPr txBox="1"/>
              <p:nvPr/>
            </p:nvSpPr>
            <p:spPr>
              <a:xfrm>
                <a:off x="269996" y="6565300"/>
                <a:ext cx="45732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chemeClr val="dk1"/>
                    </a:solidFill>
                    <a:latin typeface="Rubik Medium"/>
                    <a:ea typeface="Rubik Medium"/>
                    <a:cs typeface="Rubik Medium"/>
                    <a:sym typeface="Rubik Medium"/>
                  </a:rPr>
                  <a:t>Astronomers have made a groundbreaking discovery</a:t>
                </a:r>
                <a:endParaRPr sz="1300">
                  <a:solidFill>
                    <a:schemeClr val="dk1"/>
                  </a:solidFill>
                  <a:latin typeface="Rubik Medium"/>
                  <a:ea typeface="Rubik Medium"/>
                  <a:cs typeface="Rubik Medium"/>
                  <a:sym typeface="Rubik Medium"/>
                </a:endParaRPr>
              </a:p>
            </p:txBody>
          </p:sp>
          <p:sp>
            <p:nvSpPr>
              <p:cNvPr id="169" name="Google Shape;169;p16"/>
              <p:cNvSpPr txBox="1"/>
              <p:nvPr/>
            </p:nvSpPr>
            <p:spPr>
              <a:xfrm>
                <a:off x="270003" y="6948116"/>
                <a:ext cx="2151600" cy="32508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Astronomers have made a groundbreaking discovery by detecting potential signs of extraterrestrial life. Using advanced telescopes, they have analyzed the atmospheric composition of distant exoplanets, finding organic molecules essential for life. Astronomers have made a groundbreaking discovery by detecting potential signs of extraterrestrial life. Using advanced telescopes, they have analyzed the atmospheric </a:t>
                </a:r>
                <a:endParaRPr sz="1100">
                  <a:solidFill>
                    <a:schemeClr val="dk1"/>
                  </a:solidFill>
                  <a:latin typeface="Rubik"/>
                  <a:ea typeface="Rubik"/>
                  <a:cs typeface="Rubik"/>
                  <a:sym typeface="Rubik"/>
                </a:endParaRPr>
              </a:p>
            </p:txBody>
          </p:sp>
          <p:sp>
            <p:nvSpPr>
              <p:cNvPr id="170" name="Google Shape;170;p16"/>
              <p:cNvSpPr txBox="1"/>
              <p:nvPr/>
            </p:nvSpPr>
            <p:spPr>
              <a:xfrm>
                <a:off x="2691603" y="8697880"/>
                <a:ext cx="2151600" cy="14901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e future of computing and drive scientific progress. Quantum computing, once the realm of theoretical speculation, is now a reality. This technology has the potential to tackle previously unsolvable problems, poised to</a:t>
                </a:r>
                <a:endParaRPr sz="1100">
                  <a:solidFill>
                    <a:schemeClr val="dk1"/>
                  </a:solidFill>
                  <a:latin typeface="Rubik"/>
                  <a:ea typeface="Rubik"/>
                  <a:cs typeface="Rubik"/>
                  <a:sym typeface="Rubik"/>
                </a:endParaRPr>
              </a:p>
            </p:txBody>
          </p:sp>
          <p:sp>
            <p:nvSpPr>
              <p:cNvPr id="171" name="Google Shape;171;p16"/>
              <p:cNvSpPr txBox="1"/>
              <p:nvPr/>
            </p:nvSpPr>
            <p:spPr>
              <a:xfrm>
                <a:off x="5113203" y="5717528"/>
                <a:ext cx="2151600" cy="19302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uk" sz="1100">
                    <a:solidFill>
                      <a:schemeClr val="dk1"/>
                    </a:solidFill>
                    <a:latin typeface="Rubik"/>
                    <a:ea typeface="Rubik"/>
                    <a:cs typeface="Rubik"/>
                    <a:sym typeface="Rubik"/>
                  </a:rPr>
                  <a:t>  Astronomers have made a groundbreaking discovery by detecting potential signs of extraterrestrial life. Using advanced telescopes, they have analyzed the atmospheric composition of distant exoplanets, finding organic molecules essential for life. </a:t>
                </a:r>
                <a:endParaRPr sz="1100">
                  <a:solidFill>
                    <a:schemeClr val="dk1"/>
                  </a:solidFill>
                  <a:latin typeface="Rubik"/>
                  <a:ea typeface="Rubik"/>
                  <a:cs typeface="Rubik"/>
                  <a:sym typeface="Rubik"/>
                </a:endParaRPr>
              </a:p>
            </p:txBody>
          </p:sp>
          <p:grpSp>
            <p:nvGrpSpPr>
              <p:cNvPr id="172" name="Google Shape;172;p16"/>
              <p:cNvGrpSpPr/>
              <p:nvPr/>
            </p:nvGrpSpPr>
            <p:grpSpPr>
              <a:xfrm>
                <a:off x="2692875" y="6915280"/>
                <a:ext cx="2151600" cy="1839531"/>
                <a:chOff x="2692875" y="8202575"/>
                <a:chExt cx="2151600" cy="1839531"/>
              </a:xfrm>
            </p:grpSpPr>
            <p:sp>
              <p:nvSpPr>
                <p:cNvPr id="173" name="Google Shape;173;p16"/>
                <p:cNvSpPr txBox="1"/>
                <p:nvPr/>
              </p:nvSpPr>
              <p:spPr>
                <a:xfrm>
                  <a:off x="2692875" y="8488150"/>
                  <a:ext cx="2151600" cy="1108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05A9C3"/>
                      </a:solidFill>
                      <a:latin typeface="Rubik"/>
                      <a:ea typeface="Rubik"/>
                      <a:cs typeface="Rubik"/>
                      <a:sym typeface="Rubik"/>
                    </a:rPr>
                    <a:t>Evidence of Extraterrestrial Life Found by Astronomers</a:t>
                  </a:r>
                  <a:endParaRPr b="1" sz="1800">
                    <a:solidFill>
                      <a:srgbClr val="05A9C3"/>
                    </a:solidFill>
                    <a:latin typeface="Rubik"/>
                    <a:ea typeface="Rubik"/>
                    <a:cs typeface="Rubik"/>
                    <a:sym typeface="Rubik"/>
                  </a:endParaRPr>
                </a:p>
              </p:txBody>
            </p:sp>
            <p:sp>
              <p:nvSpPr>
                <p:cNvPr id="174" name="Google Shape;174;p16"/>
                <p:cNvSpPr txBox="1"/>
                <p:nvPr/>
              </p:nvSpPr>
              <p:spPr>
                <a:xfrm>
                  <a:off x="3309550" y="8202575"/>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sp>
              <p:nvSpPr>
                <p:cNvPr id="175" name="Google Shape;175;p16"/>
                <p:cNvSpPr txBox="1"/>
                <p:nvPr/>
              </p:nvSpPr>
              <p:spPr>
                <a:xfrm>
                  <a:off x="3309550" y="9595706"/>
                  <a:ext cx="918300" cy="446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900">
                      <a:solidFill>
                        <a:srgbClr val="05A9C3"/>
                      </a:solidFill>
                      <a:latin typeface="Rubik"/>
                      <a:ea typeface="Rubik"/>
                      <a:cs typeface="Rubik"/>
                      <a:sym typeface="Rubik"/>
                    </a:rPr>
                    <a:t>”</a:t>
                  </a:r>
                  <a:endParaRPr b="1" sz="2900">
                    <a:solidFill>
                      <a:srgbClr val="05A9C3"/>
                    </a:solidFill>
                    <a:latin typeface="Rubik"/>
                    <a:ea typeface="Rubik"/>
                    <a:cs typeface="Rubik"/>
                    <a:sym typeface="Rubik"/>
                  </a:endParaRPr>
                </a:p>
              </p:txBody>
            </p:sp>
          </p:grpSp>
          <p:grpSp>
            <p:nvGrpSpPr>
              <p:cNvPr id="176" name="Google Shape;176;p16"/>
              <p:cNvGrpSpPr/>
              <p:nvPr/>
            </p:nvGrpSpPr>
            <p:grpSpPr>
              <a:xfrm>
                <a:off x="5113201" y="7898495"/>
                <a:ext cx="2180000" cy="2281158"/>
                <a:chOff x="5113201" y="7833243"/>
                <a:chExt cx="2180000" cy="2281158"/>
              </a:xfrm>
            </p:grpSpPr>
            <p:pic>
              <p:nvPicPr>
                <p:cNvPr id="177" name="Google Shape;177;p16"/>
                <p:cNvPicPr preferRelativeResize="0"/>
                <p:nvPr/>
              </p:nvPicPr>
              <p:blipFill>
                <a:blip r:embed="rId4">
                  <a:alphaModFix/>
                </a:blip>
                <a:stretch>
                  <a:fillRect/>
                </a:stretch>
              </p:blipFill>
              <p:spPr>
                <a:xfrm>
                  <a:off x="5115750" y="7833243"/>
                  <a:ext cx="2177451" cy="1851606"/>
                </a:xfrm>
                <a:prstGeom prst="rect">
                  <a:avLst/>
                </a:prstGeom>
                <a:noFill/>
                <a:ln>
                  <a:noFill/>
                </a:ln>
              </p:spPr>
            </p:pic>
            <p:sp>
              <p:nvSpPr>
                <p:cNvPr id="178" name="Google Shape;178;p16"/>
                <p:cNvSpPr txBox="1"/>
                <p:nvPr/>
              </p:nvSpPr>
              <p:spPr>
                <a:xfrm>
                  <a:off x="5113201" y="9837201"/>
                  <a:ext cx="21774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900">
                      <a:solidFill>
                        <a:srgbClr val="05A9C3"/>
                      </a:solidFill>
                      <a:latin typeface="Rubik Medium"/>
                      <a:ea typeface="Rubik Medium"/>
                      <a:cs typeface="Rubik Medium"/>
                      <a:sym typeface="Rubik Medium"/>
                    </a:rPr>
                    <a:t>Space Exploration Milestone: Major </a:t>
                  </a:r>
                  <a:endParaRPr sz="900">
                    <a:solidFill>
                      <a:srgbClr val="05A9C3"/>
                    </a:solidFill>
                    <a:latin typeface="Rubik Medium"/>
                    <a:ea typeface="Rubik Medium"/>
                    <a:cs typeface="Rubik Medium"/>
                    <a:sym typeface="Rubik Medium"/>
                  </a:endParaRPr>
                </a:p>
                <a:p>
                  <a:pPr indent="0" lvl="0" marL="0" rtl="0" algn="ctr">
                    <a:spcBef>
                      <a:spcPts val="0"/>
                    </a:spcBef>
                    <a:spcAft>
                      <a:spcPts val="0"/>
                    </a:spcAft>
                    <a:buNone/>
                  </a:pPr>
                  <a:r>
                    <a:rPr lang="uk" sz="900">
                      <a:solidFill>
                        <a:srgbClr val="05A9C3"/>
                      </a:solidFill>
                      <a:latin typeface="Rubik Medium"/>
                      <a:ea typeface="Rubik Medium"/>
                      <a:cs typeface="Rubik Medium"/>
                      <a:sym typeface="Rubik Medium"/>
                    </a:rPr>
                    <a:t>Discovery Unveiled</a:t>
                  </a:r>
                  <a:endParaRPr sz="900">
                    <a:solidFill>
                      <a:srgbClr val="05A9C3"/>
                    </a:solidFill>
                    <a:latin typeface="Rubik Medium"/>
                    <a:ea typeface="Rubik Medium"/>
                    <a:cs typeface="Rubik Medium"/>
                    <a:sym typeface="Rubik Medium"/>
                  </a:endParaRPr>
                </a:p>
              </p:txBody>
            </p:sp>
          </p:gr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