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  <p:embeddedFont>
      <p:font typeface="Alfa Slab On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4545223-4A60-41E8-8728-0CC30E667CC4}">
  <a:tblStyle styleId="{C4545223-4A60-41E8-8728-0CC30E667CC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16" Type="http://schemas.openxmlformats.org/officeDocument/2006/relationships/font" Target="fonts/AlfaSlabOne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0747" y="2302797"/>
            <a:ext cx="4920875" cy="510657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37300" y="299312"/>
            <a:ext cx="72339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SUPER BOWL SQUARES</a:t>
            </a:r>
            <a:endParaRPr sz="41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755125" y="1390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{C4545223-4A60-41E8-8728-0CC30E667CC4}</a:tableStyleId>
              </a:tblPr>
              <a:tblGrid>
                <a:gridCol w="575725"/>
                <a:gridCol w="575725"/>
                <a:gridCol w="575725"/>
                <a:gridCol w="575725"/>
                <a:gridCol w="575725"/>
                <a:gridCol w="575725"/>
                <a:gridCol w="575725"/>
                <a:gridCol w="575725"/>
                <a:gridCol w="575725"/>
                <a:gridCol w="575725"/>
                <a:gridCol w="575725"/>
              </a:tblGrid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74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5E9E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1330850" y="1007250"/>
            <a:ext cx="5757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TEAM: </a:t>
            </a:r>
            <a:endParaRPr b="1"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>
            <a:off x="2123825" y="1254978"/>
            <a:ext cx="49620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59" name="Google Shape;59;p13"/>
          <p:cNvGrpSpPr/>
          <p:nvPr/>
        </p:nvGrpSpPr>
        <p:grpSpPr>
          <a:xfrm>
            <a:off x="338397" y="1964400"/>
            <a:ext cx="277200" cy="5757300"/>
            <a:chOff x="338397" y="1964400"/>
            <a:chExt cx="277200" cy="5757300"/>
          </a:xfrm>
        </p:grpSpPr>
        <p:sp>
          <p:nvSpPr>
            <p:cNvPr id="60" name="Google Shape;60;p13"/>
            <p:cNvSpPr txBox="1"/>
            <p:nvPr/>
          </p:nvSpPr>
          <p:spPr>
            <a:xfrm rot="-5400000">
              <a:off x="-2401653" y="4704450"/>
              <a:ext cx="57573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TEAM: </a:t>
              </a:r>
              <a:endParaRPr b="1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cxnSp>
          <p:nvCxnSpPr>
            <p:cNvPr id="61" name="Google Shape;61;p13"/>
            <p:cNvCxnSpPr/>
            <p:nvPr/>
          </p:nvCxnSpPr>
          <p:spPr>
            <a:xfrm rot="-5400000">
              <a:off x="-1894875" y="4447725"/>
              <a:ext cx="4962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2" name="Google Shape;62;p13"/>
          <p:cNvSpPr txBox="1"/>
          <p:nvPr/>
        </p:nvSpPr>
        <p:spPr>
          <a:xfrm>
            <a:off x="755175" y="7819050"/>
            <a:ext cx="63330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PAYOUTS</a:t>
            </a:r>
            <a:endParaRPr b="1" sz="1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2123825" y="8066786"/>
            <a:ext cx="49620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/>
          <p:nvPr/>
        </p:nvSpPr>
        <p:spPr>
          <a:xfrm>
            <a:off x="755175" y="8206272"/>
            <a:ext cx="1151400" cy="115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1st QTR:</a:t>
            </a:r>
            <a:endParaRPr b="1"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E5E9EA"/>
                </a:solidFill>
                <a:latin typeface="Montserrat"/>
                <a:ea typeface="Montserrat"/>
                <a:cs typeface="Montserrat"/>
                <a:sym typeface="Montserrat"/>
              </a:rPr>
              <a:t>$</a:t>
            </a:r>
            <a:endParaRPr b="1" sz="4900">
              <a:solidFill>
                <a:srgbClr val="E5E9E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2482300" y="8206272"/>
            <a:ext cx="1151400" cy="115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2nd</a:t>
            </a: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 QTR:</a:t>
            </a:r>
            <a:endParaRPr b="1"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E5E9EA"/>
                </a:solidFill>
                <a:latin typeface="Montserrat"/>
                <a:ea typeface="Montserrat"/>
                <a:cs typeface="Montserrat"/>
                <a:sym typeface="Montserrat"/>
              </a:rPr>
              <a:t>$</a:t>
            </a:r>
            <a:endParaRPr b="1" sz="4900">
              <a:solidFill>
                <a:srgbClr val="E5E9E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4209425" y="8206272"/>
            <a:ext cx="1151400" cy="115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3rd</a:t>
            </a: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 QTR:</a:t>
            </a:r>
            <a:endParaRPr b="1"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E5E9EA"/>
                </a:solidFill>
                <a:latin typeface="Montserrat"/>
                <a:ea typeface="Montserrat"/>
                <a:cs typeface="Montserrat"/>
                <a:sym typeface="Montserrat"/>
              </a:rPr>
              <a:t>$</a:t>
            </a:r>
            <a:endParaRPr b="1" sz="4900">
              <a:solidFill>
                <a:srgbClr val="E5E9E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5936550" y="8206272"/>
            <a:ext cx="1151400" cy="115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4th</a:t>
            </a:r>
            <a:r>
              <a:rPr b="1" lang="en" sz="1200">
                <a:latin typeface="Montserrat"/>
                <a:ea typeface="Montserrat"/>
                <a:cs typeface="Montserrat"/>
                <a:sym typeface="Montserrat"/>
              </a:rPr>
              <a:t> QTR:</a:t>
            </a:r>
            <a:endParaRPr b="1" sz="12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900">
                <a:solidFill>
                  <a:srgbClr val="E5E9EA"/>
                </a:solidFill>
                <a:latin typeface="Montserrat"/>
                <a:ea typeface="Montserrat"/>
                <a:cs typeface="Montserrat"/>
                <a:sym typeface="Montserrat"/>
              </a:rPr>
              <a:t>$</a:t>
            </a:r>
            <a:endParaRPr b="1" sz="4900">
              <a:solidFill>
                <a:srgbClr val="E5E9EA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8" name="Google Shape;68;p13"/>
          <p:cNvGrpSpPr/>
          <p:nvPr/>
        </p:nvGrpSpPr>
        <p:grpSpPr>
          <a:xfrm>
            <a:off x="746550" y="9550275"/>
            <a:ext cx="2887125" cy="734250"/>
            <a:chOff x="746550" y="9550275"/>
            <a:chExt cx="2887125" cy="734250"/>
          </a:xfrm>
        </p:grpSpPr>
        <p:sp>
          <p:nvSpPr>
            <p:cNvPr id="69" name="Google Shape;69;p13"/>
            <p:cNvSpPr txBox="1"/>
            <p:nvPr/>
          </p:nvSpPr>
          <p:spPr>
            <a:xfrm>
              <a:off x="755175" y="9550275"/>
              <a:ext cx="28785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Cost per Square:</a:t>
              </a:r>
              <a:endParaRPr b="1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46550" y="9904725"/>
              <a:ext cx="2878500" cy="379800"/>
            </a:xfrm>
            <a:prstGeom prst="rect">
              <a:avLst/>
            </a:prstGeom>
            <a:solidFill>
              <a:srgbClr val="E5E9EA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71" name="Google Shape;71;p13"/>
          <p:cNvGrpSpPr/>
          <p:nvPr/>
        </p:nvGrpSpPr>
        <p:grpSpPr>
          <a:xfrm>
            <a:off x="4205163" y="9550275"/>
            <a:ext cx="2882813" cy="734250"/>
            <a:chOff x="4205163" y="9550275"/>
            <a:chExt cx="2882813" cy="734250"/>
          </a:xfrm>
        </p:grpSpPr>
        <p:sp>
          <p:nvSpPr>
            <p:cNvPr id="72" name="Google Shape;72;p13"/>
            <p:cNvSpPr txBox="1"/>
            <p:nvPr/>
          </p:nvSpPr>
          <p:spPr>
            <a:xfrm>
              <a:off x="4209475" y="9550275"/>
              <a:ext cx="28785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800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Total Prize Pool:</a:t>
              </a:r>
              <a:endParaRPr b="1" sz="1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4205163" y="9904725"/>
              <a:ext cx="2878500" cy="379800"/>
            </a:xfrm>
            <a:prstGeom prst="rect">
              <a:avLst/>
            </a:prstGeom>
            <a:solidFill>
              <a:srgbClr val="E5E9EA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sp>
        <p:nvSpPr>
          <p:cNvPr id="74" name="Google Shape;74;p13"/>
          <p:cNvSpPr/>
          <p:nvPr/>
        </p:nvSpPr>
        <p:spPr>
          <a:xfrm rot="5400000">
            <a:off x="-1109325" y="3073650"/>
            <a:ext cx="2702100" cy="483600"/>
          </a:xfrm>
          <a:prstGeom prst="round2SameRect">
            <a:avLst>
              <a:gd fmla="val 22799" name="adj1"/>
              <a:gd fmla="val 0" name="adj2"/>
            </a:avLst>
          </a:prstGeom>
          <a:solidFill>
            <a:srgbClr val="A5B1B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More templates on </a:t>
            </a:r>
            <a:r>
              <a:rPr lang="en" sz="1200" u="sng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r>
              <a:rPr lang="en" sz="12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endParaRPr sz="12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