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Raleway Light"/>
      <p:regular r:id="rId8"/>
      <p:bold r:id="rId9"/>
      <p:italic r:id="rId10"/>
      <p:boldItalic r:id="rId11"/>
    </p:embeddedFont>
    <p:embeddedFont>
      <p:font typeface="Raleway Medium"/>
      <p:regular r:id="rId12"/>
      <p:bold r:id="rId13"/>
      <p:italic r:id="rId14"/>
      <p:boldItalic r:id="rId15"/>
    </p:embeddedFont>
    <p:embeddedFont>
      <p:font typeface="Raleway ExtraLight"/>
      <p:regular r:id="rId16"/>
      <p:bold r:id="rId17"/>
      <p:italic r:id="rId18"/>
      <p:boldItalic r:id="rId19"/>
    </p:embeddedFont>
    <p:embeddedFont>
      <p:font typeface="Birthstone Bounce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irthstoneBounce-regular.fntdata"/><Relationship Id="rId11" Type="http://schemas.openxmlformats.org/officeDocument/2006/relationships/font" Target="fonts/RalewayLight-boldItalic.fntdata"/><Relationship Id="rId10" Type="http://schemas.openxmlformats.org/officeDocument/2006/relationships/font" Target="fonts/RalewayLight-italic.fntdata"/><Relationship Id="rId13" Type="http://schemas.openxmlformats.org/officeDocument/2006/relationships/font" Target="fonts/RalewayMedium-bold.fntdata"/><Relationship Id="rId12" Type="http://schemas.openxmlformats.org/officeDocument/2006/relationships/font" Target="fonts/RalewayMedium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Light-bold.fntdata"/><Relationship Id="rId15" Type="http://schemas.openxmlformats.org/officeDocument/2006/relationships/font" Target="fonts/RalewayMedium-boldItalic.fntdata"/><Relationship Id="rId14" Type="http://schemas.openxmlformats.org/officeDocument/2006/relationships/font" Target="fonts/RalewayMedium-italic.fntdata"/><Relationship Id="rId17" Type="http://schemas.openxmlformats.org/officeDocument/2006/relationships/font" Target="fonts/RalewayExtraLight-bold.fntdata"/><Relationship Id="rId16" Type="http://schemas.openxmlformats.org/officeDocument/2006/relationships/font" Target="fonts/RalewayExtraLigh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ExtraLight-boldItalic.fntdata"/><Relationship Id="rId6" Type="http://schemas.openxmlformats.org/officeDocument/2006/relationships/slide" Target="slides/slide1.xml"/><Relationship Id="rId18" Type="http://schemas.openxmlformats.org/officeDocument/2006/relationships/font" Target="fonts/RalewayExtraLight-italic.fntdata"/><Relationship Id="rId7" Type="http://schemas.openxmlformats.org/officeDocument/2006/relationships/slide" Target="slides/slide2.xml"/><Relationship Id="rId8" Type="http://schemas.openxmlformats.org/officeDocument/2006/relationships/font" Target="fonts/Raleway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4221cd5b3_0_2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4221cd5b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6875" y="1040464"/>
            <a:ext cx="7326300" cy="22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3100">
                <a:solidFill>
                  <a:schemeClr val="dk1"/>
                </a:solidFill>
                <a:latin typeface="Birthstone Bounce"/>
                <a:ea typeface="Birthstone Bounce"/>
                <a:cs typeface="Birthstone Bounce"/>
                <a:sym typeface="Birthstone Bounce"/>
              </a:rPr>
              <a:t>Birthday</a:t>
            </a:r>
            <a:endParaRPr sz="13100">
              <a:solidFill>
                <a:schemeClr val="dk1"/>
              </a:solidFill>
              <a:latin typeface="Birthstone Bounce"/>
              <a:ea typeface="Birthstone Bounce"/>
              <a:cs typeface="Birthstone Bounce"/>
              <a:sym typeface="Birthstone Bounce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205950" y="3318950"/>
            <a:ext cx="5088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solidFill>
                  <a:schemeClr val="dk1"/>
                </a:solidFill>
                <a:latin typeface="Raleway ExtraLight"/>
                <a:ea typeface="Raleway ExtraLight"/>
                <a:cs typeface="Raleway ExtraLight"/>
                <a:sym typeface="Raleway ExtraLight"/>
              </a:rPr>
              <a:t>W E E K E N D</a:t>
            </a:r>
            <a:endParaRPr sz="2700">
              <a:solidFill>
                <a:schemeClr val="dk1"/>
              </a:solidFill>
              <a:latin typeface="Raleway ExtraLight"/>
              <a:ea typeface="Raleway ExtraLight"/>
              <a:cs typeface="Raleway ExtraLight"/>
              <a:sym typeface="Raleway ExtraLigh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927400" y="4720750"/>
            <a:ext cx="5645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Please join us in celebrating</a:t>
            </a:r>
            <a:endParaRPr sz="2100">
              <a:solidFill>
                <a:schemeClr val="dk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1136200" y="5407475"/>
            <a:ext cx="5265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1136200" y="6135325"/>
            <a:ext cx="5265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 txBox="1"/>
          <p:nvPr/>
        </p:nvSpPr>
        <p:spPr>
          <a:xfrm>
            <a:off x="927400" y="5573907"/>
            <a:ext cx="5645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J A K E ' S  3 5 T H  B I R T H D A Y</a:t>
            </a:r>
            <a:endParaRPr sz="2700">
              <a:solidFill>
                <a:schemeClr val="dk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927400" y="6455011"/>
            <a:ext cx="5645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chemeClr val="dk1"/>
                </a:solidFill>
                <a:latin typeface="Raleway Light"/>
                <a:ea typeface="Raleway Light"/>
                <a:cs typeface="Raleway Light"/>
                <a:sym typeface="Raleway Light"/>
              </a:rPr>
              <a:t>September 8-11 Miami, Florida</a:t>
            </a:r>
            <a:endParaRPr sz="2000">
              <a:solidFill>
                <a:schemeClr val="dk1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927400" y="7398533"/>
            <a:ext cx="5645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RSVP &amp; Details</a:t>
            </a:r>
            <a:endParaRPr sz="2100">
              <a:solidFill>
                <a:schemeClr val="dk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927400" y="8045518"/>
            <a:ext cx="5645400" cy="6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dk1"/>
                </a:solidFill>
                <a:latin typeface="Raleway Light"/>
                <a:ea typeface="Raleway Light"/>
                <a:cs typeface="Raleway Light"/>
                <a:sym typeface="Raleway Light"/>
              </a:rPr>
              <a:t>Call John at 555-123-4567 or</a:t>
            </a:r>
            <a:endParaRPr sz="2100">
              <a:solidFill>
                <a:schemeClr val="dk1"/>
              </a:solidFill>
              <a:latin typeface="Raleway Light"/>
              <a:ea typeface="Raleway Light"/>
              <a:cs typeface="Raleway Light"/>
              <a:sym typeface="Raleway Light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chemeClr val="dk1"/>
                </a:solidFill>
                <a:latin typeface="Raleway Light"/>
                <a:ea typeface="Raleway Light"/>
                <a:cs typeface="Raleway Light"/>
                <a:sym typeface="Raleway Light"/>
              </a:rPr>
              <a:t>email at john@example.com</a:t>
            </a:r>
            <a:endParaRPr sz="2100">
              <a:solidFill>
                <a:schemeClr val="dk1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927400" y="9177729"/>
            <a:ext cx="56454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chemeClr val="dk1"/>
                </a:solidFill>
                <a:latin typeface="Raleway Light"/>
                <a:ea typeface="Raleway Light"/>
                <a:cs typeface="Raleway Light"/>
                <a:sym typeface="Raleway Light"/>
              </a:rPr>
              <a:t>See itinerary for details</a:t>
            </a:r>
            <a:endParaRPr sz="1500">
              <a:solidFill>
                <a:schemeClr val="dk1"/>
              </a:solidFill>
              <a:latin typeface="Raleway Light"/>
              <a:ea typeface="Raleway Light"/>
              <a:cs typeface="Raleway Light"/>
              <a:sym typeface="Raleway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4"/>
          <p:cNvGrpSpPr/>
          <p:nvPr/>
        </p:nvGrpSpPr>
        <p:grpSpPr>
          <a:xfrm>
            <a:off x="312300" y="377125"/>
            <a:ext cx="6935400" cy="9728285"/>
            <a:chOff x="312300" y="377125"/>
            <a:chExt cx="6935400" cy="9728285"/>
          </a:xfrm>
        </p:grpSpPr>
        <p:sp>
          <p:nvSpPr>
            <p:cNvPr id="69" name="Google Shape;69;p14"/>
            <p:cNvSpPr txBox="1"/>
            <p:nvPr/>
          </p:nvSpPr>
          <p:spPr>
            <a:xfrm>
              <a:off x="312300" y="377125"/>
              <a:ext cx="6935400" cy="1246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6900">
                  <a:solidFill>
                    <a:schemeClr val="dk1"/>
                  </a:solidFill>
                  <a:latin typeface="Birthstone Bounce"/>
                  <a:ea typeface="Birthstone Bounce"/>
                  <a:cs typeface="Birthstone Bounce"/>
                  <a:sym typeface="Birthstone Bounce"/>
                </a:rPr>
                <a:t>Weekend Events</a:t>
              </a:r>
              <a:endParaRPr sz="6900">
                <a:solidFill>
                  <a:schemeClr val="dk1"/>
                </a:solidFill>
                <a:latin typeface="Birthstone Bounce"/>
                <a:ea typeface="Birthstone Bounce"/>
                <a:cs typeface="Birthstone Bounce"/>
                <a:sym typeface="Birthstone Bounce"/>
              </a:endParaRPr>
            </a:p>
          </p:txBody>
        </p:sp>
        <p:grpSp>
          <p:nvGrpSpPr>
            <p:cNvPr id="70" name="Google Shape;70;p14"/>
            <p:cNvGrpSpPr/>
            <p:nvPr/>
          </p:nvGrpSpPr>
          <p:grpSpPr>
            <a:xfrm>
              <a:off x="957300" y="2076366"/>
              <a:ext cx="5645400" cy="8029044"/>
              <a:chOff x="957300" y="2076366"/>
              <a:chExt cx="5645400" cy="8029044"/>
            </a:xfrm>
          </p:grpSpPr>
          <p:grpSp>
            <p:nvGrpSpPr>
              <p:cNvPr id="71" name="Google Shape;71;p14"/>
              <p:cNvGrpSpPr/>
              <p:nvPr/>
            </p:nvGrpSpPr>
            <p:grpSpPr>
              <a:xfrm>
                <a:off x="957300" y="2076366"/>
                <a:ext cx="5645400" cy="589050"/>
                <a:chOff x="957300" y="2076366"/>
                <a:chExt cx="5645400" cy="589050"/>
              </a:xfrm>
            </p:grpSpPr>
            <p:cxnSp>
              <p:nvCxnSpPr>
                <p:cNvPr id="72" name="Google Shape;72;p14"/>
                <p:cNvCxnSpPr/>
                <p:nvPr/>
              </p:nvCxnSpPr>
              <p:spPr>
                <a:xfrm>
                  <a:off x="1166100" y="2076366"/>
                  <a:ext cx="5265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3" name="Google Shape;73;p14"/>
                <p:cNvCxnSpPr/>
                <p:nvPr/>
              </p:nvCxnSpPr>
              <p:spPr>
                <a:xfrm>
                  <a:off x="1166100" y="2665416"/>
                  <a:ext cx="5265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4" name="Google Shape;74;p14"/>
                <p:cNvSpPr txBox="1"/>
                <p:nvPr/>
              </p:nvSpPr>
              <p:spPr>
                <a:xfrm>
                  <a:off x="957300" y="2216991"/>
                  <a:ext cx="5645400" cy="30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000">
                      <a:solidFill>
                        <a:schemeClr val="dk1"/>
                      </a:solidFill>
                      <a:latin typeface="Raleway Medium"/>
                      <a:ea typeface="Raleway Medium"/>
                      <a:cs typeface="Raleway Medium"/>
                      <a:sym typeface="Raleway Medium"/>
                    </a:rPr>
                    <a:t>FRIDAY, SEPTEMBER 8</a:t>
                  </a:r>
                  <a:endParaRPr sz="2000">
                    <a:solidFill>
                      <a:schemeClr val="dk1"/>
                    </a:solidFill>
                    <a:latin typeface="Raleway Medium"/>
                    <a:ea typeface="Raleway Medium"/>
                    <a:cs typeface="Raleway Medium"/>
                    <a:sym typeface="Raleway Medium"/>
                  </a:endParaRPr>
                </a:p>
              </p:txBody>
            </p:sp>
          </p:grpSp>
          <p:sp>
            <p:nvSpPr>
              <p:cNvPr id="75" name="Google Shape;75;p14"/>
              <p:cNvSpPr txBox="1"/>
              <p:nvPr/>
            </p:nvSpPr>
            <p:spPr>
              <a:xfrm>
                <a:off x="957300" y="3018416"/>
                <a:ext cx="56454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20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Check-in: Oceanview Hotel</a:t>
                </a:r>
                <a:endParaRPr sz="20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123 Seaside Avenue</a:t>
                </a:r>
                <a:endParaRPr sz="20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</p:txBody>
          </p:sp>
          <p:grpSp>
            <p:nvGrpSpPr>
              <p:cNvPr id="76" name="Google Shape;76;p14"/>
              <p:cNvGrpSpPr/>
              <p:nvPr/>
            </p:nvGrpSpPr>
            <p:grpSpPr>
              <a:xfrm>
                <a:off x="957300" y="4064116"/>
                <a:ext cx="5645400" cy="589050"/>
                <a:chOff x="957300" y="2076366"/>
                <a:chExt cx="5645400" cy="589050"/>
              </a:xfrm>
            </p:grpSpPr>
            <p:cxnSp>
              <p:nvCxnSpPr>
                <p:cNvPr id="77" name="Google Shape;77;p14"/>
                <p:cNvCxnSpPr/>
                <p:nvPr/>
              </p:nvCxnSpPr>
              <p:spPr>
                <a:xfrm>
                  <a:off x="1166100" y="2076366"/>
                  <a:ext cx="5265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8" name="Google Shape;78;p14"/>
                <p:cNvCxnSpPr/>
                <p:nvPr/>
              </p:nvCxnSpPr>
              <p:spPr>
                <a:xfrm>
                  <a:off x="1166100" y="2665416"/>
                  <a:ext cx="5265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9" name="Google Shape;79;p14"/>
                <p:cNvSpPr txBox="1"/>
                <p:nvPr/>
              </p:nvSpPr>
              <p:spPr>
                <a:xfrm>
                  <a:off x="957300" y="2216991"/>
                  <a:ext cx="5645400" cy="30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000">
                      <a:solidFill>
                        <a:schemeClr val="dk1"/>
                      </a:solidFill>
                      <a:latin typeface="Raleway Medium"/>
                      <a:ea typeface="Raleway Medium"/>
                      <a:cs typeface="Raleway Medium"/>
                      <a:sym typeface="Raleway Medium"/>
                    </a:rPr>
                    <a:t>SATURDAY, SEPTEMBER 9 </a:t>
                  </a:r>
                  <a:endParaRPr sz="2000">
                    <a:solidFill>
                      <a:schemeClr val="dk1"/>
                    </a:solidFill>
                    <a:latin typeface="Raleway Medium"/>
                    <a:ea typeface="Raleway Medium"/>
                    <a:cs typeface="Raleway Medium"/>
                    <a:sym typeface="Raleway Medium"/>
                  </a:endParaRPr>
                </a:p>
              </p:txBody>
            </p:sp>
          </p:grpSp>
          <p:sp>
            <p:nvSpPr>
              <p:cNvPr id="80" name="Google Shape;80;p14"/>
              <p:cNvSpPr txBox="1"/>
              <p:nvPr/>
            </p:nvSpPr>
            <p:spPr>
              <a:xfrm>
                <a:off x="957300" y="4986459"/>
                <a:ext cx="56454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11:00 am: Spa Treatments &amp; Relaxation</a:t>
                </a:r>
                <a:endParaRPr sz="20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Ocean Breeze Spa</a:t>
                </a:r>
                <a:endParaRPr sz="20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</p:txBody>
          </p:sp>
          <p:sp>
            <p:nvSpPr>
              <p:cNvPr id="81" name="Google Shape;81;p14"/>
              <p:cNvSpPr txBox="1"/>
              <p:nvPr/>
            </p:nvSpPr>
            <p:spPr>
              <a:xfrm>
                <a:off x="957300" y="6175433"/>
                <a:ext cx="56454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7:00 pm: Dinner at Sunset Grill</a:t>
                </a:r>
                <a:endParaRPr sz="20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Dancing and celebration after</a:t>
                </a:r>
                <a:endParaRPr sz="20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</p:txBody>
          </p:sp>
          <p:grpSp>
            <p:nvGrpSpPr>
              <p:cNvPr id="82" name="Google Shape;82;p14"/>
              <p:cNvGrpSpPr/>
              <p:nvPr/>
            </p:nvGrpSpPr>
            <p:grpSpPr>
              <a:xfrm>
                <a:off x="957300" y="7216060"/>
                <a:ext cx="5645400" cy="589050"/>
                <a:chOff x="957300" y="2076366"/>
                <a:chExt cx="5645400" cy="589050"/>
              </a:xfrm>
            </p:grpSpPr>
            <p:cxnSp>
              <p:nvCxnSpPr>
                <p:cNvPr id="83" name="Google Shape;83;p14"/>
                <p:cNvCxnSpPr/>
                <p:nvPr/>
              </p:nvCxnSpPr>
              <p:spPr>
                <a:xfrm>
                  <a:off x="1166100" y="2076366"/>
                  <a:ext cx="5265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4" name="Google Shape;84;p14"/>
                <p:cNvCxnSpPr/>
                <p:nvPr/>
              </p:nvCxnSpPr>
              <p:spPr>
                <a:xfrm>
                  <a:off x="1166100" y="2665416"/>
                  <a:ext cx="5265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5" name="Google Shape;85;p14"/>
                <p:cNvSpPr txBox="1"/>
                <p:nvPr/>
              </p:nvSpPr>
              <p:spPr>
                <a:xfrm>
                  <a:off x="957300" y="2216991"/>
                  <a:ext cx="5645400" cy="30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2000">
                      <a:solidFill>
                        <a:schemeClr val="dk1"/>
                      </a:solidFill>
                      <a:latin typeface="Raleway Medium"/>
                      <a:ea typeface="Raleway Medium"/>
                      <a:cs typeface="Raleway Medium"/>
                      <a:sym typeface="Raleway Medium"/>
                    </a:rPr>
                    <a:t>SUNDAY, SEPTEMBER 10</a:t>
                  </a:r>
                  <a:endParaRPr sz="2000">
                    <a:solidFill>
                      <a:schemeClr val="dk1"/>
                    </a:solidFill>
                    <a:latin typeface="Raleway Medium"/>
                    <a:ea typeface="Raleway Medium"/>
                    <a:cs typeface="Raleway Medium"/>
                    <a:sym typeface="Raleway Medium"/>
                  </a:endParaRPr>
                </a:p>
              </p:txBody>
            </p:sp>
          </p:grpSp>
          <p:sp>
            <p:nvSpPr>
              <p:cNvPr id="86" name="Google Shape;86;p14"/>
              <p:cNvSpPr txBox="1"/>
              <p:nvPr/>
            </p:nvSpPr>
            <p:spPr>
              <a:xfrm>
                <a:off x="957300" y="8153034"/>
                <a:ext cx="5645400" cy="6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11:00 am: Farewell Brunch, Sandy Shores Cafe</a:t>
                </a:r>
                <a:endParaRPr sz="20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Beach Road</a:t>
                </a:r>
                <a:endParaRPr sz="20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</p:txBody>
          </p:sp>
          <p:sp>
            <p:nvSpPr>
              <p:cNvPr id="87" name="Google Shape;87;p14"/>
              <p:cNvSpPr txBox="1"/>
              <p:nvPr/>
            </p:nvSpPr>
            <p:spPr>
              <a:xfrm>
                <a:off x="957300" y="9404910"/>
                <a:ext cx="5645400" cy="70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3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We are looking forward to celebrating and having fun!</a:t>
                </a:r>
                <a:endParaRPr sz="13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3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Please confirm your attendance with Sarah at 555-987-6543 </a:t>
                </a:r>
                <a:endParaRPr sz="13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  <a:p>
                <a:pPr indent="0" lvl="0" marL="0" rtl="0" algn="ctr">
                  <a:lnSpc>
                    <a:spcPct val="12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300">
                    <a:solidFill>
                      <a:schemeClr val="dk1"/>
                    </a:solidFill>
                    <a:latin typeface="Raleway Light"/>
                    <a:ea typeface="Raleway Light"/>
                    <a:cs typeface="Raleway Light"/>
                    <a:sym typeface="Raleway Light"/>
                  </a:rPr>
                  <a:t>or email sarah@example.com</a:t>
                </a:r>
                <a:endParaRPr sz="1300">
                  <a:solidFill>
                    <a:schemeClr val="dk1"/>
                  </a:solidFill>
                  <a:latin typeface="Raleway Light"/>
                  <a:ea typeface="Raleway Light"/>
                  <a:cs typeface="Raleway Light"/>
                  <a:sym typeface="Raleway Light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