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"/>
      <p:regular r:id="rId7"/>
      <p:bold r:id="rId8"/>
      <p:italic r:id="rId9"/>
      <p:boldItalic r:id="rId10"/>
    </p:embeddedFont>
    <p:embeddedFont>
      <p:font typeface="Cinzel Decorative"/>
      <p:regular r:id="rId11"/>
      <p:bold r:id="rId12"/>
    </p:embeddedFont>
    <p:embeddedFont>
      <p:font typeface="Birthstone Bounc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inzelDecorative-regular.fntdata"/><Relationship Id="rId10" Type="http://schemas.openxmlformats.org/officeDocument/2006/relationships/font" Target="fonts/CormorantGaramond-boldItalic.fntdata"/><Relationship Id="rId13" Type="http://schemas.openxmlformats.org/officeDocument/2006/relationships/font" Target="fonts/BirthstoneBounce-regular.fntdata"/><Relationship Id="rId12" Type="http://schemas.openxmlformats.org/officeDocument/2006/relationships/font" Target="fonts/CinzelDecorativ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morantGaramond-regular.fntdata"/><Relationship Id="rId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28" l="228" r="228" t="228"/>
          <a:stretch/>
        </p:blipFill>
        <p:spPr>
          <a:xfrm>
            <a:off x="211" y="875"/>
            <a:ext cx="755957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89000" y="398598"/>
            <a:ext cx="4871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800">
                <a:solidFill>
                  <a:srgbClr val="90645F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Birthday</a:t>
            </a:r>
            <a:endParaRPr sz="9800">
              <a:solidFill>
                <a:srgbClr val="90645F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69999" y="2094075"/>
            <a:ext cx="3795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1E1E1E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CELEBRATION PROGRAM</a:t>
            </a:r>
            <a:endParaRPr sz="1900">
              <a:solidFill>
                <a:srgbClr val="1E1E1E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1427375" y="2994200"/>
            <a:ext cx="4773900" cy="638150"/>
            <a:chOff x="1427375" y="2994200"/>
            <a:chExt cx="4773900" cy="63815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2680962" y="2994200"/>
              <a:ext cx="2095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91645F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12:00–12:30</a:t>
              </a:r>
              <a:endParaRPr b="1" sz="1800">
                <a:solidFill>
                  <a:srgbClr val="91645F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427375" y="3309250"/>
              <a:ext cx="4773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Arrival and greetings, host’s apartment.</a:t>
              </a:r>
              <a:endParaRPr sz="21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1031650" y="3836037"/>
            <a:ext cx="5394000" cy="638150"/>
            <a:chOff x="1031650" y="2994200"/>
            <a:chExt cx="5394000" cy="63815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2680962" y="2994200"/>
              <a:ext cx="2095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91645F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12:30–14:00</a:t>
              </a:r>
              <a:endParaRPr b="1" sz="1800">
                <a:solidFill>
                  <a:srgbClr val="91645F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031650" y="3309250"/>
              <a:ext cx="5394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Brunch and birthday wishes, host’s dining area.</a:t>
              </a:r>
              <a:endParaRPr sz="21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1427376" y="4677883"/>
            <a:ext cx="4602600" cy="638140"/>
            <a:chOff x="1427376" y="2994200"/>
            <a:chExt cx="4602600" cy="63814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2680962" y="2994200"/>
              <a:ext cx="2095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91645F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14:00–16:00</a:t>
              </a:r>
              <a:endParaRPr b="1" sz="1800">
                <a:solidFill>
                  <a:srgbClr val="91645F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427376" y="3309240"/>
              <a:ext cx="460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Games and prize giveaways, living area</a:t>
              </a:r>
              <a:endParaRPr sz="21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1031650" y="5519720"/>
            <a:ext cx="5394000" cy="638150"/>
            <a:chOff x="1031650" y="2994200"/>
            <a:chExt cx="5394000" cy="63815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2680962" y="2994200"/>
              <a:ext cx="2095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91645F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16:30–18:00</a:t>
              </a:r>
              <a:endParaRPr b="1" sz="1800">
                <a:solidFill>
                  <a:srgbClr val="91645F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031650" y="3309250"/>
              <a:ext cx="5394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Dance party and photo booth, party venue.</a:t>
              </a:r>
              <a:endParaRPr sz="21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1427376" y="6361567"/>
            <a:ext cx="4602600" cy="638140"/>
            <a:chOff x="1427376" y="2994200"/>
            <a:chExt cx="4602600" cy="63814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2680962" y="2994200"/>
              <a:ext cx="2095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91645F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18:30–20:00</a:t>
              </a:r>
              <a:endParaRPr b="1" sz="1800">
                <a:solidFill>
                  <a:srgbClr val="91645F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427376" y="3309240"/>
              <a:ext cx="460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Desserts and coffee, host’s lounge.</a:t>
              </a:r>
              <a:endParaRPr sz="21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562688" y="7203404"/>
            <a:ext cx="6332017" cy="638150"/>
            <a:chOff x="1031650" y="2994200"/>
            <a:chExt cx="5394000" cy="63815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2680962" y="2994200"/>
              <a:ext cx="2095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91645F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20:30–22:00</a:t>
              </a:r>
              <a:endParaRPr b="1" sz="1800">
                <a:solidFill>
                  <a:srgbClr val="91645F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031650" y="3309250"/>
              <a:ext cx="5394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Karaoke and chill time, “Harmony Notes” lounge bar.</a:t>
              </a:r>
              <a:endParaRPr sz="21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562688" y="8045250"/>
            <a:ext cx="6332017" cy="638150"/>
            <a:chOff x="1031650" y="2994200"/>
            <a:chExt cx="5394000" cy="63815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2680962" y="2994200"/>
              <a:ext cx="2095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91645F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22:30–23:30</a:t>
              </a:r>
              <a:endParaRPr b="1" sz="1800">
                <a:solidFill>
                  <a:srgbClr val="91645F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031650" y="3309250"/>
              <a:ext cx="5394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Farewells and departures, transportation provided.</a:t>
              </a:r>
              <a:endParaRPr sz="21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1537325" y="9122300"/>
            <a:ext cx="4382700" cy="914450"/>
            <a:chOff x="1537325" y="9122300"/>
            <a:chExt cx="4382700" cy="91445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1537325" y="9122300"/>
              <a:ext cx="438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Host: Emily Carter</a:t>
              </a:r>
              <a:endParaRPr b="1" sz="20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1537325" y="9425625"/>
              <a:ext cx="438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Phone Number: +1 1234 456789</a:t>
              </a:r>
              <a:endParaRPr b="1" sz="20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1537325" y="9728950"/>
              <a:ext cx="438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90645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Email: emily.carter25@mail.ltd</a:t>
              </a:r>
              <a:endParaRPr b="1" sz="2000">
                <a:solidFill>
                  <a:srgbClr val="90645F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