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Josefin Sans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78">
          <p15:clr>
            <a:srgbClr val="A4A3A4"/>
          </p15:clr>
        </p15:guide>
        <p15:guide id="2" pos="397">
          <p15:clr>
            <a:srgbClr val="A4A3A4"/>
          </p15:clr>
        </p15:guide>
        <p15:guide id="3" pos="227">
          <p15:clr>
            <a:srgbClr val="9AA0A6"/>
          </p15:clr>
        </p15:guide>
        <p15:guide id="4" orient="horz" pos="170">
          <p15:clr>
            <a:srgbClr val="9AA0A6"/>
          </p15:clr>
        </p15:guide>
        <p15:guide id="5" pos="4535">
          <p15:clr>
            <a:srgbClr val="9AA0A6"/>
          </p15:clr>
        </p15:guide>
        <p15:guide id="6" orient="horz" pos="6565">
          <p15:clr>
            <a:srgbClr val="9AA0A6"/>
          </p15:clr>
        </p15:guide>
        <p15:guide id="7" orient="horz" pos="964">
          <p15:clr>
            <a:srgbClr val="9AA0A6"/>
          </p15:clr>
        </p15:guide>
        <p15:guide id="8" pos="4365">
          <p15:clr>
            <a:srgbClr val="9AA0A6"/>
          </p15:clr>
        </p15:guide>
        <p15:guide id="9" orient="horz" pos="6406">
          <p15:clr>
            <a:srgbClr val="9AA0A6"/>
          </p15:clr>
        </p15:guide>
        <p15:guide id="10" pos="2381">
          <p15:clr>
            <a:srgbClr val="9AA0A6"/>
          </p15:clr>
        </p15:guide>
        <p15:guide id="11" orient="horz" pos="1304">
          <p15:clr>
            <a:srgbClr val="9AA0A6"/>
          </p15:clr>
        </p15:guide>
        <p15:guide id="12" orient="horz" pos="3140">
          <p15:clr>
            <a:srgbClr val="9AA0A6"/>
          </p15:clr>
        </p15:guide>
        <p15:guide id="13" orient="horz" pos="4592">
          <p15:clr>
            <a:srgbClr val="9AA0A6"/>
          </p15:clr>
        </p15:guide>
        <p15:guide id="14" orient="horz" pos="4932">
          <p15:clr>
            <a:srgbClr val="9AA0A6"/>
          </p15:clr>
        </p15:guide>
        <p15:guide id="15" pos="510">
          <p15:clr>
            <a:srgbClr val="9AA0A6"/>
          </p15:clr>
        </p15:guide>
        <p15:guide id="16" pos="2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78" orient="horz"/>
        <p:guide pos="397"/>
        <p:guide pos="227"/>
        <p:guide pos="170" orient="horz"/>
        <p:guide pos="4535"/>
        <p:guide pos="6565" orient="horz"/>
        <p:guide pos="964" orient="horz"/>
        <p:guide pos="4365"/>
        <p:guide pos="6406" orient="horz"/>
        <p:guide pos="2381"/>
        <p:guide pos="1304" orient="horz"/>
        <p:guide pos="3140" orient="horz"/>
        <p:guide pos="4592" orient="horz"/>
        <p:guide pos="4932" orient="horz"/>
        <p:guide pos="510"/>
        <p:guide pos="2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JosefinSans-boldItalic.fntdata"/><Relationship Id="rId9" Type="http://schemas.openxmlformats.org/officeDocument/2006/relationships/font" Target="fonts/Josefi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JosefinSans-regular.fntdata"/><Relationship Id="rId8" Type="http://schemas.openxmlformats.org/officeDocument/2006/relationships/font" Target="fonts/Josefi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5DABA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" y="0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/>
          <p:nvPr/>
        </p:nvSpPr>
        <p:spPr>
          <a:xfrm>
            <a:off x="360000" y="270000"/>
            <a:ext cx="6840000" cy="1015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56400" y="621000"/>
            <a:ext cx="6847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3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BIOLOGY LAB REPORT</a:t>
            </a:r>
            <a:endParaRPr b="1" sz="43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637200" y="1533600"/>
            <a:ext cx="6292800" cy="8636400"/>
            <a:chOff x="637200" y="1533600"/>
            <a:chExt cx="6292800" cy="8636400"/>
          </a:xfrm>
        </p:grpSpPr>
        <p:sp>
          <p:nvSpPr>
            <p:cNvPr id="60" name="Google Shape;60;p13"/>
            <p:cNvSpPr/>
            <p:nvPr/>
          </p:nvSpPr>
          <p:spPr>
            <a:xfrm>
              <a:off x="637200" y="1533600"/>
              <a:ext cx="6292800" cy="8636400"/>
            </a:xfrm>
            <a:prstGeom prst="rect">
              <a:avLst/>
            </a:prstGeom>
            <a:noFill/>
            <a:ln cap="flat" cmpd="sng" w="28575">
              <a:solidFill>
                <a:srgbClr val="B0C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637200" y="1539000"/>
              <a:ext cx="6292800" cy="531000"/>
            </a:xfrm>
            <a:prstGeom prst="rect">
              <a:avLst/>
            </a:prstGeom>
            <a:noFill/>
            <a:ln cap="flat" cmpd="sng" w="28575">
              <a:solidFill>
                <a:srgbClr val="B0C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637200" y="4437000"/>
              <a:ext cx="6292800" cy="531000"/>
            </a:xfrm>
            <a:prstGeom prst="rect">
              <a:avLst/>
            </a:prstGeom>
            <a:noFill/>
            <a:ln cap="flat" cmpd="sng" w="28575">
              <a:solidFill>
                <a:srgbClr val="B0C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637200" y="7295400"/>
              <a:ext cx="6292800" cy="531000"/>
            </a:xfrm>
            <a:prstGeom prst="rect">
              <a:avLst/>
            </a:prstGeom>
            <a:noFill/>
            <a:ln cap="flat" cmpd="sng" w="28575">
              <a:solidFill>
                <a:srgbClr val="B0C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4" name="Google Shape;64;p13"/>
            <p:cNvCxnSpPr>
              <a:stCxn id="61" idx="0"/>
              <a:endCxn id="60" idx="2"/>
            </p:cNvCxnSpPr>
            <p:nvPr/>
          </p:nvCxnSpPr>
          <p:spPr>
            <a:xfrm>
              <a:off x="3783600" y="1539000"/>
              <a:ext cx="0" cy="8631000"/>
            </a:xfrm>
            <a:prstGeom prst="straightConnector1">
              <a:avLst/>
            </a:prstGeom>
            <a:noFill/>
            <a:ln cap="flat" cmpd="sng" w="28575">
              <a:solidFill>
                <a:srgbClr val="B0C2C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5" name="Google Shape;65;p13"/>
          <p:cNvSpPr txBox="1"/>
          <p:nvPr/>
        </p:nvSpPr>
        <p:spPr>
          <a:xfrm>
            <a:off x="630000" y="1647000"/>
            <a:ext cx="315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Purpose/Question</a:t>
            </a:r>
            <a:endParaRPr b="1" sz="18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780000" y="1647000"/>
            <a:ext cx="315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Hypothesis</a:t>
            </a:r>
            <a:endParaRPr b="1" sz="18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30000" y="4540800"/>
            <a:ext cx="315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Materials &amp; Methods</a:t>
            </a:r>
            <a:endParaRPr b="1" sz="18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780000" y="4540800"/>
            <a:ext cx="315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Data Collection</a:t>
            </a:r>
            <a:endParaRPr b="1" sz="18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30000" y="7417200"/>
            <a:ext cx="315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Data Analysis</a:t>
            </a:r>
            <a:endParaRPr b="1" sz="18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780000" y="7417200"/>
            <a:ext cx="315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Conclusion</a:t>
            </a:r>
            <a:endParaRPr b="1" sz="18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630000" y="2203200"/>
            <a:ext cx="315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What is the purpose (question/problem) of the lab? What is the learning objective?</a:t>
            </a:r>
            <a:endParaRPr sz="10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780000" y="2203200"/>
            <a:ext cx="315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Make sure to write an alternate and null </a:t>
            </a:r>
            <a:endParaRPr sz="10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hypothesis. (Ha, Ho, &lt; &gt;, =, ≤, legend, etc).</a:t>
            </a:r>
            <a:endParaRPr sz="10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630000" y="5085600"/>
            <a:ext cx="315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Write the procedure for what you did </a:t>
            </a:r>
            <a:endParaRPr sz="10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in paragraph form.</a:t>
            </a:r>
            <a:endParaRPr sz="10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780000" y="5085600"/>
            <a:ext cx="315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Record measurements in neat, well-organized </a:t>
            </a:r>
            <a:endParaRPr sz="10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data tables.</a:t>
            </a:r>
            <a:endParaRPr sz="10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630000" y="7953000"/>
            <a:ext cx="315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Record all calculations/manipulations of the </a:t>
            </a:r>
            <a:endParaRPr sz="10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data collected. Includes data uncertainty analysis.</a:t>
            </a:r>
            <a:endParaRPr sz="10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3780000" y="7953000"/>
            <a:ext cx="315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Each student should share responsibility </a:t>
            </a:r>
            <a:endParaRPr sz="10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7596C"/>
                </a:solidFill>
                <a:latin typeface="Josefin Sans"/>
                <a:ea typeface="Josefin Sans"/>
                <a:cs typeface="Josefin Sans"/>
                <a:sym typeface="Josefin Sans"/>
              </a:rPr>
              <a:t>for the calculations.</a:t>
            </a:r>
            <a:endParaRPr sz="1000">
              <a:solidFill>
                <a:srgbClr val="0759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810000" y="2682600"/>
            <a:ext cx="2818800" cy="1393200"/>
            <a:chOff x="810000" y="2673000"/>
            <a:chExt cx="2818800" cy="1393200"/>
          </a:xfrm>
        </p:grpSpPr>
        <p:cxnSp>
          <p:nvCxnSpPr>
            <p:cNvPr id="78" name="Google Shape;78;p13"/>
            <p:cNvCxnSpPr/>
            <p:nvPr/>
          </p:nvCxnSpPr>
          <p:spPr>
            <a:xfrm>
              <a:off x="810000" y="2673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810000" y="29538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810000" y="3229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810000" y="3510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810000" y="37854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810000" y="4066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4" name="Google Shape;84;p13"/>
          <p:cNvGrpSpPr/>
          <p:nvPr/>
        </p:nvGrpSpPr>
        <p:grpSpPr>
          <a:xfrm>
            <a:off x="3945600" y="2682600"/>
            <a:ext cx="2818800" cy="1393200"/>
            <a:chOff x="810000" y="2673000"/>
            <a:chExt cx="2818800" cy="1393200"/>
          </a:xfrm>
        </p:grpSpPr>
        <p:cxnSp>
          <p:nvCxnSpPr>
            <p:cNvPr id="85" name="Google Shape;85;p13"/>
            <p:cNvCxnSpPr/>
            <p:nvPr/>
          </p:nvCxnSpPr>
          <p:spPr>
            <a:xfrm>
              <a:off x="810000" y="2673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810000" y="29538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810000" y="3229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810000" y="3510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>
              <a:off x="810000" y="37854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810000" y="4066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1" name="Google Shape;91;p13"/>
          <p:cNvGrpSpPr/>
          <p:nvPr/>
        </p:nvGrpSpPr>
        <p:grpSpPr>
          <a:xfrm>
            <a:off x="810000" y="5588400"/>
            <a:ext cx="2818800" cy="1393200"/>
            <a:chOff x="810000" y="2673000"/>
            <a:chExt cx="2818800" cy="1393200"/>
          </a:xfrm>
        </p:grpSpPr>
        <p:cxnSp>
          <p:nvCxnSpPr>
            <p:cNvPr id="92" name="Google Shape;92;p13"/>
            <p:cNvCxnSpPr/>
            <p:nvPr/>
          </p:nvCxnSpPr>
          <p:spPr>
            <a:xfrm>
              <a:off x="810000" y="2673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810000" y="29538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810000" y="3229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810000" y="3510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810000" y="37854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810000" y="4066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8" name="Google Shape;98;p13"/>
          <p:cNvGrpSpPr/>
          <p:nvPr/>
        </p:nvGrpSpPr>
        <p:grpSpPr>
          <a:xfrm>
            <a:off x="3945600" y="5588400"/>
            <a:ext cx="2818800" cy="1393200"/>
            <a:chOff x="810000" y="2673000"/>
            <a:chExt cx="2818800" cy="1393200"/>
          </a:xfrm>
        </p:grpSpPr>
        <p:cxnSp>
          <p:nvCxnSpPr>
            <p:cNvPr id="99" name="Google Shape;99;p13"/>
            <p:cNvCxnSpPr/>
            <p:nvPr/>
          </p:nvCxnSpPr>
          <p:spPr>
            <a:xfrm>
              <a:off x="810000" y="2673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810000" y="29538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>
              <a:off x="810000" y="3229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3"/>
            <p:cNvCxnSpPr/>
            <p:nvPr/>
          </p:nvCxnSpPr>
          <p:spPr>
            <a:xfrm>
              <a:off x="810000" y="3510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810000" y="37854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810000" y="4066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5" name="Google Shape;105;p13"/>
          <p:cNvGrpSpPr/>
          <p:nvPr/>
        </p:nvGrpSpPr>
        <p:grpSpPr>
          <a:xfrm>
            <a:off x="810000" y="8455800"/>
            <a:ext cx="2818800" cy="1393200"/>
            <a:chOff x="810000" y="2673000"/>
            <a:chExt cx="2818800" cy="1393200"/>
          </a:xfrm>
        </p:grpSpPr>
        <p:cxnSp>
          <p:nvCxnSpPr>
            <p:cNvPr id="106" name="Google Shape;106;p13"/>
            <p:cNvCxnSpPr/>
            <p:nvPr/>
          </p:nvCxnSpPr>
          <p:spPr>
            <a:xfrm>
              <a:off x="810000" y="2673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3"/>
            <p:cNvCxnSpPr/>
            <p:nvPr/>
          </p:nvCxnSpPr>
          <p:spPr>
            <a:xfrm>
              <a:off x="810000" y="29538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810000" y="3229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810000" y="3510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810000" y="37854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3"/>
            <p:cNvCxnSpPr/>
            <p:nvPr/>
          </p:nvCxnSpPr>
          <p:spPr>
            <a:xfrm>
              <a:off x="810000" y="4066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2" name="Google Shape;112;p13"/>
          <p:cNvGrpSpPr/>
          <p:nvPr/>
        </p:nvGrpSpPr>
        <p:grpSpPr>
          <a:xfrm>
            <a:off x="3945600" y="8455800"/>
            <a:ext cx="2818800" cy="1393200"/>
            <a:chOff x="810000" y="2673000"/>
            <a:chExt cx="2818800" cy="1393200"/>
          </a:xfrm>
        </p:grpSpPr>
        <p:cxnSp>
          <p:nvCxnSpPr>
            <p:cNvPr id="113" name="Google Shape;113;p13"/>
            <p:cNvCxnSpPr/>
            <p:nvPr/>
          </p:nvCxnSpPr>
          <p:spPr>
            <a:xfrm>
              <a:off x="810000" y="2673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>
              <a:off x="810000" y="29538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810000" y="3229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3"/>
            <p:cNvCxnSpPr/>
            <p:nvPr/>
          </p:nvCxnSpPr>
          <p:spPr>
            <a:xfrm>
              <a:off x="810000" y="35100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13"/>
            <p:cNvCxnSpPr/>
            <p:nvPr/>
          </p:nvCxnSpPr>
          <p:spPr>
            <a:xfrm>
              <a:off x="810000" y="37854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3"/>
            <p:cNvCxnSpPr/>
            <p:nvPr/>
          </p:nvCxnSpPr>
          <p:spPr>
            <a:xfrm>
              <a:off x="810000" y="4066200"/>
              <a:ext cx="2818800" cy="0"/>
            </a:xfrm>
            <a:prstGeom prst="straightConnector1">
              <a:avLst/>
            </a:prstGeom>
            <a:noFill/>
            <a:ln cap="flat" cmpd="sng" w="19050">
              <a:solidFill>
                <a:srgbClr val="DFE7E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