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692000" cx="7560000"/>
  <p:notesSz cx="6858000" cy="9144000"/>
  <p:embeddedFontLst>
    <p:embeddedFont>
      <p:font typeface="Libre Baskerville"/>
      <p:regular r:id="rId8"/>
      <p:bold r:id="rId9"/>
      <p:italic r:id="rId10"/>
    </p:embeddedFont>
    <p:embeddedFont>
      <p:font typeface="Open Sans"/>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454">
          <p15:clr>
            <a:srgbClr val="747775"/>
          </p15:clr>
        </p15:guide>
        <p15:guide id="2" pos="430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54"/>
        <p:guide pos="4309"/>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penSans-regular.fntdata"/><Relationship Id="rId10" Type="http://schemas.openxmlformats.org/officeDocument/2006/relationships/font" Target="fonts/LibreBaskerville-italic.fntdata"/><Relationship Id="rId13" Type="http://schemas.openxmlformats.org/officeDocument/2006/relationships/font" Target="fonts/OpenSans-italic.fntdata"/><Relationship Id="rId12" Type="http://schemas.openxmlformats.org/officeDocument/2006/relationships/font" Target="fonts/OpenSans-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Baskerville-bold.fntdata"/><Relationship Id="rId14"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LibreBaskervill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c83bd59401_0_8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c83bd59401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717000" y="622100"/>
            <a:ext cx="2355600" cy="400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2600">
                <a:latin typeface="Libre Baskerville"/>
                <a:ea typeface="Libre Baskerville"/>
                <a:cs typeface="Libre Baskerville"/>
                <a:sym typeface="Libre Baskerville"/>
              </a:rPr>
              <a:t>Bid Proposal</a:t>
            </a:r>
            <a:endParaRPr b="1" sz="2600">
              <a:latin typeface="Libre Baskerville"/>
              <a:ea typeface="Libre Baskerville"/>
              <a:cs typeface="Libre Baskerville"/>
              <a:sym typeface="Libre Baskerville"/>
            </a:endParaRPr>
          </a:p>
        </p:txBody>
      </p:sp>
      <p:grpSp>
        <p:nvGrpSpPr>
          <p:cNvPr id="55" name="Google Shape;55;p13"/>
          <p:cNvGrpSpPr/>
          <p:nvPr/>
        </p:nvGrpSpPr>
        <p:grpSpPr>
          <a:xfrm>
            <a:off x="3114000" y="794675"/>
            <a:ext cx="3726000" cy="88100"/>
            <a:chOff x="3114000" y="794675"/>
            <a:chExt cx="3726000" cy="88100"/>
          </a:xfrm>
        </p:grpSpPr>
        <p:cxnSp>
          <p:nvCxnSpPr>
            <p:cNvPr id="56" name="Google Shape;56;p13"/>
            <p:cNvCxnSpPr/>
            <p:nvPr/>
          </p:nvCxnSpPr>
          <p:spPr>
            <a:xfrm rot="10800000">
              <a:off x="3114000" y="794675"/>
              <a:ext cx="3726000" cy="0"/>
            </a:xfrm>
            <a:prstGeom prst="straightConnector1">
              <a:avLst/>
            </a:prstGeom>
            <a:noFill/>
            <a:ln cap="flat" cmpd="sng" w="9525">
              <a:solidFill>
                <a:schemeClr val="dk1"/>
              </a:solidFill>
              <a:prstDash val="solid"/>
              <a:round/>
              <a:headEnd len="med" w="med" type="none"/>
              <a:tailEnd len="med" w="med" type="none"/>
            </a:ln>
          </p:spPr>
        </p:cxnSp>
        <p:cxnSp>
          <p:nvCxnSpPr>
            <p:cNvPr id="57" name="Google Shape;57;p13"/>
            <p:cNvCxnSpPr/>
            <p:nvPr/>
          </p:nvCxnSpPr>
          <p:spPr>
            <a:xfrm rot="10800000">
              <a:off x="3114000" y="882775"/>
              <a:ext cx="3726000" cy="0"/>
            </a:xfrm>
            <a:prstGeom prst="straightConnector1">
              <a:avLst/>
            </a:prstGeom>
            <a:noFill/>
            <a:ln cap="flat" cmpd="sng" w="9525">
              <a:solidFill>
                <a:schemeClr val="dk1"/>
              </a:solidFill>
              <a:prstDash val="solid"/>
              <a:round/>
              <a:headEnd len="med" w="med" type="none"/>
              <a:tailEnd len="med" w="med" type="none"/>
            </a:ln>
          </p:spPr>
        </p:cxnSp>
      </p:grpSp>
      <p:grpSp>
        <p:nvGrpSpPr>
          <p:cNvPr id="58" name="Google Shape;58;p13"/>
          <p:cNvGrpSpPr/>
          <p:nvPr/>
        </p:nvGrpSpPr>
        <p:grpSpPr>
          <a:xfrm>
            <a:off x="717000" y="1381956"/>
            <a:ext cx="3170700" cy="413210"/>
            <a:chOff x="717000" y="1381956"/>
            <a:chExt cx="3170700" cy="413210"/>
          </a:xfrm>
        </p:grpSpPr>
        <p:sp>
          <p:nvSpPr>
            <p:cNvPr id="59" name="Google Shape;59;p13"/>
            <p:cNvSpPr txBox="1"/>
            <p:nvPr/>
          </p:nvSpPr>
          <p:spPr>
            <a:xfrm>
              <a:off x="717000" y="1381956"/>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[Your Company Name]</a:t>
              </a:r>
              <a:endParaRPr sz="1200">
                <a:latin typeface="Open Sans"/>
                <a:ea typeface="Open Sans"/>
                <a:cs typeface="Open Sans"/>
                <a:sym typeface="Open Sans"/>
              </a:endParaRPr>
            </a:p>
          </p:txBody>
        </p:sp>
        <p:sp>
          <p:nvSpPr>
            <p:cNvPr id="60" name="Google Shape;60;p13"/>
            <p:cNvSpPr txBox="1"/>
            <p:nvPr/>
          </p:nvSpPr>
          <p:spPr>
            <a:xfrm>
              <a:off x="717000" y="1610365"/>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[Date]</a:t>
              </a:r>
              <a:endParaRPr sz="1200">
                <a:latin typeface="Open Sans"/>
                <a:ea typeface="Open Sans"/>
                <a:cs typeface="Open Sans"/>
                <a:sym typeface="Open Sans"/>
              </a:endParaRPr>
            </a:p>
          </p:txBody>
        </p:sp>
      </p:grpSp>
      <p:grpSp>
        <p:nvGrpSpPr>
          <p:cNvPr id="61" name="Google Shape;61;p13"/>
          <p:cNvGrpSpPr/>
          <p:nvPr/>
        </p:nvGrpSpPr>
        <p:grpSpPr>
          <a:xfrm>
            <a:off x="717000" y="2198406"/>
            <a:ext cx="3170700" cy="641610"/>
            <a:chOff x="717000" y="2198406"/>
            <a:chExt cx="3170700" cy="641610"/>
          </a:xfrm>
        </p:grpSpPr>
        <p:grpSp>
          <p:nvGrpSpPr>
            <p:cNvPr id="62" name="Google Shape;62;p13"/>
            <p:cNvGrpSpPr/>
            <p:nvPr/>
          </p:nvGrpSpPr>
          <p:grpSpPr>
            <a:xfrm>
              <a:off x="717000" y="2198406"/>
              <a:ext cx="3170700" cy="413210"/>
              <a:chOff x="717000" y="1381956"/>
              <a:chExt cx="3170700" cy="413210"/>
            </a:xfrm>
          </p:grpSpPr>
          <p:sp>
            <p:nvSpPr>
              <p:cNvPr id="63" name="Google Shape;63;p13"/>
              <p:cNvSpPr txBox="1"/>
              <p:nvPr/>
            </p:nvSpPr>
            <p:spPr>
              <a:xfrm>
                <a:off x="717000" y="1381956"/>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[Client's Name]</a:t>
                </a:r>
                <a:endParaRPr sz="1200">
                  <a:latin typeface="Open Sans"/>
                  <a:ea typeface="Open Sans"/>
                  <a:cs typeface="Open Sans"/>
                  <a:sym typeface="Open Sans"/>
                </a:endParaRPr>
              </a:p>
            </p:txBody>
          </p:sp>
          <p:sp>
            <p:nvSpPr>
              <p:cNvPr id="64" name="Google Shape;64;p13"/>
              <p:cNvSpPr txBox="1"/>
              <p:nvPr/>
            </p:nvSpPr>
            <p:spPr>
              <a:xfrm>
                <a:off x="717000" y="1610365"/>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[Client's Company Name]</a:t>
                </a:r>
                <a:endParaRPr sz="1200">
                  <a:latin typeface="Open Sans"/>
                  <a:ea typeface="Open Sans"/>
                  <a:cs typeface="Open Sans"/>
                  <a:sym typeface="Open Sans"/>
                </a:endParaRPr>
              </a:p>
            </p:txBody>
          </p:sp>
        </p:grpSp>
        <p:sp>
          <p:nvSpPr>
            <p:cNvPr id="65" name="Google Shape;65;p13"/>
            <p:cNvSpPr txBox="1"/>
            <p:nvPr/>
          </p:nvSpPr>
          <p:spPr>
            <a:xfrm>
              <a:off x="717000" y="2655215"/>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[Client's Address]</a:t>
              </a:r>
              <a:endParaRPr sz="1200">
                <a:latin typeface="Open Sans"/>
                <a:ea typeface="Open Sans"/>
                <a:cs typeface="Open Sans"/>
                <a:sym typeface="Open Sans"/>
              </a:endParaRPr>
            </a:p>
          </p:txBody>
        </p:sp>
      </p:grpSp>
      <p:sp>
        <p:nvSpPr>
          <p:cNvPr id="66" name="Google Shape;66;p13"/>
          <p:cNvSpPr txBox="1"/>
          <p:nvPr/>
        </p:nvSpPr>
        <p:spPr>
          <a:xfrm>
            <a:off x="717000" y="3245957"/>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Dear [Client's Name],</a:t>
            </a:r>
            <a:endParaRPr sz="1200">
              <a:latin typeface="Open Sans"/>
              <a:ea typeface="Open Sans"/>
              <a:cs typeface="Open Sans"/>
              <a:sym typeface="Open Sans"/>
            </a:endParaRPr>
          </a:p>
        </p:txBody>
      </p:sp>
      <p:grpSp>
        <p:nvGrpSpPr>
          <p:cNvPr id="67" name="Google Shape;67;p13"/>
          <p:cNvGrpSpPr/>
          <p:nvPr/>
        </p:nvGrpSpPr>
        <p:grpSpPr>
          <a:xfrm>
            <a:off x="717000" y="3818375"/>
            <a:ext cx="6123000" cy="633631"/>
            <a:chOff x="717000" y="3818375"/>
            <a:chExt cx="6123000" cy="633631"/>
          </a:xfrm>
        </p:grpSpPr>
        <p:sp>
          <p:nvSpPr>
            <p:cNvPr id="68" name="Google Shape;68;p13"/>
            <p:cNvSpPr txBox="1"/>
            <p:nvPr/>
          </p:nvSpPr>
          <p:spPr>
            <a:xfrm>
              <a:off x="717000" y="3818375"/>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Introduction:</a:t>
              </a:r>
              <a:endParaRPr sz="1200">
                <a:latin typeface="Open Sans"/>
                <a:ea typeface="Open Sans"/>
                <a:cs typeface="Open Sans"/>
                <a:sym typeface="Open Sans"/>
              </a:endParaRPr>
            </a:p>
          </p:txBody>
        </p:sp>
        <p:sp>
          <p:nvSpPr>
            <p:cNvPr id="69" name="Google Shape;69;p13"/>
            <p:cNvSpPr txBox="1"/>
            <p:nvPr/>
          </p:nvSpPr>
          <p:spPr>
            <a:xfrm>
              <a:off x="717000" y="4062606"/>
              <a:ext cx="6123000" cy="389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[Insert a brief introduction about your company, including its background, expertise, </a:t>
              </a:r>
              <a:endParaRPr sz="1100">
                <a:latin typeface="Open Sans"/>
                <a:ea typeface="Open Sans"/>
                <a:cs typeface="Open Sans"/>
                <a:sym typeface="Open Sans"/>
              </a:endParaRPr>
            </a:p>
            <a:p>
              <a:pPr indent="0" lvl="0" marL="0" rtl="0" algn="l">
                <a:lnSpc>
                  <a:spcPct val="130000"/>
                </a:lnSpc>
                <a:spcBef>
                  <a:spcPts val="0"/>
                </a:spcBef>
                <a:spcAft>
                  <a:spcPts val="0"/>
                </a:spcAft>
                <a:buNone/>
              </a:pPr>
              <a:r>
                <a:rPr lang="uk" sz="1100">
                  <a:latin typeface="Open Sans"/>
                  <a:ea typeface="Open Sans"/>
                  <a:cs typeface="Open Sans"/>
                  <a:sym typeface="Open Sans"/>
                </a:rPr>
                <a:t>and relevant experience. Highlight why your company is the best fit for the project.]</a:t>
              </a:r>
              <a:endParaRPr sz="1100">
                <a:latin typeface="Open Sans"/>
                <a:ea typeface="Open Sans"/>
                <a:cs typeface="Open Sans"/>
                <a:sym typeface="Open Sans"/>
              </a:endParaRPr>
            </a:p>
          </p:txBody>
        </p:sp>
      </p:grpSp>
      <p:grpSp>
        <p:nvGrpSpPr>
          <p:cNvPr id="70" name="Google Shape;70;p13"/>
          <p:cNvGrpSpPr/>
          <p:nvPr/>
        </p:nvGrpSpPr>
        <p:grpSpPr>
          <a:xfrm>
            <a:off x="717000" y="4881525"/>
            <a:ext cx="6123000" cy="853831"/>
            <a:chOff x="717000" y="3818375"/>
            <a:chExt cx="6123000" cy="853831"/>
          </a:xfrm>
        </p:grpSpPr>
        <p:sp>
          <p:nvSpPr>
            <p:cNvPr id="71" name="Google Shape;71;p13"/>
            <p:cNvSpPr txBox="1"/>
            <p:nvPr/>
          </p:nvSpPr>
          <p:spPr>
            <a:xfrm>
              <a:off x="717000" y="3818375"/>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Scope of Work:</a:t>
              </a:r>
              <a:endParaRPr sz="1200">
                <a:latin typeface="Open Sans"/>
                <a:ea typeface="Open Sans"/>
                <a:cs typeface="Open Sans"/>
                <a:sym typeface="Open Sans"/>
              </a:endParaRPr>
            </a:p>
          </p:txBody>
        </p:sp>
        <p:sp>
          <p:nvSpPr>
            <p:cNvPr id="72" name="Google Shape;72;p13"/>
            <p:cNvSpPr txBox="1"/>
            <p:nvPr/>
          </p:nvSpPr>
          <p:spPr>
            <a:xfrm>
              <a:off x="717000" y="4062606"/>
              <a:ext cx="61230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[Describe the products or services you are proposing to provide in detail. Include specifications, deliverables, and timelines. Be as specific as possible to demonstrate your understanding of the project requirements.]</a:t>
              </a:r>
              <a:endParaRPr sz="1100">
                <a:latin typeface="Open Sans"/>
                <a:ea typeface="Open Sans"/>
                <a:cs typeface="Open Sans"/>
                <a:sym typeface="Open Sans"/>
              </a:endParaRPr>
            </a:p>
          </p:txBody>
        </p:sp>
      </p:grpSp>
      <p:grpSp>
        <p:nvGrpSpPr>
          <p:cNvPr id="73" name="Google Shape;73;p13"/>
          <p:cNvGrpSpPr/>
          <p:nvPr/>
        </p:nvGrpSpPr>
        <p:grpSpPr>
          <a:xfrm>
            <a:off x="717000" y="6170981"/>
            <a:ext cx="6123000" cy="853831"/>
            <a:chOff x="717000" y="3824481"/>
            <a:chExt cx="6123000" cy="853831"/>
          </a:xfrm>
        </p:grpSpPr>
        <p:sp>
          <p:nvSpPr>
            <p:cNvPr id="74" name="Google Shape;74;p13"/>
            <p:cNvSpPr txBox="1"/>
            <p:nvPr/>
          </p:nvSpPr>
          <p:spPr>
            <a:xfrm>
              <a:off x="717000" y="3824481"/>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Pricing:</a:t>
              </a:r>
              <a:endParaRPr sz="1200">
                <a:latin typeface="Open Sans"/>
                <a:ea typeface="Open Sans"/>
                <a:cs typeface="Open Sans"/>
                <a:sym typeface="Open Sans"/>
              </a:endParaRPr>
            </a:p>
          </p:txBody>
        </p:sp>
        <p:sp>
          <p:nvSpPr>
            <p:cNvPr id="75" name="Google Shape;75;p13"/>
            <p:cNvSpPr txBox="1"/>
            <p:nvPr/>
          </p:nvSpPr>
          <p:spPr>
            <a:xfrm>
              <a:off x="717000" y="4068712"/>
              <a:ext cx="61230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[Provide a breakdown of the costs associated with the project. Include labor costs, materials, overhead, and any other expenses. Specify whether your pricing is fixed or subject to change based on project scope or duration.]</a:t>
              </a:r>
              <a:endParaRPr sz="1100">
                <a:latin typeface="Open Sans"/>
                <a:ea typeface="Open Sans"/>
                <a:cs typeface="Open Sans"/>
                <a:sym typeface="Open Sans"/>
              </a:endParaRPr>
            </a:p>
          </p:txBody>
        </p:sp>
      </p:grpSp>
      <p:grpSp>
        <p:nvGrpSpPr>
          <p:cNvPr id="76" name="Google Shape;76;p13"/>
          <p:cNvGrpSpPr/>
          <p:nvPr/>
        </p:nvGrpSpPr>
        <p:grpSpPr>
          <a:xfrm>
            <a:off x="726075" y="10142975"/>
            <a:ext cx="6193972" cy="184800"/>
            <a:chOff x="726075" y="10142975"/>
            <a:chExt cx="6193972" cy="184800"/>
          </a:xfrm>
        </p:grpSpPr>
        <p:cxnSp>
          <p:nvCxnSpPr>
            <p:cNvPr id="77" name="Google Shape;77;p13"/>
            <p:cNvCxnSpPr/>
            <p:nvPr/>
          </p:nvCxnSpPr>
          <p:spPr>
            <a:xfrm>
              <a:off x="726075" y="10239375"/>
              <a:ext cx="5570700" cy="0"/>
            </a:xfrm>
            <a:prstGeom prst="straightConnector1">
              <a:avLst/>
            </a:prstGeom>
            <a:noFill/>
            <a:ln cap="flat" cmpd="sng" w="9525">
              <a:solidFill>
                <a:srgbClr val="000000"/>
              </a:solidFill>
              <a:prstDash val="solid"/>
              <a:round/>
              <a:headEnd len="med" w="med" type="none"/>
              <a:tailEnd len="med" w="med" type="none"/>
            </a:ln>
          </p:spPr>
        </p:cxnSp>
        <p:sp>
          <p:nvSpPr>
            <p:cNvPr id="78" name="Google Shape;78;p13"/>
            <p:cNvSpPr txBox="1"/>
            <p:nvPr/>
          </p:nvSpPr>
          <p:spPr>
            <a:xfrm>
              <a:off x="6393547" y="10142975"/>
              <a:ext cx="526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Open Sans"/>
                  <a:ea typeface="Open Sans"/>
                  <a:cs typeface="Open Sans"/>
                  <a:sym typeface="Open Sans"/>
                </a:rPr>
                <a:t>Page 1</a:t>
              </a:r>
              <a:endParaRPr sz="1200">
                <a:latin typeface="Open Sans"/>
                <a:ea typeface="Open Sans"/>
                <a:cs typeface="Open Sans"/>
                <a:sym typeface="Open Sans"/>
              </a:endParaRPr>
            </a:p>
          </p:txBody>
        </p:sp>
      </p:grpSp>
      <p:grpSp>
        <p:nvGrpSpPr>
          <p:cNvPr id="79" name="Google Shape;79;p13"/>
          <p:cNvGrpSpPr/>
          <p:nvPr/>
        </p:nvGrpSpPr>
        <p:grpSpPr>
          <a:xfrm>
            <a:off x="717000" y="7456992"/>
            <a:ext cx="6126075" cy="2353094"/>
            <a:chOff x="717000" y="7456992"/>
            <a:chExt cx="6126075" cy="2353094"/>
          </a:xfrm>
        </p:grpSpPr>
        <p:sp>
          <p:nvSpPr>
            <p:cNvPr id="80" name="Google Shape;80;p13"/>
            <p:cNvSpPr/>
            <p:nvPr/>
          </p:nvSpPr>
          <p:spPr>
            <a:xfrm>
              <a:off x="720000" y="8128887"/>
              <a:ext cx="6120000" cy="1681200"/>
            </a:xfrm>
            <a:prstGeom prst="rect">
              <a:avLst/>
            </a:prstGeom>
            <a:noFill/>
            <a:ln cap="flat" cmpd="sng" w="9525">
              <a:solidFill>
                <a:srgbClr val="EFEEE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1" name="Google Shape;81;p13"/>
            <p:cNvSpPr/>
            <p:nvPr/>
          </p:nvSpPr>
          <p:spPr>
            <a:xfrm>
              <a:off x="720000" y="7695650"/>
              <a:ext cx="6120000" cy="433200"/>
            </a:xfrm>
            <a:prstGeom prst="rect">
              <a:avLst/>
            </a:prstGeom>
            <a:solidFill>
              <a:srgbClr val="EFEEEE"/>
            </a:solidFill>
            <a:ln cap="flat" cmpd="sng" w="9525">
              <a:solidFill>
                <a:srgbClr val="EFEEE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2" name="Google Shape;82;p13"/>
            <p:cNvSpPr txBox="1"/>
            <p:nvPr/>
          </p:nvSpPr>
          <p:spPr>
            <a:xfrm>
              <a:off x="717000" y="7456992"/>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Timeline:</a:t>
              </a:r>
              <a:endParaRPr sz="1200">
                <a:latin typeface="Open Sans"/>
                <a:ea typeface="Open Sans"/>
                <a:cs typeface="Open Sans"/>
                <a:sym typeface="Open Sans"/>
              </a:endParaRPr>
            </a:p>
          </p:txBody>
        </p:sp>
        <p:grpSp>
          <p:nvGrpSpPr>
            <p:cNvPr id="83" name="Google Shape;83;p13"/>
            <p:cNvGrpSpPr/>
            <p:nvPr/>
          </p:nvGrpSpPr>
          <p:grpSpPr>
            <a:xfrm>
              <a:off x="825625" y="7819842"/>
              <a:ext cx="1615500" cy="1440297"/>
              <a:chOff x="825625" y="7819842"/>
              <a:chExt cx="1615500" cy="1440297"/>
            </a:xfrm>
          </p:grpSpPr>
          <p:sp>
            <p:nvSpPr>
              <p:cNvPr id="84" name="Google Shape;84;p13"/>
              <p:cNvSpPr txBox="1"/>
              <p:nvPr/>
            </p:nvSpPr>
            <p:spPr>
              <a:xfrm>
                <a:off x="825625" y="7819842"/>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Open Sans"/>
                    <a:ea typeface="Open Sans"/>
                    <a:cs typeface="Open Sans"/>
                    <a:sym typeface="Open Sans"/>
                  </a:rPr>
                  <a:t>Task Description</a:t>
                </a:r>
                <a:endParaRPr sz="1200">
                  <a:latin typeface="Open Sans"/>
                  <a:ea typeface="Open Sans"/>
                  <a:cs typeface="Open Sans"/>
                  <a:sym typeface="Open Sans"/>
                </a:endParaRPr>
              </a:p>
            </p:txBody>
          </p:sp>
          <p:sp>
            <p:nvSpPr>
              <p:cNvPr id="85" name="Google Shape;85;p13"/>
              <p:cNvSpPr txBox="1"/>
              <p:nvPr/>
            </p:nvSpPr>
            <p:spPr>
              <a:xfrm>
                <a:off x="825625" y="8270377"/>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Task 1</a:t>
                </a:r>
                <a:endParaRPr sz="1000">
                  <a:latin typeface="Open Sans"/>
                  <a:ea typeface="Open Sans"/>
                  <a:cs typeface="Open Sans"/>
                  <a:sym typeface="Open Sans"/>
                </a:endParaRPr>
              </a:p>
            </p:txBody>
          </p:sp>
          <p:sp>
            <p:nvSpPr>
              <p:cNvPr id="86" name="Google Shape;86;p13"/>
              <p:cNvSpPr txBox="1"/>
              <p:nvPr/>
            </p:nvSpPr>
            <p:spPr>
              <a:xfrm>
                <a:off x="825625" y="8688308"/>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Task 2</a:t>
                </a:r>
                <a:endParaRPr sz="1000">
                  <a:latin typeface="Open Sans"/>
                  <a:ea typeface="Open Sans"/>
                  <a:cs typeface="Open Sans"/>
                  <a:sym typeface="Open Sans"/>
                </a:endParaRPr>
              </a:p>
            </p:txBody>
          </p:sp>
          <p:sp>
            <p:nvSpPr>
              <p:cNvPr id="87" name="Google Shape;87;p13"/>
              <p:cNvSpPr txBox="1"/>
              <p:nvPr/>
            </p:nvSpPr>
            <p:spPr>
              <a:xfrm>
                <a:off x="825625" y="9106239"/>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Task 3</a:t>
                </a:r>
                <a:endParaRPr sz="1000">
                  <a:latin typeface="Open Sans"/>
                  <a:ea typeface="Open Sans"/>
                  <a:cs typeface="Open Sans"/>
                  <a:sym typeface="Open Sans"/>
                </a:endParaRPr>
              </a:p>
            </p:txBody>
          </p:sp>
        </p:grpSp>
        <p:grpSp>
          <p:nvGrpSpPr>
            <p:cNvPr id="88" name="Google Shape;88;p13"/>
            <p:cNvGrpSpPr/>
            <p:nvPr/>
          </p:nvGrpSpPr>
          <p:grpSpPr>
            <a:xfrm>
              <a:off x="2868480" y="7819842"/>
              <a:ext cx="1615500" cy="1440297"/>
              <a:chOff x="2868480" y="7819842"/>
              <a:chExt cx="1615500" cy="1440297"/>
            </a:xfrm>
          </p:grpSpPr>
          <p:sp>
            <p:nvSpPr>
              <p:cNvPr id="89" name="Google Shape;89;p13"/>
              <p:cNvSpPr txBox="1"/>
              <p:nvPr/>
            </p:nvSpPr>
            <p:spPr>
              <a:xfrm>
                <a:off x="2868480" y="7819842"/>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Open Sans"/>
                    <a:ea typeface="Open Sans"/>
                    <a:cs typeface="Open Sans"/>
                    <a:sym typeface="Open Sans"/>
                  </a:rPr>
                  <a:t>Start Date</a:t>
                </a:r>
                <a:endParaRPr sz="1200">
                  <a:latin typeface="Open Sans"/>
                  <a:ea typeface="Open Sans"/>
                  <a:cs typeface="Open Sans"/>
                  <a:sym typeface="Open Sans"/>
                </a:endParaRPr>
              </a:p>
            </p:txBody>
          </p:sp>
          <p:sp>
            <p:nvSpPr>
              <p:cNvPr id="90" name="Google Shape;90;p13"/>
              <p:cNvSpPr txBox="1"/>
              <p:nvPr/>
            </p:nvSpPr>
            <p:spPr>
              <a:xfrm>
                <a:off x="2868480" y="8270377"/>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[Start Date]</a:t>
                </a:r>
                <a:endParaRPr sz="1000">
                  <a:latin typeface="Open Sans"/>
                  <a:ea typeface="Open Sans"/>
                  <a:cs typeface="Open Sans"/>
                  <a:sym typeface="Open Sans"/>
                </a:endParaRPr>
              </a:p>
            </p:txBody>
          </p:sp>
          <p:sp>
            <p:nvSpPr>
              <p:cNvPr id="91" name="Google Shape;91;p13"/>
              <p:cNvSpPr txBox="1"/>
              <p:nvPr/>
            </p:nvSpPr>
            <p:spPr>
              <a:xfrm>
                <a:off x="2868480" y="8688308"/>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[Start Date]</a:t>
                </a:r>
                <a:endParaRPr sz="1000">
                  <a:latin typeface="Open Sans"/>
                  <a:ea typeface="Open Sans"/>
                  <a:cs typeface="Open Sans"/>
                  <a:sym typeface="Open Sans"/>
                </a:endParaRPr>
              </a:p>
            </p:txBody>
          </p:sp>
          <p:sp>
            <p:nvSpPr>
              <p:cNvPr id="92" name="Google Shape;92;p13"/>
              <p:cNvSpPr txBox="1"/>
              <p:nvPr/>
            </p:nvSpPr>
            <p:spPr>
              <a:xfrm>
                <a:off x="2868480" y="9106239"/>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[Start Date]</a:t>
                </a:r>
                <a:endParaRPr sz="1000">
                  <a:latin typeface="Open Sans"/>
                  <a:ea typeface="Open Sans"/>
                  <a:cs typeface="Open Sans"/>
                  <a:sym typeface="Open Sans"/>
                </a:endParaRPr>
              </a:p>
            </p:txBody>
          </p:sp>
        </p:grpSp>
        <p:grpSp>
          <p:nvGrpSpPr>
            <p:cNvPr id="93" name="Google Shape;93;p13"/>
            <p:cNvGrpSpPr/>
            <p:nvPr/>
          </p:nvGrpSpPr>
          <p:grpSpPr>
            <a:xfrm>
              <a:off x="4911336" y="7819842"/>
              <a:ext cx="1615500" cy="1440297"/>
              <a:chOff x="4911336" y="7819842"/>
              <a:chExt cx="1615500" cy="1440297"/>
            </a:xfrm>
          </p:grpSpPr>
          <p:sp>
            <p:nvSpPr>
              <p:cNvPr id="94" name="Google Shape;94;p13"/>
              <p:cNvSpPr txBox="1"/>
              <p:nvPr/>
            </p:nvSpPr>
            <p:spPr>
              <a:xfrm>
                <a:off x="4911336" y="7819842"/>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Open Sans"/>
                    <a:ea typeface="Open Sans"/>
                    <a:cs typeface="Open Sans"/>
                    <a:sym typeface="Open Sans"/>
                  </a:rPr>
                  <a:t>End Date</a:t>
                </a:r>
                <a:endParaRPr sz="1200">
                  <a:latin typeface="Open Sans"/>
                  <a:ea typeface="Open Sans"/>
                  <a:cs typeface="Open Sans"/>
                  <a:sym typeface="Open Sans"/>
                </a:endParaRPr>
              </a:p>
            </p:txBody>
          </p:sp>
          <p:sp>
            <p:nvSpPr>
              <p:cNvPr id="95" name="Google Shape;95;p13"/>
              <p:cNvSpPr txBox="1"/>
              <p:nvPr/>
            </p:nvSpPr>
            <p:spPr>
              <a:xfrm>
                <a:off x="4911336" y="8270377"/>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[End Date]</a:t>
                </a:r>
                <a:endParaRPr sz="1000">
                  <a:latin typeface="Open Sans"/>
                  <a:ea typeface="Open Sans"/>
                  <a:cs typeface="Open Sans"/>
                  <a:sym typeface="Open Sans"/>
                </a:endParaRPr>
              </a:p>
            </p:txBody>
          </p:sp>
          <p:sp>
            <p:nvSpPr>
              <p:cNvPr id="96" name="Google Shape;96;p13"/>
              <p:cNvSpPr txBox="1"/>
              <p:nvPr/>
            </p:nvSpPr>
            <p:spPr>
              <a:xfrm>
                <a:off x="4911336" y="8688308"/>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[End Date]</a:t>
                </a:r>
                <a:endParaRPr sz="1000">
                  <a:latin typeface="Open Sans"/>
                  <a:ea typeface="Open Sans"/>
                  <a:cs typeface="Open Sans"/>
                  <a:sym typeface="Open Sans"/>
                </a:endParaRPr>
              </a:p>
            </p:txBody>
          </p:sp>
          <p:sp>
            <p:nvSpPr>
              <p:cNvPr id="97" name="Google Shape;97;p13"/>
              <p:cNvSpPr txBox="1"/>
              <p:nvPr/>
            </p:nvSpPr>
            <p:spPr>
              <a:xfrm>
                <a:off x="4911336" y="9106239"/>
                <a:ext cx="1615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latin typeface="Open Sans"/>
                    <a:ea typeface="Open Sans"/>
                    <a:cs typeface="Open Sans"/>
                    <a:sym typeface="Open Sans"/>
                  </a:rPr>
                  <a:t>[End Date]</a:t>
                </a:r>
                <a:endParaRPr sz="1000">
                  <a:latin typeface="Open Sans"/>
                  <a:ea typeface="Open Sans"/>
                  <a:cs typeface="Open Sans"/>
                  <a:sym typeface="Open Sans"/>
                </a:endParaRPr>
              </a:p>
            </p:txBody>
          </p:sp>
        </p:grpSp>
        <p:cxnSp>
          <p:nvCxnSpPr>
            <p:cNvPr id="98" name="Google Shape;98;p13"/>
            <p:cNvCxnSpPr/>
            <p:nvPr/>
          </p:nvCxnSpPr>
          <p:spPr>
            <a:xfrm>
              <a:off x="726075" y="8556293"/>
              <a:ext cx="6117000" cy="0"/>
            </a:xfrm>
            <a:prstGeom prst="straightConnector1">
              <a:avLst/>
            </a:prstGeom>
            <a:noFill/>
            <a:ln cap="flat" cmpd="sng" w="9525">
              <a:solidFill>
                <a:srgbClr val="EFEEEE"/>
              </a:solidFill>
              <a:prstDash val="solid"/>
              <a:round/>
              <a:headEnd len="med" w="med" type="none"/>
              <a:tailEnd len="med" w="med" type="none"/>
            </a:ln>
          </p:spPr>
        </p:cxnSp>
        <p:cxnSp>
          <p:nvCxnSpPr>
            <p:cNvPr id="99" name="Google Shape;99;p13"/>
            <p:cNvCxnSpPr/>
            <p:nvPr/>
          </p:nvCxnSpPr>
          <p:spPr>
            <a:xfrm>
              <a:off x="726075" y="8974224"/>
              <a:ext cx="6117000" cy="0"/>
            </a:xfrm>
            <a:prstGeom prst="straightConnector1">
              <a:avLst/>
            </a:prstGeom>
            <a:noFill/>
            <a:ln cap="flat" cmpd="sng" w="9525">
              <a:solidFill>
                <a:srgbClr val="EFEEEE"/>
              </a:solidFill>
              <a:prstDash val="solid"/>
              <a:round/>
              <a:headEnd len="med" w="med" type="none"/>
              <a:tailEnd len="med" w="med" type="none"/>
            </a:ln>
          </p:spPr>
        </p:cxnSp>
        <p:cxnSp>
          <p:nvCxnSpPr>
            <p:cNvPr id="100" name="Google Shape;100;p13"/>
            <p:cNvCxnSpPr/>
            <p:nvPr/>
          </p:nvCxnSpPr>
          <p:spPr>
            <a:xfrm>
              <a:off x="726075" y="9392155"/>
              <a:ext cx="6117000" cy="0"/>
            </a:xfrm>
            <a:prstGeom prst="straightConnector1">
              <a:avLst/>
            </a:prstGeom>
            <a:noFill/>
            <a:ln cap="flat" cmpd="sng" w="9525">
              <a:solidFill>
                <a:srgbClr val="EFEEEE"/>
              </a:solidFill>
              <a:prstDash val="solid"/>
              <a:round/>
              <a:headEnd len="med" w="med" type="none"/>
              <a:tailEnd len="med" w="med" type="none"/>
            </a:ln>
          </p:spPr>
        </p:cxnSp>
        <p:cxnSp>
          <p:nvCxnSpPr>
            <p:cNvPr id="101" name="Google Shape;101;p13"/>
            <p:cNvCxnSpPr/>
            <p:nvPr/>
          </p:nvCxnSpPr>
          <p:spPr>
            <a:xfrm>
              <a:off x="726075" y="9802107"/>
              <a:ext cx="6117000" cy="0"/>
            </a:xfrm>
            <a:prstGeom prst="straightConnector1">
              <a:avLst/>
            </a:prstGeom>
            <a:noFill/>
            <a:ln cap="flat" cmpd="sng" w="9525">
              <a:solidFill>
                <a:srgbClr val="EFEEEE"/>
              </a:solidFill>
              <a:prstDash val="solid"/>
              <a:round/>
              <a:headEnd len="med" w="med" type="none"/>
              <a:tailEnd len="med" w="med" type="none"/>
            </a:ln>
          </p:spPr>
        </p:cxnSp>
        <p:cxnSp>
          <p:nvCxnSpPr>
            <p:cNvPr id="102" name="Google Shape;102;p13"/>
            <p:cNvCxnSpPr/>
            <p:nvPr/>
          </p:nvCxnSpPr>
          <p:spPr>
            <a:xfrm rot="10800000">
              <a:off x="2763804" y="8128493"/>
              <a:ext cx="0" cy="1681139"/>
            </a:xfrm>
            <a:prstGeom prst="straightConnector1">
              <a:avLst/>
            </a:prstGeom>
            <a:noFill/>
            <a:ln cap="flat" cmpd="sng" w="9525">
              <a:solidFill>
                <a:srgbClr val="EFEEEE"/>
              </a:solidFill>
              <a:prstDash val="solid"/>
              <a:round/>
              <a:headEnd len="med" w="med" type="none"/>
              <a:tailEnd len="med" w="med" type="none"/>
            </a:ln>
          </p:spPr>
        </p:cxnSp>
        <p:cxnSp>
          <p:nvCxnSpPr>
            <p:cNvPr id="103" name="Google Shape;103;p13"/>
            <p:cNvCxnSpPr/>
            <p:nvPr/>
          </p:nvCxnSpPr>
          <p:spPr>
            <a:xfrm rot="10800000">
              <a:off x="4805454" y="8128493"/>
              <a:ext cx="0" cy="1681139"/>
            </a:xfrm>
            <a:prstGeom prst="straightConnector1">
              <a:avLst/>
            </a:prstGeom>
            <a:noFill/>
            <a:ln cap="flat" cmpd="sng" w="9525">
              <a:solidFill>
                <a:srgbClr val="EFEEEE"/>
              </a:solidFill>
              <a:prstDash val="solid"/>
              <a:round/>
              <a:headEnd len="med" w="med" type="none"/>
              <a:tailEnd len="med" w="med" type="none"/>
            </a:ln>
          </p:spPr>
        </p:cxnSp>
        <p:cxnSp>
          <p:nvCxnSpPr>
            <p:cNvPr id="104" name="Google Shape;104;p13"/>
            <p:cNvCxnSpPr/>
            <p:nvPr/>
          </p:nvCxnSpPr>
          <p:spPr>
            <a:xfrm>
              <a:off x="726075" y="8138361"/>
              <a:ext cx="6117000" cy="0"/>
            </a:xfrm>
            <a:prstGeom prst="straightConnector1">
              <a:avLst/>
            </a:prstGeom>
            <a:noFill/>
            <a:ln cap="flat" cmpd="sng" w="9525">
              <a:solidFill>
                <a:srgbClr val="EFEEEE"/>
              </a:solidFill>
              <a:prstDash val="solid"/>
              <a:round/>
              <a:headEnd len="med" w="med" type="none"/>
              <a:tailEnd len="med" w="med" type="none"/>
            </a:ln>
          </p:spPr>
        </p:cxnSp>
        <p:cxnSp>
          <p:nvCxnSpPr>
            <p:cNvPr id="105" name="Google Shape;105;p13"/>
            <p:cNvCxnSpPr/>
            <p:nvPr/>
          </p:nvCxnSpPr>
          <p:spPr>
            <a:xfrm>
              <a:off x="726075" y="9810086"/>
              <a:ext cx="6117000" cy="0"/>
            </a:xfrm>
            <a:prstGeom prst="straightConnector1">
              <a:avLst/>
            </a:prstGeom>
            <a:noFill/>
            <a:ln cap="flat" cmpd="sng" w="9525">
              <a:solidFill>
                <a:srgbClr val="EFEEEE"/>
              </a:solidFill>
              <a:prstDash val="solid"/>
              <a:round/>
              <a:headEnd len="med" w="med" type="none"/>
              <a:tailEnd len="med" w="med" type="none"/>
            </a:ln>
          </p:spPr>
        </p:cxn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4"/>
          <p:cNvSpPr txBox="1"/>
          <p:nvPr/>
        </p:nvSpPr>
        <p:spPr>
          <a:xfrm>
            <a:off x="717000" y="6406606"/>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Sincerely,</a:t>
            </a:r>
            <a:endParaRPr sz="1200">
              <a:latin typeface="Open Sans"/>
              <a:ea typeface="Open Sans"/>
              <a:cs typeface="Open Sans"/>
              <a:sym typeface="Open Sans"/>
            </a:endParaRPr>
          </a:p>
        </p:txBody>
      </p:sp>
      <p:grpSp>
        <p:nvGrpSpPr>
          <p:cNvPr id="111" name="Google Shape;111;p14"/>
          <p:cNvGrpSpPr/>
          <p:nvPr/>
        </p:nvGrpSpPr>
        <p:grpSpPr>
          <a:xfrm>
            <a:off x="717000" y="7049839"/>
            <a:ext cx="3170700" cy="641610"/>
            <a:chOff x="717000" y="2198406"/>
            <a:chExt cx="3170700" cy="641610"/>
          </a:xfrm>
        </p:grpSpPr>
        <p:grpSp>
          <p:nvGrpSpPr>
            <p:cNvPr id="112" name="Google Shape;112;p14"/>
            <p:cNvGrpSpPr/>
            <p:nvPr/>
          </p:nvGrpSpPr>
          <p:grpSpPr>
            <a:xfrm>
              <a:off x="717000" y="2198406"/>
              <a:ext cx="3170700" cy="413210"/>
              <a:chOff x="717000" y="1381956"/>
              <a:chExt cx="3170700" cy="413210"/>
            </a:xfrm>
          </p:grpSpPr>
          <p:sp>
            <p:nvSpPr>
              <p:cNvPr id="113" name="Google Shape;113;p14"/>
              <p:cNvSpPr txBox="1"/>
              <p:nvPr/>
            </p:nvSpPr>
            <p:spPr>
              <a:xfrm>
                <a:off x="717000" y="1381956"/>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[Your Name]</a:t>
                </a:r>
                <a:endParaRPr sz="1200">
                  <a:latin typeface="Open Sans"/>
                  <a:ea typeface="Open Sans"/>
                  <a:cs typeface="Open Sans"/>
                  <a:sym typeface="Open Sans"/>
                </a:endParaRPr>
              </a:p>
            </p:txBody>
          </p:sp>
          <p:sp>
            <p:nvSpPr>
              <p:cNvPr id="114" name="Google Shape;114;p14"/>
              <p:cNvSpPr txBox="1"/>
              <p:nvPr/>
            </p:nvSpPr>
            <p:spPr>
              <a:xfrm>
                <a:off x="717000" y="1610365"/>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[Your Title]</a:t>
                </a:r>
                <a:endParaRPr sz="1200">
                  <a:latin typeface="Open Sans"/>
                  <a:ea typeface="Open Sans"/>
                  <a:cs typeface="Open Sans"/>
                  <a:sym typeface="Open Sans"/>
                </a:endParaRPr>
              </a:p>
            </p:txBody>
          </p:sp>
        </p:grpSp>
        <p:sp>
          <p:nvSpPr>
            <p:cNvPr id="115" name="Google Shape;115;p14"/>
            <p:cNvSpPr txBox="1"/>
            <p:nvPr/>
          </p:nvSpPr>
          <p:spPr>
            <a:xfrm>
              <a:off x="717000" y="2655215"/>
              <a:ext cx="317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[Your Contact Information]</a:t>
              </a:r>
              <a:endParaRPr sz="1200">
                <a:latin typeface="Open Sans"/>
                <a:ea typeface="Open Sans"/>
                <a:cs typeface="Open Sans"/>
                <a:sym typeface="Open Sans"/>
              </a:endParaRPr>
            </a:p>
          </p:txBody>
        </p:sp>
      </p:grpSp>
      <p:grpSp>
        <p:nvGrpSpPr>
          <p:cNvPr id="116" name="Google Shape;116;p14"/>
          <p:cNvGrpSpPr/>
          <p:nvPr/>
        </p:nvGrpSpPr>
        <p:grpSpPr>
          <a:xfrm>
            <a:off x="717000" y="753075"/>
            <a:ext cx="6123000" cy="853820"/>
            <a:chOff x="717000" y="3818386"/>
            <a:chExt cx="6123000" cy="853820"/>
          </a:xfrm>
        </p:grpSpPr>
        <p:sp>
          <p:nvSpPr>
            <p:cNvPr id="117" name="Google Shape;117;p14"/>
            <p:cNvSpPr txBox="1"/>
            <p:nvPr/>
          </p:nvSpPr>
          <p:spPr>
            <a:xfrm>
              <a:off x="717000" y="3818386"/>
              <a:ext cx="1956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Terms and Conditions:</a:t>
              </a:r>
              <a:endParaRPr sz="1200">
                <a:latin typeface="Open Sans"/>
                <a:ea typeface="Open Sans"/>
                <a:cs typeface="Open Sans"/>
                <a:sym typeface="Open Sans"/>
              </a:endParaRPr>
            </a:p>
          </p:txBody>
        </p:sp>
        <p:sp>
          <p:nvSpPr>
            <p:cNvPr id="118" name="Google Shape;118;p14"/>
            <p:cNvSpPr txBox="1"/>
            <p:nvPr/>
          </p:nvSpPr>
          <p:spPr>
            <a:xfrm>
              <a:off x="717000" y="4062606"/>
              <a:ext cx="61230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[Outline the terms under which you are offering your products or services. Include payment terms, warranties, and any other relevant conditions. Address any legal or regulatory requirements that apply to the project.]</a:t>
              </a:r>
              <a:endParaRPr sz="1100">
                <a:latin typeface="Open Sans"/>
                <a:ea typeface="Open Sans"/>
                <a:cs typeface="Open Sans"/>
                <a:sym typeface="Open Sans"/>
              </a:endParaRPr>
            </a:p>
          </p:txBody>
        </p:sp>
      </p:grpSp>
      <p:grpSp>
        <p:nvGrpSpPr>
          <p:cNvPr id="119" name="Google Shape;119;p14"/>
          <p:cNvGrpSpPr/>
          <p:nvPr/>
        </p:nvGrpSpPr>
        <p:grpSpPr>
          <a:xfrm>
            <a:off x="717000" y="3168338"/>
            <a:ext cx="6123000" cy="633631"/>
            <a:chOff x="717000" y="3818375"/>
            <a:chExt cx="6123000" cy="633631"/>
          </a:xfrm>
        </p:grpSpPr>
        <p:sp>
          <p:nvSpPr>
            <p:cNvPr id="120" name="Google Shape;120;p14"/>
            <p:cNvSpPr txBox="1"/>
            <p:nvPr/>
          </p:nvSpPr>
          <p:spPr>
            <a:xfrm>
              <a:off x="717000" y="3818375"/>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References:</a:t>
              </a:r>
              <a:endParaRPr sz="1200">
                <a:latin typeface="Open Sans"/>
                <a:ea typeface="Open Sans"/>
                <a:cs typeface="Open Sans"/>
                <a:sym typeface="Open Sans"/>
              </a:endParaRPr>
            </a:p>
          </p:txBody>
        </p:sp>
        <p:sp>
          <p:nvSpPr>
            <p:cNvPr id="121" name="Google Shape;121;p14"/>
            <p:cNvSpPr txBox="1"/>
            <p:nvPr/>
          </p:nvSpPr>
          <p:spPr>
            <a:xfrm>
              <a:off x="717000" y="4062606"/>
              <a:ext cx="6123000" cy="389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[Include contact information for references or testimonials from previous clients who can vouch for the quality of your work and customer satisfaction.]</a:t>
              </a:r>
              <a:endParaRPr sz="1100">
                <a:latin typeface="Open Sans"/>
                <a:ea typeface="Open Sans"/>
                <a:cs typeface="Open Sans"/>
                <a:sym typeface="Open Sans"/>
              </a:endParaRPr>
            </a:p>
          </p:txBody>
        </p:sp>
      </p:grpSp>
      <p:grpSp>
        <p:nvGrpSpPr>
          <p:cNvPr id="122" name="Google Shape;122;p14"/>
          <p:cNvGrpSpPr/>
          <p:nvPr/>
        </p:nvGrpSpPr>
        <p:grpSpPr>
          <a:xfrm>
            <a:off x="717000" y="4264012"/>
            <a:ext cx="6123000" cy="853831"/>
            <a:chOff x="717000" y="3824481"/>
            <a:chExt cx="6123000" cy="853831"/>
          </a:xfrm>
        </p:grpSpPr>
        <p:sp>
          <p:nvSpPr>
            <p:cNvPr id="123" name="Google Shape;123;p14"/>
            <p:cNvSpPr txBox="1"/>
            <p:nvPr/>
          </p:nvSpPr>
          <p:spPr>
            <a:xfrm>
              <a:off x="717000" y="3824481"/>
              <a:ext cx="1615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Conclusion:</a:t>
              </a:r>
              <a:endParaRPr sz="1200">
                <a:latin typeface="Open Sans"/>
                <a:ea typeface="Open Sans"/>
                <a:cs typeface="Open Sans"/>
                <a:sym typeface="Open Sans"/>
              </a:endParaRPr>
            </a:p>
          </p:txBody>
        </p:sp>
        <p:sp>
          <p:nvSpPr>
            <p:cNvPr id="124" name="Google Shape;124;p14"/>
            <p:cNvSpPr txBox="1"/>
            <p:nvPr/>
          </p:nvSpPr>
          <p:spPr>
            <a:xfrm>
              <a:off x="717000" y="4068712"/>
              <a:ext cx="61230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[Express your enthusiasm for the opportunity to work with the client and reiterate your commitment to delivering high-quality results. Encourage the client to contact you with any questions or concerns.]</a:t>
              </a:r>
              <a:endParaRPr sz="1100">
                <a:latin typeface="Open Sans"/>
                <a:ea typeface="Open Sans"/>
                <a:cs typeface="Open Sans"/>
                <a:sym typeface="Open Sans"/>
              </a:endParaRPr>
            </a:p>
          </p:txBody>
        </p:sp>
      </p:grpSp>
      <p:grpSp>
        <p:nvGrpSpPr>
          <p:cNvPr id="125" name="Google Shape;125;p14"/>
          <p:cNvGrpSpPr/>
          <p:nvPr/>
        </p:nvGrpSpPr>
        <p:grpSpPr>
          <a:xfrm>
            <a:off x="726075" y="10142975"/>
            <a:ext cx="6193972" cy="184800"/>
            <a:chOff x="726075" y="10142975"/>
            <a:chExt cx="6193972" cy="184800"/>
          </a:xfrm>
        </p:grpSpPr>
        <p:cxnSp>
          <p:nvCxnSpPr>
            <p:cNvPr id="126" name="Google Shape;126;p14"/>
            <p:cNvCxnSpPr/>
            <p:nvPr/>
          </p:nvCxnSpPr>
          <p:spPr>
            <a:xfrm>
              <a:off x="726075" y="10239375"/>
              <a:ext cx="5570700" cy="0"/>
            </a:xfrm>
            <a:prstGeom prst="straightConnector1">
              <a:avLst/>
            </a:prstGeom>
            <a:noFill/>
            <a:ln cap="flat" cmpd="sng" w="9525">
              <a:solidFill>
                <a:srgbClr val="000000"/>
              </a:solidFill>
              <a:prstDash val="solid"/>
              <a:round/>
              <a:headEnd len="med" w="med" type="none"/>
              <a:tailEnd len="med" w="med" type="none"/>
            </a:ln>
          </p:spPr>
        </p:cxnSp>
        <p:sp>
          <p:nvSpPr>
            <p:cNvPr id="127" name="Google Shape;127;p14"/>
            <p:cNvSpPr txBox="1"/>
            <p:nvPr/>
          </p:nvSpPr>
          <p:spPr>
            <a:xfrm>
              <a:off x="6393547" y="10142975"/>
              <a:ext cx="526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Open Sans"/>
                  <a:ea typeface="Open Sans"/>
                  <a:cs typeface="Open Sans"/>
                  <a:sym typeface="Open Sans"/>
                </a:rPr>
                <a:t>Page 2</a:t>
              </a:r>
              <a:endParaRPr sz="1200">
                <a:latin typeface="Open Sans"/>
                <a:ea typeface="Open Sans"/>
                <a:cs typeface="Open Sans"/>
                <a:sym typeface="Open Sans"/>
              </a:endParaRPr>
            </a:p>
          </p:txBody>
        </p:sp>
      </p:grpSp>
      <p:grpSp>
        <p:nvGrpSpPr>
          <p:cNvPr id="128" name="Google Shape;128;p14"/>
          <p:cNvGrpSpPr/>
          <p:nvPr/>
        </p:nvGrpSpPr>
        <p:grpSpPr>
          <a:xfrm>
            <a:off x="717000" y="2052852"/>
            <a:ext cx="6123000" cy="633620"/>
            <a:chOff x="717000" y="3818386"/>
            <a:chExt cx="6123000" cy="633620"/>
          </a:xfrm>
        </p:grpSpPr>
        <p:sp>
          <p:nvSpPr>
            <p:cNvPr id="129" name="Google Shape;129;p14"/>
            <p:cNvSpPr txBox="1"/>
            <p:nvPr/>
          </p:nvSpPr>
          <p:spPr>
            <a:xfrm>
              <a:off x="717000" y="3818386"/>
              <a:ext cx="2681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Open Sans"/>
                  <a:ea typeface="Open Sans"/>
                  <a:cs typeface="Open Sans"/>
                  <a:sym typeface="Open Sans"/>
                </a:rPr>
                <a:t>Qualifications and Experience:</a:t>
              </a:r>
              <a:endParaRPr sz="1200">
                <a:latin typeface="Open Sans"/>
                <a:ea typeface="Open Sans"/>
                <a:cs typeface="Open Sans"/>
                <a:sym typeface="Open Sans"/>
              </a:endParaRPr>
            </a:p>
          </p:txBody>
        </p:sp>
        <p:sp>
          <p:nvSpPr>
            <p:cNvPr id="130" name="Google Shape;130;p14"/>
            <p:cNvSpPr txBox="1"/>
            <p:nvPr/>
          </p:nvSpPr>
          <p:spPr>
            <a:xfrm>
              <a:off x="717000" y="4062606"/>
              <a:ext cx="6123000" cy="389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latin typeface="Open Sans"/>
                  <a:ea typeface="Open Sans"/>
                  <a:cs typeface="Open Sans"/>
                  <a:sym typeface="Open Sans"/>
                </a:rPr>
                <a:t>[Highlight your company's qualifications, experience, and track record of success on similar projects. Provide details about key team members and their relevant expertise.]</a:t>
              </a:r>
              <a:endParaRPr sz="1100">
                <a:latin typeface="Open Sans"/>
                <a:ea typeface="Open Sans"/>
                <a:cs typeface="Open Sans"/>
                <a:sym typeface="Open Sans"/>
              </a:endParaRPr>
            </a:p>
          </p:txBody>
        </p:sp>
      </p:grpSp>
      <p:sp>
        <p:nvSpPr>
          <p:cNvPr id="131" name="Google Shape;131;p14"/>
          <p:cNvSpPr txBox="1"/>
          <p:nvPr/>
        </p:nvSpPr>
        <p:spPr>
          <a:xfrm>
            <a:off x="717000" y="5549833"/>
            <a:ext cx="61230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200">
                <a:latin typeface="Open Sans"/>
                <a:ea typeface="Open Sans"/>
                <a:cs typeface="Open Sans"/>
                <a:sym typeface="Open Sans"/>
              </a:rPr>
              <a:t>Thank you for considering [Your Company Name] for this project. We look forward to the opportunity to collaborate with you.</a:t>
            </a:r>
            <a:endParaRPr sz="1200">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