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our Gummy"/>
      <p:regular r:id="rId7"/>
      <p:bold r:id="rId8"/>
      <p:italic r:id="rId9"/>
      <p:boldItalic r:id="rId10"/>
    </p:embeddedFont>
    <p:embeddedFont>
      <p:font typeface="Sour Gummy Ligh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A2B7C18-6A09-4982-8229-DFDF6F95292B}">
  <a:tblStyle styleId="{5A2B7C18-6A09-4982-8229-DFDF6F95292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Light-regular.fntdata"/><Relationship Id="rId10" Type="http://schemas.openxmlformats.org/officeDocument/2006/relationships/font" Target="fonts/SourGummy-boldItalic.fntdata"/><Relationship Id="rId13" Type="http://schemas.openxmlformats.org/officeDocument/2006/relationships/font" Target="fonts/SourGummyLight-italic.fntdata"/><Relationship Id="rId12" Type="http://schemas.openxmlformats.org/officeDocument/2006/relationships/font" Target="fonts/SourGummyLigh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-italic.fntdata"/><Relationship Id="rId14" Type="http://schemas.openxmlformats.org/officeDocument/2006/relationships/font" Target="fonts/SourGummyLigh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-regular.fntdata"/><Relationship Id="rId8" Type="http://schemas.openxmlformats.org/officeDocument/2006/relationships/font" Target="fonts/SourGumm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-12" y="0"/>
            <a:ext cx="7560000" cy="10692000"/>
            <a:chOff x="8466675" y="410625"/>
            <a:chExt cx="7560000" cy="10692000"/>
          </a:xfrm>
        </p:grpSpPr>
        <p:sp>
          <p:nvSpPr>
            <p:cNvPr id="55" name="Google Shape;55;p13"/>
            <p:cNvSpPr/>
            <p:nvPr/>
          </p:nvSpPr>
          <p:spPr>
            <a:xfrm>
              <a:off x="8466675" y="410625"/>
              <a:ext cx="7560000" cy="10692000"/>
            </a:xfrm>
            <a:prstGeom prst="rect">
              <a:avLst/>
            </a:prstGeom>
            <a:solidFill>
              <a:srgbClr val="FAF7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477327" y="410625"/>
              <a:ext cx="7538694" cy="1069199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7" name="Google Shape;57;p13"/>
          <p:cNvGrpSpPr/>
          <p:nvPr/>
        </p:nvGrpSpPr>
        <p:grpSpPr>
          <a:xfrm>
            <a:off x="450000" y="1170000"/>
            <a:ext cx="6681900" cy="9057600"/>
            <a:chOff x="450000" y="1170000"/>
            <a:chExt cx="6681900" cy="9057600"/>
          </a:xfrm>
        </p:grpSpPr>
        <p:sp>
          <p:nvSpPr>
            <p:cNvPr id="58" name="Google Shape;58;p13"/>
            <p:cNvSpPr/>
            <p:nvPr/>
          </p:nvSpPr>
          <p:spPr>
            <a:xfrm>
              <a:off x="450000" y="1170000"/>
              <a:ext cx="6681900" cy="9057600"/>
            </a:xfrm>
            <a:prstGeom prst="roundRect">
              <a:avLst>
                <a:gd fmla="val 2964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450000" y="1170000"/>
              <a:ext cx="6681900" cy="4305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EFF3D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 rot="10800000">
              <a:off x="450000" y="9797100"/>
              <a:ext cx="6681900" cy="4305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E7F6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450000" y="1170000"/>
              <a:ext cx="6681900" cy="9057600"/>
            </a:xfrm>
            <a:prstGeom prst="roundRect">
              <a:avLst>
                <a:gd fmla="val 2964" name="adj"/>
              </a:avLst>
            </a:prstGeom>
            <a:noFill/>
            <a:ln cap="flat" cmpd="sng" w="19050">
              <a:solidFill>
                <a:srgbClr val="A8B3B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aphicFrame>
        <p:nvGraphicFramePr>
          <p:cNvPr id="62" name="Google Shape;62;p13"/>
          <p:cNvGraphicFramePr/>
          <p:nvPr/>
        </p:nvGraphicFramePr>
        <p:xfrm>
          <a:off x="737975" y="19530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{5A2B7C18-6A09-4982-8229-DFDF6F95292B}</a:tableStyleId>
              </a:tblPr>
              <a:tblGrid>
                <a:gridCol w="6041125"/>
              </a:tblGrid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>
                          <a:solidFill>
                            <a:srgbClr val="CBD689"/>
                          </a:solidFill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GOAL BEHAVIOUR</a:t>
                      </a:r>
                      <a:endParaRPr b="1" sz="1700">
                        <a:solidFill>
                          <a:srgbClr val="CBD689"/>
                        </a:solidFill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rgbClr val="595959"/>
                          </a:solidFill>
                          <a:latin typeface="Sour Gummy Light"/>
                          <a:ea typeface="Sour Gummy Light"/>
                          <a:cs typeface="Sour Gummy Light"/>
                          <a:sym typeface="Sour Gummy Light"/>
                        </a:rPr>
                        <a:t>I, Daniel, agree to work on this behaviour:</a:t>
                      </a:r>
                      <a:endParaRPr sz="1700">
                        <a:solidFill>
                          <a:srgbClr val="595959"/>
                        </a:solidFill>
                        <a:latin typeface="Sour Gummy Light"/>
                        <a:ea typeface="Sour Gummy Light"/>
                        <a:cs typeface="Sour Gummy Light"/>
                        <a:sym typeface="Sour Gummy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rgbClr val="595959"/>
                          </a:solidFill>
                          <a:latin typeface="Sour Gummy Light"/>
                          <a:ea typeface="Sour Gummy Light"/>
                          <a:cs typeface="Sour Gummy Light"/>
                          <a:sym typeface="Sour Gummy Light"/>
                        </a:rPr>
                        <a:t>I will raise my hand and wait to be called on before</a:t>
                      </a:r>
                      <a:endParaRPr sz="1700">
                        <a:solidFill>
                          <a:srgbClr val="595959"/>
                        </a:solidFill>
                        <a:latin typeface="Sour Gummy Light"/>
                        <a:ea typeface="Sour Gummy Light"/>
                        <a:cs typeface="Sour Gummy Light"/>
                        <a:sym typeface="Sour Gummy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rgbClr val="595959"/>
                          </a:solidFill>
                          <a:latin typeface="Sour Gummy Light"/>
                          <a:ea typeface="Sour Gummy Light"/>
                          <a:cs typeface="Sour Gummy Light"/>
                          <a:sym typeface="Sour Gummy Light"/>
                        </a:rPr>
                        <a:t>speaking during class discussions. I will listen respectfully</a:t>
                      </a:r>
                      <a:endParaRPr sz="1700">
                        <a:solidFill>
                          <a:srgbClr val="595959"/>
                        </a:solidFill>
                        <a:latin typeface="Sour Gummy Light"/>
                        <a:ea typeface="Sour Gummy Light"/>
                        <a:cs typeface="Sour Gummy Light"/>
                        <a:sym typeface="Sour Gummy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rgbClr val="595959"/>
                          </a:solidFill>
                          <a:latin typeface="Sour Gummy Light"/>
                          <a:ea typeface="Sour Gummy Light"/>
                          <a:cs typeface="Sour Gummy Light"/>
                          <a:sym typeface="Sour Gummy Light"/>
                        </a:rPr>
                        <a:t>when others are talking.</a:t>
                      </a:r>
                      <a:endParaRPr sz="1700">
                        <a:solidFill>
                          <a:srgbClr val="595959"/>
                        </a:solidFill>
                        <a:latin typeface="Sour Gummy Light"/>
                        <a:ea typeface="Sour Gummy Light"/>
                        <a:cs typeface="Sour Gummy Light"/>
                        <a:sym typeface="Sour Gummy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7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>
                          <a:solidFill>
                            <a:srgbClr val="F8C069"/>
                          </a:solidFill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REWARD</a:t>
                      </a:r>
                      <a:endParaRPr b="1" sz="1700">
                        <a:solidFill>
                          <a:srgbClr val="F8C069"/>
                        </a:solidFill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rgbClr val="595959"/>
                          </a:solidFill>
                          <a:latin typeface="Sour Gummy Light"/>
                          <a:ea typeface="Sour Gummy Light"/>
                          <a:cs typeface="Sour Gummy Light"/>
                          <a:sym typeface="Sour Gummy Light"/>
                        </a:rPr>
                        <a:t>The reward I will receive for meeting this goal is:</a:t>
                      </a:r>
                      <a:endParaRPr sz="1700">
                        <a:solidFill>
                          <a:srgbClr val="595959"/>
                        </a:solidFill>
                        <a:latin typeface="Sour Gummy Light"/>
                        <a:ea typeface="Sour Gummy Light"/>
                        <a:cs typeface="Sour Gummy Light"/>
                        <a:sym typeface="Sour Gummy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rgbClr val="595959"/>
                          </a:solidFill>
                          <a:latin typeface="Sour Gummy Light"/>
                          <a:ea typeface="Sour Gummy Light"/>
                          <a:cs typeface="Sour Gummy Light"/>
                          <a:sym typeface="Sour Gummy Light"/>
                        </a:rPr>
                        <a:t>I will get 10 extra minutes of computer time on Fridays if I</a:t>
                      </a:r>
                      <a:endParaRPr sz="1700">
                        <a:solidFill>
                          <a:srgbClr val="595959"/>
                        </a:solidFill>
                        <a:latin typeface="Sour Gummy Light"/>
                        <a:ea typeface="Sour Gummy Light"/>
                        <a:cs typeface="Sour Gummy Light"/>
                        <a:sym typeface="Sour Gummy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rgbClr val="595959"/>
                          </a:solidFill>
                          <a:latin typeface="Sour Gummy Light"/>
                          <a:ea typeface="Sour Gummy Light"/>
                          <a:cs typeface="Sour Gummy Light"/>
                          <a:sym typeface="Sour Gummy Light"/>
                        </a:rPr>
                        <a:t>reach my goal Monday through Thursday.</a:t>
                      </a:r>
                      <a:endParaRPr sz="1700">
                        <a:solidFill>
                          <a:srgbClr val="595959"/>
                        </a:solidFill>
                        <a:latin typeface="Sour Gummy Light"/>
                        <a:ea typeface="Sour Gummy Light"/>
                        <a:cs typeface="Sour Gummy Light"/>
                        <a:sym typeface="Sour Gummy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7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>
                          <a:solidFill>
                            <a:srgbClr val="B0E0DB"/>
                          </a:solidFill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REVIEW</a:t>
                      </a:r>
                      <a:endParaRPr b="1" sz="1700">
                        <a:solidFill>
                          <a:srgbClr val="B0E0DB"/>
                        </a:solidFill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rgbClr val="595959"/>
                          </a:solidFill>
                          <a:latin typeface="Sour Gummy Light"/>
                          <a:ea typeface="Sour Gummy Light"/>
                          <a:cs typeface="Sour Gummy Light"/>
                          <a:sym typeface="Sour Gummy Light"/>
                        </a:rPr>
                        <a:t>We’ll check in on how this contract is going on this</a:t>
                      </a:r>
                      <a:endParaRPr sz="1700">
                        <a:solidFill>
                          <a:srgbClr val="595959"/>
                        </a:solidFill>
                        <a:latin typeface="Sour Gummy Light"/>
                        <a:ea typeface="Sour Gummy Light"/>
                        <a:cs typeface="Sour Gummy Light"/>
                        <a:sym typeface="Sour Gummy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rgbClr val="595959"/>
                          </a:solidFill>
                          <a:latin typeface="Sour Gummy Light"/>
                          <a:ea typeface="Sour Gummy Light"/>
                          <a:cs typeface="Sour Gummy Light"/>
                          <a:sym typeface="Sour Gummy Light"/>
                        </a:rPr>
                        <a:t>date:</a:t>
                      </a:r>
                      <a:r>
                        <a:rPr lang="en" sz="1700">
                          <a:solidFill>
                            <a:srgbClr val="595959"/>
                          </a:solidFill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 </a:t>
                      </a:r>
                      <a:r>
                        <a:rPr b="1" lang="en" sz="1700">
                          <a:solidFill>
                            <a:srgbClr val="595959"/>
                          </a:solidFill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November 24</a:t>
                      </a:r>
                      <a:endParaRPr b="1" sz="1700">
                        <a:solidFill>
                          <a:srgbClr val="595959"/>
                        </a:solidFill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7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>
                          <a:solidFill>
                            <a:srgbClr val="A8B3BA"/>
                          </a:solidFill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STUDENT SIGNATURE:</a:t>
                      </a:r>
                      <a:endParaRPr b="1" sz="1700">
                        <a:solidFill>
                          <a:srgbClr val="828A8E"/>
                        </a:solidFill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7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>
                          <a:solidFill>
                            <a:srgbClr val="A8B3BA"/>
                          </a:solidFill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ADULT SIGNATURE:</a:t>
                      </a:r>
                      <a:endParaRPr b="1" sz="1700">
                        <a:solidFill>
                          <a:srgbClr val="A8B3BA"/>
                        </a:solidFill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7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>
                          <a:solidFill>
                            <a:srgbClr val="A8B3BA"/>
                          </a:solidFill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DATE:</a:t>
                      </a:r>
                      <a:endParaRPr b="1" sz="1700">
                        <a:solidFill>
                          <a:srgbClr val="A8B3BA"/>
                        </a:solidFill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7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E0D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63" name="Google Shape;63;p13"/>
          <p:cNvGrpSpPr/>
          <p:nvPr/>
        </p:nvGrpSpPr>
        <p:grpSpPr>
          <a:xfrm>
            <a:off x="476250" y="413975"/>
            <a:ext cx="6681902" cy="453644"/>
            <a:chOff x="476250" y="413975"/>
            <a:chExt cx="6681902" cy="453644"/>
          </a:xfrm>
        </p:grpSpPr>
        <p:sp>
          <p:nvSpPr>
            <p:cNvPr id="64" name="Google Shape;64;p13"/>
            <p:cNvSpPr/>
            <p:nvPr/>
          </p:nvSpPr>
          <p:spPr>
            <a:xfrm>
              <a:off x="476250" y="413975"/>
              <a:ext cx="3302178" cy="453644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1" i="0">
                  <a:ln cap="flat" cmpd="sng" w="18900">
                    <a:solidFill>
                      <a:srgbClr val="828A8E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solidFill>
                    <a:srgbClr val="F8C069"/>
                  </a:solidFill>
                  <a:latin typeface="Sour Gummy"/>
                </a:rPr>
                <a:t>BEHAVIOUR</a:t>
              </a: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3967506" y="413975"/>
              <a:ext cx="3190646" cy="453644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1" i="0">
                  <a:ln cap="flat" cmpd="sng" w="18900">
                    <a:solidFill>
                      <a:srgbClr val="828A8E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solidFill>
                    <a:srgbClr val="B0E0DB"/>
                  </a:solidFill>
                  <a:latin typeface="Sour Gummy"/>
                </a:rPr>
                <a:t>CONTRACT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