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Spectral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747775"/>
          </p15:clr>
        </p15:guide>
        <p15:guide id="2" pos="4535">
          <p15:clr>
            <a:srgbClr val="747775"/>
          </p15:clr>
        </p15:guide>
        <p15:guide id="3" pos="225">
          <p15:clr>
            <a:srgbClr val="747775"/>
          </p15:clr>
        </p15:guide>
        <p15:guide id="4" orient="horz" pos="4827">
          <p15:clr>
            <a:srgbClr val="747775"/>
          </p15:clr>
        </p15:guide>
        <p15:guide id="5" orient="horz" pos="5770">
          <p15:clr>
            <a:srgbClr val="747775"/>
          </p15:clr>
        </p15:guide>
        <p15:guide id="6" orient="horz" pos="5633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4535"/>
        <p:guide pos="225"/>
        <p:guide pos="4827" orient="horz"/>
        <p:guide pos="5770" orient="horz"/>
        <p:guide pos="5633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Spectral-boldItalic.fntdata"/><Relationship Id="rId9" Type="http://schemas.openxmlformats.org/officeDocument/2006/relationships/font" Target="fonts/Spectral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pectral-regular.fntdata"/><Relationship Id="rId8" Type="http://schemas.openxmlformats.org/officeDocument/2006/relationships/font" Target="fonts/Spectral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35125" y="145975"/>
            <a:ext cx="6941950" cy="10288600"/>
            <a:chOff x="435125" y="145975"/>
            <a:chExt cx="6941950" cy="10288600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6081725" y="8720750"/>
              <a:ext cx="1295350" cy="1713825"/>
              <a:chOff x="6081725" y="8720750"/>
              <a:chExt cx="1295350" cy="1713825"/>
            </a:xfrm>
          </p:grpSpPr>
          <p:sp>
            <p:nvSpPr>
              <p:cNvPr id="56" name="Google Shape;56;p13"/>
              <p:cNvSpPr/>
              <p:nvPr/>
            </p:nvSpPr>
            <p:spPr>
              <a:xfrm>
                <a:off x="6700875" y="9758375"/>
                <a:ext cx="676200" cy="676200"/>
              </a:xfrm>
              <a:prstGeom prst="ellipse">
                <a:avLst/>
              </a:prstGeom>
              <a:solidFill>
                <a:srgbClr val="FDF4E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13"/>
              <p:cNvSpPr/>
              <p:nvPr/>
            </p:nvSpPr>
            <p:spPr>
              <a:xfrm>
                <a:off x="6081725" y="8720750"/>
                <a:ext cx="983400" cy="983400"/>
              </a:xfrm>
              <a:prstGeom prst="ellipse">
                <a:avLst/>
              </a:prstGeom>
              <a:solidFill>
                <a:srgbClr val="F8F9F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13"/>
            <p:cNvGrpSpPr/>
            <p:nvPr/>
          </p:nvGrpSpPr>
          <p:grpSpPr>
            <a:xfrm>
              <a:off x="435125" y="145975"/>
              <a:ext cx="6837775" cy="1097025"/>
              <a:chOff x="435125" y="145975"/>
              <a:chExt cx="6837775" cy="1097025"/>
            </a:xfrm>
          </p:grpSpPr>
          <p:sp>
            <p:nvSpPr>
              <p:cNvPr id="59" name="Google Shape;59;p13"/>
              <p:cNvSpPr/>
              <p:nvPr/>
            </p:nvSpPr>
            <p:spPr>
              <a:xfrm>
                <a:off x="435125" y="277825"/>
                <a:ext cx="965100" cy="965100"/>
              </a:xfrm>
              <a:prstGeom prst="ellipse">
                <a:avLst/>
              </a:prstGeom>
              <a:solidFill>
                <a:srgbClr val="EEF1F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60" name="Google Shape;60;p13"/>
              <p:cNvGrpSpPr/>
              <p:nvPr/>
            </p:nvGrpSpPr>
            <p:grpSpPr>
              <a:xfrm>
                <a:off x="5319725" y="145975"/>
                <a:ext cx="1953175" cy="1097025"/>
                <a:chOff x="5319725" y="145975"/>
                <a:chExt cx="1953175" cy="1097025"/>
              </a:xfrm>
            </p:grpSpPr>
            <p:sp>
              <p:nvSpPr>
                <p:cNvPr id="61" name="Google Shape;61;p13"/>
                <p:cNvSpPr/>
                <p:nvPr/>
              </p:nvSpPr>
              <p:spPr>
                <a:xfrm>
                  <a:off x="5319725" y="790600"/>
                  <a:ext cx="452400" cy="452400"/>
                </a:xfrm>
                <a:prstGeom prst="ellipse">
                  <a:avLst/>
                </a:prstGeom>
                <a:solidFill>
                  <a:srgbClr val="FDF4E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2" name="Google Shape;62;p13"/>
                <p:cNvSpPr/>
                <p:nvPr/>
              </p:nvSpPr>
              <p:spPr>
                <a:xfrm>
                  <a:off x="6414000" y="145975"/>
                  <a:ext cx="858900" cy="858900"/>
                </a:xfrm>
                <a:prstGeom prst="ellipse">
                  <a:avLst/>
                </a:prstGeom>
                <a:solidFill>
                  <a:srgbClr val="EEF1F5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grpSp>
        <p:nvGrpSpPr>
          <p:cNvPr id="63" name="Google Shape;63;p13"/>
          <p:cNvGrpSpPr/>
          <p:nvPr/>
        </p:nvGrpSpPr>
        <p:grpSpPr>
          <a:xfrm>
            <a:off x="357200" y="277825"/>
            <a:ext cx="3127500" cy="562038"/>
            <a:chOff x="357200" y="277825"/>
            <a:chExt cx="3127500" cy="562038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357200" y="277825"/>
              <a:ext cx="3127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400">
                  <a:solidFill>
                    <a:srgbClr val="E28859"/>
                  </a:solidFill>
                  <a:latin typeface="Spectral"/>
                  <a:ea typeface="Spectral"/>
                  <a:cs typeface="Spectral"/>
                  <a:sym typeface="Spectral"/>
                </a:rPr>
                <a:t>Monique Stehr</a:t>
              </a:r>
              <a:endParaRPr b="1" sz="2400">
                <a:solidFill>
                  <a:srgbClr val="E28859"/>
                </a:solidFill>
                <a:latin typeface="Spectral"/>
                <a:ea typeface="Spectral"/>
                <a:cs typeface="Spectral"/>
                <a:sym typeface="Spectral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357200" y="655063"/>
              <a:ext cx="3127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Assistant Researcher</a:t>
              </a:r>
              <a:endParaRPr b="1" sz="12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sp>
        <p:nvSpPr>
          <p:cNvPr id="66" name="Google Shape;66;p13"/>
          <p:cNvSpPr txBox="1"/>
          <p:nvPr/>
        </p:nvSpPr>
        <p:spPr>
          <a:xfrm>
            <a:off x="357200" y="940825"/>
            <a:ext cx="4024200" cy="85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rPr>
              <a:t>Experienced in Biological Sciences research for over five years, specializing in hands-on investigative work in laboratories. </a:t>
            </a:r>
            <a:endParaRPr sz="900">
              <a:solidFill>
                <a:srgbClr val="1B2942"/>
              </a:solidFill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rPr>
              <a:t>Proficient in fundamental molecular biology procedures such as PCR, nucleic acid purification, nucleic acid quantification, and quality control. </a:t>
            </a:r>
            <a:endParaRPr sz="900">
              <a:solidFill>
                <a:srgbClr val="1B2942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67" name="Google Shape;67;p13"/>
          <p:cNvGrpSpPr/>
          <p:nvPr/>
        </p:nvGrpSpPr>
        <p:grpSpPr>
          <a:xfrm>
            <a:off x="5568175" y="353450"/>
            <a:ext cx="1920900" cy="901388"/>
            <a:chOff x="5568175" y="353450"/>
            <a:chExt cx="1920900" cy="901388"/>
          </a:xfrm>
        </p:grpSpPr>
        <p:sp>
          <p:nvSpPr>
            <p:cNvPr id="68" name="Google Shape;68;p13"/>
            <p:cNvSpPr txBox="1"/>
            <p:nvPr/>
          </p:nvSpPr>
          <p:spPr>
            <a:xfrm>
              <a:off x="5568175" y="353450"/>
              <a:ext cx="1920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M:</a:t>
              </a:r>
              <a:r>
                <a:rPr lang="ru"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 </a:t>
              </a:r>
              <a:r>
                <a:rPr lang="ru" sz="7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Mymail@example.com</a:t>
              </a:r>
              <a:endParaRPr sz="7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5568175" y="558013"/>
              <a:ext cx="1920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T: </a:t>
              </a:r>
              <a:r>
                <a:rPr lang="ru" sz="7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+123-4567-890</a:t>
              </a:r>
              <a:endParaRPr sz="7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5568175" y="762575"/>
              <a:ext cx="1920900" cy="28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A: </a:t>
              </a:r>
              <a:r>
                <a:rPr lang="ru" sz="7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540 Theresa Islands, Isaiahburg</a:t>
              </a:r>
              <a:endParaRPr sz="7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Georgia,58837-0717</a:t>
              </a:r>
              <a:endParaRPr sz="7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5568175" y="1116238"/>
              <a:ext cx="1920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F: </a:t>
              </a:r>
              <a:r>
                <a:rPr lang="ru" sz="7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https://www.facebook.com/</a:t>
              </a:r>
              <a:endParaRPr sz="7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365125" y="2051500"/>
            <a:ext cx="6834875" cy="215400"/>
            <a:chOff x="365125" y="2051500"/>
            <a:chExt cx="6834875" cy="215400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2216250" y="2051500"/>
              <a:ext cx="3127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rPr>
                <a:t>KEY CAPABILITIES</a:t>
              </a:r>
              <a:endParaRPr b="1">
                <a:solidFill>
                  <a:srgbClr val="E28859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74" name="Google Shape;74;p13"/>
            <p:cNvGrpSpPr/>
            <p:nvPr/>
          </p:nvGrpSpPr>
          <p:grpSpPr>
            <a:xfrm>
              <a:off x="365125" y="2115550"/>
              <a:ext cx="6834875" cy="87300"/>
              <a:chOff x="365125" y="2103450"/>
              <a:chExt cx="6834875" cy="87300"/>
            </a:xfrm>
          </p:grpSpPr>
          <p:sp>
            <p:nvSpPr>
              <p:cNvPr id="75" name="Google Shape;75;p13"/>
              <p:cNvSpPr/>
              <p:nvPr/>
            </p:nvSpPr>
            <p:spPr>
              <a:xfrm>
                <a:off x="365125" y="2103450"/>
                <a:ext cx="2405100" cy="87300"/>
              </a:xfrm>
              <a:prstGeom prst="rect">
                <a:avLst/>
              </a:prstGeom>
              <a:solidFill>
                <a:srgbClr val="EEF1F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4794900" y="2103450"/>
                <a:ext cx="2405100" cy="87300"/>
              </a:xfrm>
              <a:prstGeom prst="rect">
                <a:avLst/>
              </a:prstGeom>
              <a:solidFill>
                <a:srgbClr val="EEF1F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77" name="Google Shape;77;p13"/>
          <p:cNvGrpSpPr/>
          <p:nvPr/>
        </p:nvGrpSpPr>
        <p:grpSpPr>
          <a:xfrm>
            <a:off x="360313" y="2397125"/>
            <a:ext cx="5513343" cy="238200"/>
            <a:chOff x="360313" y="2397125"/>
            <a:chExt cx="5513343" cy="238200"/>
          </a:xfrm>
        </p:grpSpPr>
        <p:grpSp>
          <p:nvGrpSpPr>
            <p:cNvPr id="78" name="Google Shape;78;p13"/>
            <p:cNvGrpSpPr/>
            <p:nvPr/>
          </p:nvGrpSpPr>
          <p:grpSpPr>
            <a:xfrm>
              <a:off x="360313" y="2397125"/>
              <a:ext cx="1746300" cy="238200"/>
              <a:chOff x="360313" y="2397125"/>
              <a:chExt cx="1746300" cy="238200"/>
            </a:xfrm>
          </p:grpSpPr>
          <p:sp>
            <p:nvSpPr>
              <p:cNvPr id="79" name="Google Shape;79;p13"/>
              <p:cNvSpPr/>
              <p:nvPr/>
            </p:nvSpPr>
            <p:spPr>
              <a:xfrm>
                <a:off x="360313" y="2397125"/>
                <a:ext cx="1746300" cy="238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6F77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383263" y="2448925"/>
                <a:ext cx="1700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Data Research &amp; Analysis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81" name="Google Shape;81;p13"/>
            <p:cNvGrpSpPr/>
            <p:nvPr/>
          </p:nvGrpSpPr>
          <p:grpSpPr>
            <a:xfrm>
              <a:off x="2177984" y="2397125"/>
              <a:ext cx="2203500" cy="238200"/>
              <a:chOff x="360328" y="2397125"/>
              <a:chExt cx="2203500" cy="238200"/>
            </a:xfrm>
          </p:grpSpPr>
          <p:sp>
            <p:nvSpPr>
              <p:cNvPr id="82" name="Google Shape;82;p13"/>
              <p:cNvSpPr/>
              <p:nvPr/>
            </p:nvSpPr>
            <p:spPr>
              <a:xfrm>
                <a:off x="360328" y="2397125"/>
                <a:ext cx="2203500" cy="238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6F77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413428" y="2448925"/>
                <a:ext cx="209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Polymerase Chain Reaction (PCR)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84" name="Google Shape;84;p13"/>
            <p:cNvGrpSpPr/>
            <p:nvPr/>
          </p:nvGrpSpPr>
          <p:grpSpPr>
            <a:xfrm>
              <a:off x="4452855" y="2397125"/>
              <a:ext cx="1420800" cy="238200"/>
              <a:chOff x="4452855" y="2397125"/>
              <a:chExt cx="1420800" cy="238200"/>
            </a:xfrm>
          </p:grpSpPr>
          <p:sp>
            <p:nvSpPr>
              <p:cNvPr id="85" name="Google Shape;85;p13"/>
              <p:cNvSpPr/>
              <p:nvPr/>
            </p:nvSpPr>
            <p:spPr>
              <a:xfrm>
                <a:off x="4452855" y="2397125"/>
                <a:ext cx="1420800" cy="238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6F77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4491908" y="2448925"/>
                <a:ext cx="1342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Immunoprecipitation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grpSp>
        <p:nvGrpSpPr>
          <p:cNvPr id="87" name="Google Shape;87;p13"/>
          <p:cNvGrpSpPr/>
          <p:nvPr/>
        </p:nvGrpSpPr>
        <p:grpSpPr>
          <a:xfrm>
            <a:off x="360320" y="2760263"/>
            <a:ext cx="6723875" cy="238200"/>
            <a:chOff x="360320" y="2742400"/>
            <a:chExt cx="6723875" cy="238200"/>
          </a:xfrm>
        </p:grpSpPr>
        <p:grpSp>
          <p:nvGrpSpPr>
            <p:cNvPr id="88" name="Google Shape;88;p13"/>
            <p:cNvGrpSpPr/>
            <p:nvPr/>
          </p:nvGrpSpPr>
          <p:grpSpPr>
            <a:xfrm>
              <a:off x="360320" y="2742400"/>
              <a:ext cx="1231200" cy="238200"/>
              <a:chOff x="360320" y="2742400"/>
              <a:chExt cx="1231200" cy="238200"/>
            </a:xfrm>
          </p:grpSpPr>
          <p:sp>
            <p:nvSpPr>
              <p:cNvPr id="89" name="Google Shape;89;p13"/>
              <p:cNvSpPr/>
              <p:nvPr/>
            </p:nvSpPr>
            <p:spPr>
              <a:xfrm>
                <a:off x="360320" y="2742400"/>
                <a:ext cx="1231200" cy="238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6F77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368560" y="2792200"/>
                <a:ext cx="1215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NGS Applications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91" name="Google Shape;91;p13"/>
            <p:cNvGrpSpPr/>
            <p:nvPr/>
          </p:nvGrpSpPr>
          <p:grpSpPr>
            <a:xfrm>
              <a:off x="1654160" y="2742400"/>
              <a:ext cx="1651920" cy="238200"/>
              <a:chOff x="360327" y="2742400"/>
              <a:chExt cx="1651920" cy="238200"/>
            </a:xfrm>
          </p:grpSpPr>
          <p:sp>
            <p:nvSpPr>
              <p:cNvPr id="92" name="Google Shape;92;p13"/>
              <p:cNvSpPr/>
              <p:nvPr/>
            </p:nvSpPr>
            <p:spPr>
              <a:xfrm>
                <a:off x="360327" y="2742400"/>
                <a:ext cx="1651800" cy="238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6F77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368547" y="2792200"/>
                <a:ext cx="1643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Nucleic Acid Purification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94" name="Google Shape;94;p13"/>
            <p:cNvGrpSpPr/>
            <p:nvPr/>
          </p:nvGrpSpPr>
          <p:grpSpPr>
            <a:xfrm>
              <a:off x="3368720" y="2742400"/>
              <a:ext cx="2056533" cy="238200"/>
              <a:chOff x="3368714" y="2742400"/>
              <a:chExt cx="2056533" cy="238200"/>
            </a:xfrm>
          </p:grpSpPr>
          <p:sp>
            <p:nvSpPr>
              <p:cNvPr id="95" name="Google Shape;95;p13"/>
              <p:cNvSpPr/>
              <p:nvPr/>
            </p:nvSpPr>
            <p:spPr>
              <a:xfrm>
                <a:off x="3368714" y="2742400"/>
                <a:ext cx="2056500" cy="238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6F77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3378947" y="2792200"/>
                <a:ext cx="2046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Target-Enrichment Sequencing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97" name="Google Shape;97;p13"/>
            <p:cNvGrpSpPr/>
            <p:nvPr/>
          </p:nvGrpSpPr>
          <p:grpSpPr>
            <a:xfrm>
              <a:off x="5487895" y="2742400"/>
              <a:ext cx="1596300" cy="238200"/>
              <a:chOff x="5487895" y="2742400"/>
              <a:chExt cx="1596300" cy="238200"/>
            </a:xfrm>
          </p:grpSpPr>
          <p:sp>
            <p:nvSpPr>
              <p:cNvPr id="98" name="Google Shape;98;p13"/>
              <p:cNvSpPr/>
              <p:nvPr/>
            </p:nvSpPr>
            <p:spPr>
              <a:xfrm>
                <a:off x="5487895" y="2742400"/>
                <a:ext cx="1596300" cy="238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6F77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5522540" y="2792200"/>
                <a:ext cx="1527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Fish &amp; RNA sequencing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grpSp>
        <p:nvGrpSpPr>
          <p:cNvPr id="100" name="Google Shape;100;p13"/>
          <p:cNvGrpSpPr/>
          <p:nvPr/>
        </p:nvGrpSpPr>
        <p:grpSpPr>
          <a:xfrm>
            <a:off x="360386" y="3123400"/>
            <a:ext cx="6053614" cy="238200"/>
            <a:chOff x="360386" y="3123400"/>
            <a:chExt cx="6053614" cy="238200"/>
          </a:xfrm>
        </p:grpSpPr>
        <p:grpSp>
          <p:nvGrpSpPr>
            <p:cNvPr id="101" name="Google Shape;101;p13"/>
            <p:cNvGrpSpPr/>
            <p:nvPr/>
          </p:nvGrpSpPr>
          <p:grpSpPr>
            <a:xfrm>
              <a:off x="360386" y="3123400"/>
              <a:ext cx="1985100" cy="238200"/>
              <a:chOff x="360386" y="3123400"/>
              <a:chExt cx="1985100" cy="238200"/>
            </a:xfrm>
          </p:grpSpPr>
          <p:sp>
            <p:nvSpPr>
              <p:cNvPr id="102" name="Google Shape;102;p13"/>
              <p:cNvSpPr/>
              <p:nvPr/>
            </p:nvSpPr>
            <p:spPr>
              <a:xfrm>
                <a:off x="360386" y="3123400"/>
                <a:ext cx="1985100" cy="238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6F77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364436" y="3173200"/>
                <a:ext cx="1977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Molecular Biology Techniques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04" name="Google Shape;104;p13"/>
            <p:cNvGrpSpPr/>
            <p:nvPr/>
          </p:nvGrpSpPr>
          <p:grpSpPr>
            <a:xfrm>
              <a:off x="2412258" y="3123400"/>
              <a:ext cx="1048500" cy="238200"/>
              <a:chOff x="2412238" y="3123400"/>
              <a:chExt cx="1048500" cy="238200"/>
            </a:xfrm>
          </p:grpSpPr>
          <p:sp>
            <p:nvSpPr>
              <p:cNvPr id="105" name="Google Shape;105;p13"/>
              <p:cNvSpPr/>
              <p:nvPr/>
            </p:nvSpPr>
            <p:spPr>
              <a:xfrm>
                <a:off x="2412238" y="3123400"/>
                <a:ext cx="1048500" cy="238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6F77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13"/>
              <p:cNvSpPr txBox="1"/>
              <p:nvPr/>
            </p:nvSpPr>
            <p:spPr>
              <a:xfrm>
                <a:off x="2416288" y="3173200"/>
                <a:ext cx="1040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Biotechnology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07" name="Google Shape;107;p13"/>
            <p:cNvGrpSpPr/>
            <p:nvPr/>
          </p:nvGrpSpPr>
          <p:grpSpPr>
            <a:xfrm>
              <a:off x="3527530" y="3123400"/>
              <a:ext cx="1584450" cy="238200"/>
              <a:chOff x="3527531" y="3123400"/>
              <a:chExt cx="1584450" cy="238200"/>
            </a:xfrm>
          </p:grpSpPr>
          <p:sp>
            <p:nvSpPr>
              <p:cNvPr id="108" name="Google Shape;108;p13"/>
              <p:cNvSpPr/>
              <p:nvPr/>
            </p:nvSpPr>
            <p:spPr>
              <a:xfrm>
                <a:off x="3527531" y="3123400"/>
                <a:ext cx="1580400" cy="238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6F77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" name="Google Shape;109;p13"/>
              <p:cNvSpPr txBox="1"/>
              <p:nvPr/>
            </p:nvSpPr>
            <p:spPr>
              <a:xfrm>
                <a:off x="3531581" y="3173200"/>
                <a:ext cx="1580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Genome Sequencing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10" name="Google Shape;110;p13"/>
            <p:cNvGrpSpPr/>
            <p:nvPr/>
          </p:nvGrpSpPr>
          <p:grpSpPr>
            <a:xfrm>
              <a:off x="5178751" y="3123400"/>
              <a:ext cx="1235249" cy="238200"/>
              <a:chOff x="3527526" y="3123400"/>
              <a:chExt cx="1235249" cy="238200"/>
            </a:xfrm>
          </p:grpSpPr>
          <p:sp>
            <p:nvSpPr>
              <p:cNvPr id="111" name="Google Shape;111;p13"/>
              <p:cNvSpPr/>
              <p:nvPr/>
            </p:nvSpPr>
            <p:spPr>
              <a:xfrm>
                <a:off x="3527526" y="3123400"/>
                <a:ext cx="1231200" cy="2382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6F77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3531575" y="3173200"/>
                <a:ext cx="1231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Molecular Biology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grpSp>
        <p:nvGrpSpPr>
          <p:cNvPr id="113" name="Google Shape;113;p13"/>
          <p:cNvGrpSpPr/>
          <p:nvPr/>
        </p:nvGrpSpPr>
        <p:grpSpPr>
          <a:xfrm>
            <a:off x="365125" y="3654088"/>
            <a:ext cx="6834875" cy="215400"/>
            <a:chOff x="365125" y="2051500"/>
            <a:chExt cx="6834875" cy="215400"/>
          </a:xfrm>
        </p:grpSpPr>
        <p:sp>
          <p:nvSpPr>
            <p:cNvPr id="114" name="Google Shape;114;p13"/>
            <p:cNvSpPr txBox="1"/>
            <p:nvPr/>
          </p:nvSpPr>
          <p:spPr>
            <a:xfrm>
              <a:off x="2829250" y="2051500"/>
              <a:ext cx="1901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rPr>
                <a:t>WORK HISTORY</a:t>
              </a:r>
              <a:endParaRPr b="1">
                <a:solidFill>
                  <a:srgbClr val="E28859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115" name="Google Shape;115;p13"/>
            <p:cNvGrpSpPr/>
            <p:nvPr/>
          </p:nvGrpSpPr>
          <p:grpSpPr>
            <a:xfrm>
              <a:off x="365125" y="2115563"/>
              <a:ext cx="6834875" cy="87300"/>
              <a:chOff x="365125" y="2103463"/>
              <a:chExt cx="6834875" cy="87300"/>
            </a:xfrm>
          </p:grpSpPr>
          <p:sp>
            <p:nvSpPr>
              <p:cNvPr id="116" name="Google Shape;116;p13"/>
              <p:cNvSpPr/>
              <p:nvPr/>
            </p:nvSpPr>
            <p:spPr>
              <a:xfrm>
                <a:off x="365125" y="2103463"/>
                <a:ext cx="2464200" cy="87300"/>
              </a:xfrm>
              <a:prstGeom prst="rect">
                <a:avLst/>
              </a:prstGeom>
              <a:solidFill>
                <a:srgbClr val="EEF1F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13"/>
              <p:cNvSpPr/>
              <p:nvPr/>
            </p:nvSpPr>
            <p:spPr>
              <a:xfrm>
                <a:off x="4735800" y="2103463"/>
                <a:ext cx="2464200" cy="87300"/>
              </a:xfrm>
              <a:prstGeom prst="rect">
                <a:avLst/>
              </a:prstGeom>
              <a:solidFill>
                <a:srgbClr val="EEF1F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18" name="Google Shape;118;p13"/>
          <p:cNvGrpSpPr/>
          <p:nvPr/>
        </p:nvGrpSpPr>
        <p:grpSpPr>
          <a:xfrm>
            <a:off x="364436" y="3990763"/>
            <a:ext cx="6835575" cy="1592475"/>
            <a:chOff x="364436" y="3990763"/>
            <a:chExt cx="6835575" cy="1592475"/>
          </a:xfrm>
        </p:grpSpPr>
        <p:sp>
          <p:nvSpPr>
            <p:cNvPr id="119" name="Google Shape;119;p13"/>
            <p:cNvSpPr txBox="1"/>
            <p:nvPr/>
          </p:nvSpPr>
          <p:spPr>
            <a:xfrm>
              <a:off x="364436" y="3990763"/>
              <a:ext cx="1977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Assistant Researcher</a:t>
              </a:r>
              <a:endParaRPr b="1" sz="12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5223011" y="4021663"/>
              <a:ext cx="1977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Isaiahburgh, Georgia</a:t>
              </a:r>
              <a:endParaRPr sz="8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364436" y="4218088"/>
              <a:ext cx="19770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Ebert and Sons Lab</a:t>
              </a:r>
              <a:endParaRPr sz="11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5223011" y="4241188"/>
              <a:ext cx="1977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07-2023 - Present</a:t>
              </a:r>
              <a:endParaRPr sz="8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123" name="Google Shape;123;p13"/>
            <p:cNvGrpSpPr/>
            <p:nvPr/>
          </p:nvGrpSpPr>
          <p:grpSpPr>
            <a:xfrm>
              <a:off x="556578" y="4469500"/>
              <a:ext cx="6317400" cy="318600"/>
              <a:chOff x="556578" y="4469500"/>
              <a:chExt cx="6317400" cy="318600"/>
            </a:xfrm>
          </p:grpSpPr>
          <p:sp>
            <p:nvSpPr>
              <p:cNvPr id="124" name="Google Shape;124;p13"/>
              <p:cNvSpPr txBox="1"/>
              <p:nvPr/>
            </p:nvSpPr>
            <p:spPr>
              <a:xfrm>
                <a:off x="677178" y="4469500"/>
                <a:ext cx="6196800" cy="31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Discover the enduring controllers of stem cell specialization and initiation of meiosis, shedding 	    light on both cancer biology and human reproductive support.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556578" y="4469500"/>
                <a:ext cx="120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E28859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</a:t>
                </a:r>
                <a:endParaRPr b="1" sz="1000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26" name="Google Shape;126;p13"/>
            <p:cNvGrpSpPr/>
            <p:nvPr/>
          </p:nvGrpSpPr>
          <p:grpSpPr>
            <a:xfrm>
              <a:off x="556578" y="4859419"/>
              <a:ext cx="6317400" cy="153900"/>
              <a:chOff x="556578" y="4469500"/>
              <a:chExt cx="6317400" cy="153900"/>
            </a:xfrm>
          </p:grpSpPr>
          <p:sp>
            <p:nvSpPr>
              <p:cNvPr id="127" name="Google Shape;127;p13"/>
              <p:cNvSpPr txBox="1"/>
              <p:nvPr/>
            </p:nvSpPr>
            <p:spPr>
              <a:xfrm>
                <a:off x="677178" y="4469500"/>
                <a:ext cx="6196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Utilize a statistical tool to generate 95% confidence limits on the research data.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556578" y="4469500"/>
                <a:ext cx="120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E28859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</a:t>
                </a:r>
                <a:endParaRPr b="1" sz="1000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29" name="Google Shape;129;p13"/>
            <p:cNvGrpSpPr/>
            <p:nvPr/>
          </p:nvGrpSpPr>
          <p:grpSpPr>
            <a:xfrm>
              <a:off x="556578" y="5084638"/>
              <a:ext cx="6317400" cy="498600"/>
              <a:chOff x="556578" y="4493313"/>
              <a:chExt cx="6317400" cy="498600"/>
            </a:xfrm>
          </p:grpSpPr>
          <p:sp>
            <p:nvSpPr>
              <p:cNvPr id="130" name="Google Shape;130;p13"/>
              <p:cNvSpPr txBox="1"/>
              <p:nvPr/>
            </p:nvSpPr>
            <p:spPr>
              <a:xfrm>
                <a:off x="677178" y="4493313"/>
                <a:ext cx="6196800" cy="49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Enhance the process through the application of extensive expertise in molecular biology, nucleic 	    acid biochemistry, next-generation sequencing, and DNA/RNA assay techniques to drive 	    improvements.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31" name="Google Shape;131;p13"/>
              <p:cNvSpPr txBox="1"/>
              <p:nvPr/>
            </p:nvSpPr>
            <p:spPr>
              <a:xfrm>
                <a:off x="556578" y="4493313"/>
                <a:ext cx="120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E28859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</a:t>
                </a:r>
                <a:endParaRPr b="1" sz="1000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grpSp>
        <p:nvGrpSpPr>
          <p:cNvPr id="132" name="Google Shape;132;p13"/>
          <p:cNvGrpSpPr/>
          <p:nvPr/>
        </p:nvGrpSpPr>
        <p:grpSpPr>
          <a:xfrm>
            <a:off x="364436" y="5823875"/>
            <a:ext cx="6835575" cy="1247775"/>
            <a:chOff x="364436" y="5815938"/>
            <a:chExt cx="6835575" cy="1247775"/>
          </a:xfrm>
        </p:grpSpPr>
        <p:sp>
          <p:nvSpPr>
            <p:cNvPr id="133" name="Google Shape;133;p13"/>
            <p:cNvSpPr txBox="1"/>
            <p:nvPr/>
          </p:nvSpPr>
          <p:spPr>
            <a:xfrm>
              <a:off x="364436" y="5815938"/>
              <a:ext cx="1977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Assistant Researcher</a:t>
              </a:r>
              <a:endParaRPr b="1" sz="12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5223011" y="5846838"/>
              <a:ext cx="1977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Isaiahburgh, Georgia</a:t>
              </a:r>
              <a:endParaRPr sz="8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35" name="Google Shape;135;p13"/>
            <p:cNvSpPr txBox="1"/>
            <p:nvPr/>
          </p:nvSpPr>
          <p:spPr>
            <a:xfrm>
              <a:off x="364436" y="6043263"/>
              <a:ext cx="19770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Kemmer and Osinski Lab</a:t>
              </a:r>
              <a:endParaRPr sz="11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5223011" y="6066363"/>
              <a:ext cx="1977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03-2021 - 07-2023</a:t>
              </a:r>
              <a:endParaRPr sz="8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137" name="Google Shape;137;p13"/>
            <p:cNvGrpSpPr/>
            <p:nvPr/>
          </p:nvGrpSpPr>
          <p:grpSpPr>
            <a:xfrm>
              <a:off x="556578" y="6294675"/>
              <a:ext cx="6317400" cy="153900"/>
              <a:chOff x="556578" y="4469500"/>
              <a:chExt cx="6317400" cy="153900"/>
            </a:xfrm>
          </p:grpSpPr>
          <p:sp>
            <p:nvSpPr>
              <p:cNvPr id="138" name="Google Shape;138;p13"/>
              <p:cNvSpPr txBox="1"/>
              <p:nvPr/>
            </p:nvSpPr>
            <p:spPr>
              <a:xfrm>
                <a:off x="677178" y="4469500"/>
                <a:ext cx="6196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Examined post-operative complications by reviewing 5-10 case files and databases.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39" name="Google Shape;139;p13"/>
              <p:cNvSpPr txBox="1"/>
              <p:nvPr/>
            </p:nvSpPr>
            <p:spPr>
              <a:xfrm>
                <a:off x="556578" y="4469500"/>
                <a:ext cx="120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E28859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</a:t>
                </a:r>
                <a:endParaRPr b="1" sz="1000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40" name="Google Shape;140;p13"/>
            <p:cNvGrpSpPr/>
            <p:nvPr/>
          </p:nvGrpSpPr>
          <p:grpSpPr>
            <a:xfrm>
              <a:off x="556578" y="6519894"/>
              <a:ext cx="6317400" cy="318600"/>
              <a:chOff x="556578" y="4469500"/>
              <a:chExt cx="6317400" cy="318600"/>
            </a:xfrm>
          </p:grpSpPr>
          <p:sp>
            <p:nvSpPr>
              <p:cNvPr id="141" name="Google Shape;141;p13"/>
              <p:cNvSpPr txBox="1"/>
              <p:nvPr/>
            </p:nvSpPr>
            <p:spPr>
              <a:xfrm>
                <a:off x="677178" y="4469500"/>
                <a:ext cx="6196800" cy="31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Improved methods in molecular biology, nucleic acid biochemistry, next-generation sequencing        (NGS), and DNA/RNA techniques.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42" name="Google Shape;142;p13"/>
              <p:cNvSpPr txBox="1"/>
              <p:nvPr/>
            </p:nvSpPr>
            <p:spPr>
              <a:xfrm>
                <a:off x="556578" y="4469500"/>
                <a:ext cx="120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E28859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</a:t>
                </a:r>
                <a:endParaRPr b="1" sz="1000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grpSp>
          <p:nvGrpSpPr>
            <p:cNvPr id="143" name="Google Shape;143;p13"/>
            <p:cNvGrpSpPr/>
            <p:nvPr/>
          </p:nvGrpSpPr>
          <p:grpSpPr>
            <a:xfrm>
              <a:off x="556578" y="6909813"/>
              <a:ext cx="6317400" cy="153900"/>
              <a:chOff x="556578" y="4493313"/>
              <a:chExt cx="6317400" cy="153900"/>
            </a:xfrm>
          </p:grpSpPr>
          <p:sp>
            <p:nvSpPr>
              <p:cNvPr id="144" name="Google Shape;144;p13"/>
              <p:cNvSpPr txBox="1"/>
              <p:nvPr/>
            </p:nvSpPr>
            <p:spPr>
              <a:xfrm>
                <a:off x="677178" y="4493313"/>
                <a:ext cx="6196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1B2942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Apply your understanding of laboratory protocols to complete essential tasks.</a:t>
                </a:r>
                <a:endParaRPr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45" name="Google Shape;145;p13"/>
              <p:cNvSpPr txBox="1"/>
              <p:nvPr/>
            </p:nvSpPr>
            <p:spPr>
              <a:xfrm>
                <a:off x="556578" y="4493313"/>
                <a:ext cx="120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E28859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</a:t>
                </a:r>
                <a:endParaRPr b="1" sz="1000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sp>
        <p:nvSpPr>
          <p:cNvPr id="146" name="Google Shape;146;p13"/>
          <p:cNvSpPr txBox="1"/>
          <p:nvPr/>
        </p:nvSpPr>
        <p:spPr>
          <a:xfrm>
            <a:off x="364420" y="7289600"/>
            <a:ext cx="2882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rPr>
              <a:t>Graduate Assistant Researcher</a:t>
            </a:r>
            <a:endParaRPr b="1" sz="1200">
              <a:solidFill>
                <a:srgbClr val="1B2942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47" name="Google Shape;147;p13"/>
          <p:cNvSpPr txBox="1"/>
          <p:nvPr/>
        </p:nvSpPr>
        <p:spPr>
          <a:xfrm>
            <a:off x="5223011" y="7320488"/>
            <a:ext cx="1977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8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rPr>
              <a:t>Isaiahburgh, Georgia</a:t>
            </a:r>
            <a:endParaRPr sz="800">
              <a:solidFill>
                <a:srgbClr val="1B2942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48" name="Google Shape;148;p13"/>
          <p:cNvSpPr txBox="1"/>
          <p:nvPr/>
        </p:nvSpPr>
        <p:spPr>
          <a:xfrm>
            <a:off x="364436" y="7516913"/>
            <a:ext cx="19770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rPr>
              <a:t>University Lake Afton</a:t>
            </a:r>
            <a:endParaRPr sz="1100">
              <a:solidFill>
                <a:srgbClr val="1B2942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49" name="Google Shape;149;p13"/>
          <p:cNvSpPr txBox="1"/>
          <p:nvPr/>
        </p:nvSpPr>
        <p:spPr>
          <a:xfrm>
            <a:off x="5223011" y="7563825"/>
            <a:ext cx="1977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8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rPr>
              <a:t>11-2020 - 03-2021</a:t>
            </a:r>
            <a:endParaRPr sz="800">
              <a:solidFill>
                <a:srgbClr val="1B2942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150" name="Google Shape;150;p13"/>
          <p:cNvGrpSpPr/>
          <p:nvPr/>
        </p:nvGrpSpPr>
        <p:grpSpPr>
          <a:xfrm>
            <a:off x="556578" y="7792138"/>
            <a:ext cx="6317400" cy="153900"/>
            <a:chOff x="556578" y="4469500"/>
            <a:chExt cx="6317400" cy="153900"/>
          </a:xfrm>
        </p:grpSpPr>
        <p:sp>
          <p:nvSpPr>
            <p:cNvPr id="151" name="Google Shape;151;p13"/>
            <p:cNvSpPr txBox="1"/>
            <p:nvPr/>
          </p:nvSpPr>
          <p:spPr>
            <a:xfrm>
              <a:off x="677178" y="4469500"/>
              <a:ext cx="6196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Offered guidance and strategic problem-solving relevant to the research procedure.</a:t>
              </a:r>
              <a:endParaRPr sz="9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52" name="Google Shape;152;p13"/>
            <p:cNvSpPr txBox="1"/>
            <p:nvPr/>
          </p:nvSpPr>
          <p:spPr>
            <a:xfrm>
              <a:off x="556578" y="4469500"/>
              <a:ext cx="120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rPr>
                <a:t>•</a:t>
              </a:r>
              <a:endParaRPr b="1" sz="1000">
                <a:solidFill>
                  <a:srgbClr val="E28859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153" name="Google Shape;153;p13"/>
          <p:cNvGrpSpPr/>
          <p:nvPr/>
        </p:nvGrpSpPr>
        <p:grpSpPr>
          <a:xfrm>
            <a:off x="556578" y="8025888"/>
            <a:ext cx="6317400" cy="153900"/>
            <a:chOff x="556578" y="4469500"/>
            <a:chExt cx="6317400" cy="153900"/>
          </a:xfrm>
        </p:grpSpPr>
        <p:sp>
          <p:nvSpPr>
            <p:cNvPr id="154" name="Google Shape;154;p13"/>
            <p:cNvSpPr txBox="1"/>
            <p:nvPr/>
          </p:nvSpPr>
          <p:spPr>
            <a:xfrm>
              <a:off x="677178" y="4469500"/>
              <a:ext cx="6196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Provided mentoring assistance to numerous undergraduate and Master's students.</a:t>
              </a:r>
              <a:endParaRPr sz="9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55" name="Google Shape;155;p13"/>
            <p:cNvSpPr txBox="1"/>
            <p:nvPr/>
          </p:nvSpPr>
          <p:spPr>
            <a:xfrm>
              <a:off x="556578" y="4469500"/>
              <a:ext cx="120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rPr>
                <a:t>•</a:t>
              </a:r>
              <a:endParaRPr b="1" sz="1000">
                <a:solidFill>
                  <a:srgbClr val="E28859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156" name="Google Shape;156;p13"/>
          <p:cNvGrpSpPr/>
          <p:nvPr/>
        </p:nvGrpSpPr>
        <p:grpSpPr>
          <a:xfrm>
            <a:off x="556578" y="8275513"/>
            <a:ext cx="6317400" cy="318600"/>
            <a:chOff x="556578" y="4493313"/>
            <a:chExt cx="6317400" cy="318600"/>
          </a:xfrm>
        </p:grpSpPr>
        <p:sp>
          <p:nvSpPr>
            <p:cNvPr id="157" name="Google Shape;157;p13"/>
            <p:cNvSpPr txBox="1"/>
            <p:nvPr/>
          </p:nvSpPr>
          <p:spPr>
            <a:xfrm>
              <a:off x="677178" y="4493313"/>
              <a:ext cx="6196800" cy="31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Developed a creative method for preserving red kidney beans through enzymatic hydrolysis       	   during the canning process.</a:t>
              </a:r>
              <a:endParaRPr sz="9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58" name="Google Shape;158;p13"/>
            <p:cNvSpPr txBox="1"/>
            <p:nvPr/>
          </p:nvSpPr>
          <p:spPr>
            <a:xfrm>
              <a:off x="556578" y="4493313"/>
              <a:ext cx="120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rPr>
                <a:t>•</a:t>
              </a:r>
              <a:endParaRPr b="1" sz="1000">
                <a:solidFill>
                  <a:srgbClr val="E28859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sp>
        <p:nvSpPr>
          <p:cNvPr id="159" name="Google Shape;159;p13"/>
          <p:cNvSpPr txBox="1"/>
          <p:nvPr/>
        </p:nvSpPr>
        <p:spPr>
          <a:xfrm>
            <a:off x="364420" y="8788250"/>
            <a:ext cx="2882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rPr>
              <a:t>Assistant Researcher</a:t>
            </a:r>
            <a:endParaRPr b="1" sz="1200">
              <a:solidFill>
                <a:srgbClr val="1B2942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60" name="Google Shape;160;p13"/>
          <p:cNvSpPr txBox="1"/>
          <p:nvPr/>
        </p:nvSpPr>
        <p:spPr>
          <a:xfrm>
            <a:off x="5223011" y="8842950"/>
            <a:ext cx="1977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8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rPr>
              <a:t>Isaiahburgh, Georgia</a:t>
            </a:r>
            <a:endParaRPr sz="800">
              <a:solidFill>
                <a:srgbClr val="1B2942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61" name="Google Shape;161;p13"/>
          <p:cNvSpPr txBox="1"/>
          <p:nvPr/>
        </p:nvSpPr>
        <p:spPr>
          <a:xfrm>
            <a:off x="364436" y="9015563"/>
            <a:ext cx="19770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rPr>
              <a:t>Claire Johnston Institute</a:t>
            </a:r>
            <a:endParaRPr sz="1100">
              <a:solidFill>
                <a:srgbClr val="1B2942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62" name="Google Shape;162;p13"/>
          <p:cNvSpPr txBox="1"/>
          <p:nvPr/>
        </p:nvSpPr>
        <p:spPr>
          <a:xfrm>
            <a:off x="5223011" y="9062475"/>
            <a:ext cx="1977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8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rPr>
              <a:t>07-2017 - 11-2020</a:t>
            </a:r>
            <a:endParaRPr sz="800">
              <a:solidFill>
                <a:srgbClr val="1B2942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163" name="Google Shape;163;p13"/>
          <p:cNvGrpSpPr/>
          <p:nvPr/>
        </p:nvGrpSpPr>
        <p:grpSpPr>
          <a:xfrm>
            <a:off x="556578" y="9306663"/>
            <a:ext cx="6317400" cy="153900"/>
            <a:chOff x="556578" y="4469500"/>
            <a:chExt cx="6317400" cy="153900"/>
          </a:xfrm>
        </p:grpSpPr>
        <p:sp>
          <p:nvSpPr>
            <p:cNvPr id="164" name="Google Shape;164;p13"/>
            <p:cNvSpPr txBox="1"/>
            <p:nvPr/>
          </p:nvSpPr>
          <p:spPr>
            <a:xfrm>
              <a:off x="677178" y="4469500"/>
              <a:ext cx="6196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Carried out investigations as part of a specific project under the guidance of two scientists.</a:t>
              </a:r>
              <a:endParaRPr sz="9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65" name="Google Shape;165;p13"/>
            <p:cNvSpPr txBox="1"/>
            <p:nvPr/>
          </p:nvSpPr>
          <p:spPr>
            <a:xfrm>
              <a:off x="556578" y="4469500"/>
              <a:ext cx="120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rPr>
                <a:t>•</a:t>
              </a:r>
              <a:endParaRPr b="1" sz="1000">
                <a:solidFill>
                  <a:srgbClr val="E28859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166" name="Google Shape;166;p13"/>
          <p:cNvGrpSpPr/>
          <p:nvPr/>
        </p:nvGrpSpPr>
        <p:grpSpPr>
          <a:xfrm>
            <a:off x="556578" y="9568088"/>
            <a:ext cx="6317400" cy="498600"/>
            <a:chOff x="556578" y="4469500"/>
            <a:chExt cx="6317400" cy="498600"/>
          </a:xfrm>
        </p:grpSpPr>
        <p:sp>
          <p:nvSpPr>
            <p:cNvPr id="167" name="Google Shape;167;p13"/>
            <p:cNvSpPr txBox="1"/>
            <p:nvPr/>
          </p:nvSpPr>
          <p:spPr>
            <a:xfrm>
              <a:off x="677178" y="4469500"/>
              <a:ext cx="6196800" cy="49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Created a mouse primary cortical neural stem cell line and pinpointed surface characteristics that enhance cell preservation and differentiation, all while guaranteeing strict compliance with relevant Environment, Health, and Safety regulations.</a:t>
              </a:r>
              <a:endParaRPr sz="9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68" name="Google Shape;168;p13"/>
            <p:cNvSpPr txBox="1"/>
            <p:nvPr/>
          </p:nvSpPr>
          <p:spPr>
            <a:xfrm>
              <a:off x="556578" y="4469500"/>
              <a:ext cx="120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rPr>
                <a:t>•</a:t>
              </a:r>
              <a:endParaRPr b="1" sz="1000">
                <a:solidFill>
                  <a:srgbClr val="E28859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169" name="Google Shape;169;p13"/>
          <p:cNvGrpSpPr/>
          <p:nvPr/>
        </p:nvGrpSpPr>
        <p:grpSpPr>
          <a:xfrm>
            <a:off x="556578" y="10174213"/>
            <a:ext cx="6317400" cy="153900"/>
            <a:chOff x="556578" y="4493313"/>
            <a:chExt cx="6317400" cy="153900"/>
          </a:xfrm>
        </p:grpSpPr>
        <p:sp>
          <p:nvSpPr>
            <p:cNvPr id="170" name="Google Shape;170;p13"/>
            <p:cNvSpPr txBox="1"/>
            <p:nvPr/>
          </p:nvSpPr>
          <p:spPr>
            <a:xfrm>
              <a:off x="677178" y="4493313"/>
              <a:ext cx="6196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1B2942"/>
                  </a:solidFill>
                  <a:latin typeface="Spartan"/>
                  <a:ea typeface="Spartan"/>
                  <a:cs typeface="Spartan"/>
                  <a:sym typeface="Spartan"/>
                </a:rPr>
                <a:t>Conducted essential bioinformatics analysis and performed quality checks to arrive at findings.</a:t>
              </a:r>
              <a:endParaRPr sz="900">
                <a:solidFill>
                  <a:srgbClr val="1B2942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71" name="Google Shape;171;p13"/>
            <p:cNvSpPr txBox="1"/>
            <p:nvPr/>
          </p:nvSpPr>
          <p:spPr>
            <a:xfrm>
              <a:off x="556578" y="4493313"/>
              <a:ext cx="120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E28859"/>
                  </a:solidFill>
                  <a:latin typeface="Spartan"/>
                  <a:ea typeface="Spartan"/>
                  <a:cs typeface="Spartan"/>
                  <a:sym typeface="Spartan"/>
                </a:rPr>
                <a:t>•</a:t>
              </a:r>
              <a:endParaRPr b="1" sz="1000">
                <a:solidFill>
                  <a:srgbClr val="E28859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sp>
        <p:nvSpPr>
          <p:cNvPr id="172" name="Google Shape;172;p13"/>
          <p:cNvSpPr/>
          <p:nvPr/>
        </p:nvSpPr>
        <p:spPr>
          <a:xfrm>
            <a:off x="357200" y="10631975"/>
            <a:ext cx="6842700" cy="69600"/>
          </a:xfrm>
          <a:prstGeom prst="rect">
            <a:avLst/>
          </a:prstGeom>
          <a:solidFill>
            <a:srgbClr val="EEF1F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