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Poppins"/>
      <p:regular r:id="rId7"/>
      <p:bold r:id="rId8"/>
      <p:italic r:id="rId9"/>
      <p:boldItalic r:id="rId10"/>
    </p:embeddedFont>
    <p:embeddedFont>
      <p:font typeface="Poppins SemiBold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83">
          <p15:clr>
            <a:srgbClr val="747775"/>
          </p15:clr>
        </p15:guide>
        <p15:guide id="2" pos="4479">
          <p15:clr>
            <a:srgbClr val="747775"/>
          </p15:clr>
        </p15:guide>
        <p15:guide id="3" pos="1507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3"/>
        <p:guide pos="4479"/>
        <p:guide pos="1507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oppinsSemiBold-regular.fntdata"/><Relationship Id="rId10" Type="http://schemas.openxmlformats.org/officeDocument/2006/relationships/font" Target="fonts/Poppins-boldItalic.fntdata"/><Relationship Id="rId13" Type="http://schemas.openxmlformats.org/officeDocument/2006/relationships/font" Target="fonts/PoppinsSemiBold-italic.fntdata"/><Relationship Id="rId12" Type="http://schemas.openxmlformats.org/officeDocument/2006/relationships/font" Target="fonts/PoppinsSemiBold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Poppins-italic.fntdata"/><Relationship Id="rId14" Type="http://schemas.openxmlformats.org/officeDocument/2006/relationships/font" Target="fonts/PoppinsSemiBold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Poppins-regular.fntdata"/><Relationship Id="rId8" Type="http://schemas.openxmlformats.org/officeDocument/2006/relationships/font" Target="fonts/Poppins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432825" y="8259524"/>
            <a:ext cx="6013600" cy="369649"/>
            <a:chOff x="432825" y="8259524"/>
            <a:chExt cx="6013600" cy="369649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432825" y="8259524"/>
              <a:ext cx="16644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454545"/>
                  </a:solidFill>
                  <a:latin typeface="Poppins"/>
                  <a:ea typeface="Poppins"/>
                  <a:cs typeface="Poppins"/>
                  <a:sym typeface="Poppins"/>
                </a:rPr>
                <a:t>EDUCATION:</a:t>
              </a:r>
              <a:endParaRPr sz="1300">
                <a:solidFill>
                  <a:srgbClr val="454545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56" name="Google Shape;56;p13"/>
            <p:cNvSpPr txBox="1"/>
            <p:nvPr/>
          </p:nvSpPr>
          <p:spPr>
            <a:xfrm>
              <a:off x="4626625" y="8307575"/>
              <a:ext cx="1819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454545"/>
                  </a:solidFill>
                  <a:latin typeface="Poppins"/>
                  <a:ea typeface="Poppins"/>
                  <a:cs typeface="Poppins"/>
                  <a:sym typeface="Poppins"/>
                </a:rPr>
                <a:t>September 2010 - May 2014</a:t>
              </a:r>
              <a:endParaRPr sz="900">
                <a:solidFill>
                  <a:srgbClr val="454545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grpSp>
          <p:nvGrpSpPr>
            <p:cNvPr id="57" name="Google Shape;57;p13"/>
            <p:cNvGrpSpPr/>
            <p:nvPr/>
          </p:nvGrpSpPr>
          <p:grpSpPr>
            <a:xfrm>
              <a:off x="2398800" y="8307584"/>
              <a:ext cx="2164800" cy="321589"/>
              <a:chOff x="2398800" y="3331736"/>
              <a:chExt cx="2164800" cy="321589"/>
            </a:xfrm>
          </p:grpSpPr>
          <p:sp>
            <p:nvSpPr>
              <p:cNvPr id="58" name="Google Shape;58;p13"/>
              <p:cNvSpPr txBox="1"/>
              <p:nvPr/>
            </p:nvSpPr>
            <p:spPr>
              <a:xfrm>
                <a:off x="2398800" y="3331736"/>
                <a:ext cx="21648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454545"/>
                    </a:solidFill>
                    <a:latin typeface="Poppins SemiBold"/>
                    <a:ea typeface="Poppins SemiBold"/>
                    <a:cs typeface="Poppins SemiBold"/>
                    <a:sym typeface="Poppins SemiBold"/>
                  </a:rPr>
                  <a:t>BACHELOR'S DEGREE IN MANAGEMENT</a:t>
                </a:r>
                <a:endParaRPr sz="900">
                  <a:solidFill>
                    <a:srgbClr val="454545"/>
                  </a:solidFill>
                  <a:latin typeface="Poppins SemiBold"/>
                  <a:ea typeface="Poppins SemiBold"/>
                  <a:cs typeface="Poppins SemiBold"/>
                  <a:sym typeface="Poppins SemiBold"/>
                </a:endParaRPr>
              </a:p>
            </p:txBody>
          </p:sp>
          <p:sp>
            <p:nvSpPr>
              <p:cNvPr id="59" name="Google Shape;59;p13"/>
              <p:cNvSpPr txBox="1"/>
              <p:nvPr/>
            </p:nvSpPr>
            <p:spPr>
              <a:xfrm>
                <a:off x="2398800" y="3514725"/>
                <a:ext cx="20586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454545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Anytown University, Anytown, USA</a:t>
                </a:r>
                <a:endParaRPr sz="900">
                  <a:solidFill>
                    <a:srgbClr val="454545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</p:grpSp>
      <p:grpSp>
        <p:nvGrpSpPr>
          <p:cNvPr id="60" name="Google Shape;60;p13"/>
          <p:cNvGrpSpPr/>
          <p:nvPr/>
        </p:nvGrpSpPr>
        <p:grpSpPr>
          <a:xfrm>
            <a:off x="442208" y="447033"/>
            <a:ext cx="4407600" cy="681317"/>
            <a:chOff x="442208" y="447033"/>
            <a:chExt cx="4407600" cy="681317"/>
          </a:xfrm>
        </p:grpSpPr>
        <p:sp>
          <p:nvSpPr>
            <p:cNvPr id="61" name="Google Shape;61;p13"/>
            <p:cNvSpPr txBox="1"/>
            <p:nvPr/>
          </p:nvSpPr>
          <p:spPr>
            <a:xfrm>
              <a:off x="442208" y="447033"/>
              <a:ext cx="44076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2800">
                  <a:solidFill>
                    <a:srgbClr val="373737"/>
                  </a:solidFill>
                  <a:latin typeface="Poppins"/>
                  <a:ea typeface="Poppins"/>
                  <a:cs typeface="Poppins"/>
                  <a:sym typeface="Poppins"/>
                </a:rPr>
                <a:t>SARAH THOMPSON</a:t>
              </a:r>
              <a:endParaRPr sz="2800">
                <a:solidFill>
                  <a:srgbClr val="373737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62" name="Google Shape;62;p13"/>
            <p:cNvSpPr txBox="1"/>
            <p:nvPr/>
          </p:nvSpPr>
          <p:spPr>
            <a:xfrm>
              <a:off x="442208" y="928250"/>
              <a:ext cx="27837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B7B7B7"/>
                  </a:solidFill>
                  <a:latin typeface="Poppins"/>
                  <a:ea typeface="Poppins"/>
                  <a:cs typeface="Poppins"/>
                  <a:sym typeface="Poppins"/>
                </a:rPr>
                <a:t>Sales manager</a:t>
              </a:r>
              <a:endParaRPr sz="1300">
                <a:solidFill>
                  <a:srgbClr val="B7B7B7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cxnSp>
        <p:nvCxnSpPr>
          <p:cNvPr id="63" name="Google Shape;63;p13"/>
          <p:cNvCxnSpPr/>
          <p:nvPr/>
        </p:nvCxnSpPr>
        <p:spPr>
          <a:xfrm>
            <a:off x="451350" y="1310925"/>
            <a:ext cx="6664200" cy="0"/>
          </a:xfrm>
          <a:prstGeom prst="straightConnector1">
            <a:avLst/>
          </a:prstGeom>
          <a:noFill/>
          <a:ln cap="flat" cmpd="sng" w="28575">
            <a:solidFill>
              <a:srgbClr val="454545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4" name="Google Shape;64;p13"/>
          <p:cNvCxnSpPr/>
          <p:nvPr/>
        </p:nvCxnSpPr>
        <p:spPr>
          <a:xfrm>
            <a:off x="451350" y="1762275"/>
            <a:ext cx="6664200" cy="0"/>
          </a:xfrm>
          <a:prstGeom prst="straightConnector1">
            <a:avLst/>
          </a:prstGeom>
          <a:noFill/>
          <a:ln cap="flat" cmpd="sng" w="19050">
            <a:solidFill>
              <a:srgbClr val="454545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65" name="Google Shape;65;p13"/>
          <p:cNvGrpSpPr/>
          <p:nvPr/>
        </p:nvGrpSpPr>
        <p:grpSpPr>
          <a:xfrm>
            <a:off x="442203" y="1467300"/>
            <a:ext cx="6696272" cy="138600"/>
            <a:chOff x="442203" y="1489125"/>
            <a:chExt cx="6696272" cy="138600"/>
          </a:xfrm>
        </p:grpSpPr>
        <p:sp>
          <p:nvSpPr>
            <p:cNvPr id="66" name="Google Shape;66;p13"/>
            <p:cNvSpPr txBox="1"/>
            <p:nvPr/>
          </p:nvSpPr>
          <p:spPr>
            <a:xfrm>
              <a:off x="442203" y="1489125"/>
              <a:ext cx="16620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B7B7B7"/>
                  </a:solidFill>
                  <a:latin typeface="Poppins"/>
                  <a:ea typeface="Poppins"/>
                  <a:cs typeface="Poppins"/>
                  <a:sym typeface="Poppins"/>
                </a:rPr>
                <a:t>45 Oak Street, Anytown, USA</a:t>
              </a:r>
              <a:endParaRPr sz="900">
                <a:solidFill>
                  <a:srgbClr val="B7B7B7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cxnSp>
          <p:nvCxnSpPr>
            <p:cNvPr id="67" name="Google Shape;67;p13"/>
            <p:cNvCxnSpPr/>
            <p:nvPr/>
          </p:nvCxnSpPr>
          <p:spPr>
            <a:xfrm>
              <a:off x="2167750" y="1510850"/>
              <a:ext cx="0" cy="102900"/>
            </a:xfrm>
            <a:prstGeom prst="straightConnector1">
              <a:avLst/>
            </a:prstGeom>
            <a:noFill/>
            <a:ln cap="flat" cmpd="sng" w="9525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8" name="Google Shape;68;p13"/>
            <p:cNvSpPr txBox="1"/>
            <p:nvPr/>
          </p:nvSpPr>
          <p:spPr>
            <a:xfrm>
              <a:off x="2272911" y="1489125"/>
              <a:ext cx="9747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B7B7B7"/>
                  </a:solidFill>
                  <a:latin typeface="Poppins"/>
                  <a:ea typeface="Poppins"/>
                  <a:cs typeface="Poppins"/>
                  <a:sym typeface="Poppins"/>
                </a:rPr>
                <a:t>(555) 555-5555</a:t>
              </a:r>
              <a:endParaRPr sz="900">
                <a:solidFill>
                  <a:srgbClr val="B7B7B7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cxnSp>
          <p:nvCxnSpPr>
            <p:cNvPr id="69" name="Google Shape;69;p13"/>
            <p:cNvCxnSpPr/>
            <p:nvPr/>
          </p:nvCxnSpPr>
          <p:spPr>
            <a:xfrm>
              <a:off x="3298025" y="1510850"/>
              <a:ext cx="0" cy="102900"/>
            </a:xfrm>
            <a:prstGeom prst="straightConnector1">
              <a:avLst/>
            </a:prstGeom>
            <a:noFill/>
            <a:ln cap="flat" cmpd="sng" w="9525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70" name="Google Shape;70;p13"/>
            <p:cNvSpPr txBox="1"/>
            <p:nvPr/>
          </p:nvSpPr>
          <p:spPr>
            <a:xfrm>
              <a:off x="3409542" y="1489125"/>
              <a:ext cx="17070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B7B7B7"/>
                  </a:solidFill>
                  <a:latin typeface="Poppins"/>
                  <a:ea typeface="Poppins"/>
                  <a:cs typeface="Poppins"/>
                  <a:sym typeface="Poppins"/>
                </a:rPr>
                <a:t>sarah.thompson@email.com</a:t>
              </a:r>
              <a:endParaRPr sz="900">
                <a:solidFill>
                  <a:srgbClr val="B7B7B7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cxnSp>
          <p:nvCxnSpPr>
            <p:cNvPr id="71" name="Google Shape;71;p13"/>
            <p:cNvCxnSpPr/>
            <p:nvPr/>
          </p:nvCxnSpPr>
          <p:spPr>
            <a:xfrm>
              <a:off x="5177500" y="1510850"/>
              <a:ext cx="0" cy="102900"/>
            </a:xfrm>
            <a:prstGeom prst="straightConnector1">
              <a:avLst/>
            </a:prstGeom>
            <a:noFill/>
            <a:ln cap="flat" cmpd="sng" w="9525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72" name="Google Shape;72;p13"/>
            <p:cNvSpPr txBox="1"/>
            <p:nvPr/>
          </p:nvSpPr>
          <p:spPr>
            <a:xfrm>
              <a:off x="5282675" y="1489125"/>
              <a:ext cx="1855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B7B7B7"/>
                  </a:solidFill>
                  <a:latin typeface="Poppins"/>
                  <a:ea typeface="Poppins"/>
                  <a:cs typeface="Poppins"/>
                  <a:sym typeface="Poppins"/>
                </a:rPr>
                <a:t>linkedin.com/in/sarahthompson</a:t>
              </a:r>
              <a:endParaRPr sz="900">
                <a:solidFill>
                  <a:srgbClr val="B7B7B7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73" name="Google Shape;73;p13"/>
          <p:cNvGrpSpPr/>
          <p:nvPr/>
        </p:nvGrpSpPr>
        <p:grpSpPr>
          <a:xfrm>
            <a:off x="432825" y="2040275"/>
            <a:ext cx="6677176" cy="726947"/>
            <a:chOff x="432825" y="2040275"/>
            <a:chExt cx="6677176" cy="726947"/>
          </a:xfrm>
        </p:grpSpPr>
        <p:sp>
          <p:nvSpPr>
            <p:cNvPr id="74" name="Google Shape;74;p13"/>
            <p:cNvSpPr txBox="1"/>
            <p:nvPr/>
          </p:nvSpPr>
          <p:spPr>
            <a:xfrm>
              <a:off x="432825" y="2040275"/>
              <a:ext cx="16644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454545"/>
                  </a:solidFill>
                  <a:latin typeface="Poppins"/>
                  <a:ea typeface="Poppins"/>
                  <a:cs typeface="Poppins"/>
                  <a:sym typeface="Poppins"/>
                </a:rPr>
                <a:t>OBJECTIVE:</a:t>
              </a:r>
              <a:endParaRPr sz="1300">
                <a:solidFill>
                  <a:srgbClr val="454545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75" name="Google Shape;75;p13"/>
            <p:cNvSpPr txBox="1"/>
            <p:nvPr/>
          </p:nvSpPr>
          <p:spPr>
            <a:xfrm>
              <a:off x="2398801" y="2088322"/>
              <a:ext cx="4711200" cy="678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900">
                  <a:solidFill>
                    <a:srgbClr val="454545"/>
                  </a:solidFill>
                  <a:latin typeface="Poppins"/>
                  <a:ea typeface="Poppins"/>
                  <a:cs typeface="Poppins"/>
                  <a:sym typeface="Poppins"/>
                </a:rPr>
                <a:t>Accomplished business professional with over 10 years of experience in business management and development. Possesses skills in team leadership, strategic planning, and market analysis. Seeking a challenging position where I can utilize my abilities and help the company achieve new heights.</a:t>
              </a:r>
              <a:endParaRPr sz="900">
                <a:solidFill>
                  <a:srgbClr val="454545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cxnSp>
        <p:nvCxnSpPr>
          <p:cNvPr id="76" name="Google Shape;76;p13"/>
          <p:cNvCxnSpPr/>
          <p:nvPr/>
        </p:nvCxnSpPr>
        <p:spPr>
          <a:xfrm>
            <a:off x="451350" y="3080750"/>
            <a:ext cx="6664200" cy="0"/>
          </a:xfrm>
          <a:prstGeom prst="straightConnector1">
            <a:avLst/>
          </a:prstGeom>
          <a:noFill/>
          <a:ln cap="flat" cmpd="sng" w="19050">
            <a:solidFill>
              <a:srgbClr val="454545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77" name="Google Shape;77;p13"/>
          <p:cNvGrpSpPr/>
          <p:nvPr/>
        </p:nvGrpSpPr>
        <p:grpSpPr>
          <a:xfrm>
            <a:off x="432825" y="3283676"/>
            <a:ext cx="6689876" cy="4454209"/>
            <a:chOff x="432825" y="3283676"/>
            <a:chExt cx="6689876" cy="4454209"/>
          </a:xfrm>
        </p:grpSpPr>
        <p:sp>
          <p:nvSpPr>
            <p:cNvPr id="78" name="Google Shape;78;p13"/>
            <p:cNvSpPr txBox="1"/>
            <p:nvPr/>
          </p:nvSpPr>
          <p:spPr>
            <a:xfrm>
              <a:off x="432825" y="3283676"/>
              <a:ext cx="16644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454545"/>
                  </a:solidFill>
                  <a:latin typeface="Poppins"/>
                  <a:ea typeface="Poppins"/>
                  <a:cs typeface="Poppins"/>
                  <a:sym typeface="Poppins"/>
                </a:rPr>
                <a:t>WORK EXPERIENCE:</a:t>
              </a:r>
              <a:endParaRPr sz="1300">
                <a:solidFill>
                  <a:srgbClr val="454545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grpSp>
          <p:nvGrpSpPr>
            <p:cNvPr id="79" name="Google Shape;79;p13"/>
            <p:cNvGrpSpPr/>
            <p:nvPr/>
          </p:nvGrpSpPr>
          <p:grpSpPr>
            <a:xfrm>
              <a:off x="2393050" y="3331725"/>
              <a:ext cx="4729650" cy="2269717"/>
              <a:chOff x="2393050" y="3331725"/>
              <a:chExt cx="4729650" cy="2269717"/>
            </a:xfrm>
          </p:grpSpPr>
          <p:grpSp>
            <p:nvGrpSpPr>
              <p:cNvPr id="80" name="Google Shape;80;p13"/>
              <p:cNvGrpSpPr/>
              <p:nvPr/>
            </p:nvGrpSpPr>
            <p:grpSpPr>
              <a:xfrm>
                <a:off x="2398800" y="3331725"/>
                <a:ext cx="4723900" cy="321600"/>
                <a:chOff x="2398800" y="3331725"/>
                <a:chExt cx="4723900" cy="321600"/>
              </a:xfrm>
            </p:grpSpPr>
            <p:sp>
              <p:nvSpPr>
                <p:cNvPr id="81" name="Google Shape;81;p13"/>
                <p:cNvSpPr txBox="1"/>
                <p:nvPr/>
              </p:nvSpPr>
              <p:spPr>
                <a:xfrm>
                  <a:off x="5710300" y="3331725"/>
                  <a:ext cx="14124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r">
                    <a:lnSpc>
                      <a:spcPct val="13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454545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January 2018 - Present</a:t>
                  </a:r>
                  <a:endParaRPr sz="900">
                    <a:solidFill>
                      <a:srgbClr val="454545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</p:txBody>
            </p:sp>
            <p:grpSp>
              <p:nvGrpSpPr>
                <p:cNvPr id="82" name="Google Shape;82;p13"/>
                <p:cNvGrpSpPr/>
                <p:nvPr/>
              </p:nvGrpSpPr>
              <p:grpSpPr>
                <a:xfrm>
                  <a:off x="2398800" y="3331725"/>
                  <a:ext cx="2818800" cy="321600"/>
                  <a:chOff x="2398800" y="3331725"/>
                  <a:chExt cx="2818800" cy="321600"/>
                </a:xfrm>
              </p:grpSpPr>
              <p:sp>
                <p:nvSpPr>
                  <p:cNvPr id="83" name="Google Shape;83;p13"/>
                  <p:cNvSpPr txBox="1"/>
                  <p:nvPr/>
                </p:nvSpPr>
                <p:spPr>
                  <a:xfrm>
                    <a:off x="2398800" y="3331725"/>
                    <a:ext cx="2818800" cy="1386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lnSpc>
                        <a:spcPct val="13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900">
                        <a:solidFill>
                          <a:srgbClr val="454545"/>
                        </a:solidFill>
                        <a:latin typeface="Poppins SemiBold"/>
                        <a:ea typeface="Poppins SemiBold"/>
                        <a:cs typeface="Poppins SemiBold"/>
                        <a:sym typeface="Poppins SemiBold"/>
                      </a:rPr>
                      <a:t>DEPUTY DIRECTOR OF BUSINESS DEVELOPMENT</a:t>
                    </a:r>
                    <a:endParaRPr sz="900">
                      <a:solidFill>
                        <a:srgbClr val="454545"/>
                      </a:solidFill>
                      <a:latin typeface="Poppins SemiBold"/>
                      <a:ea typeface="Poppins SemiBold"/>
                      <a:cs typeface="Poppins SemiBold"/>
                      <a:sym typeface="Poppins SemiBold"/>
                    </a:endParaRPr>
                  </a:p>
                </p:txBody>
              </p:sp>
              <p:sp>
                <p:nvSpPr>
                  <p:cNvPr id="84" name="Google Shape;84;p13"/>
                  <p:cNvSpPr txBox="1"/>
                  <p:nvPr/>
                </p:nvSpPr>
                <p:spPr>
                  <a:xfrm>
                    <a:off x="2398800" y="3514725"/>
                    <a:ext cx="2058600" cy="1386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lnSpc>
                        <a:spcPct val="13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900">
                        <a:solidFill>
                          <a:srgbClr val="454545"/>
                        </a:solidFill>
                        <a:latin typeface="Poppins"/>
                        <a:ea typeface="Poppins"/>
                        <a:cs typeface="Poppins"/>
                        <a:sym typeface="Poppins"/>
                      </a:rPr>
                      <a:t>ABC Corporation, Anytown, USA</a:t>
                    </a:r>
                    <a:endParaRPr sz="900">
                      <a:solidFill>
                        <a:srgbClr val="454545"/>
                      </a:solidFill>
                      <a:latin typeface="Poppins"/>
                      <a:ea typeface="Poppins"/>
                      <a:cs typeface="Poppins"/>
                      <a:sym typeface="Poppins"/>
                    </a:endParaRPr>
                  </a:p>
                </p:txBody>
              </p:sp>
            </p:grpSp>
          </p:grpSp>
          <p:grpSp>
            <p:nvGrpSpPr>
              <p:cNvPr id="85" name="Google Shape;85;p13"/>
              <p:cNvGrpSpPr/>
              <p:nvPr/>
            </p:nvGrpSpPr>
            <p:grpSpPr>
              <a:xfrm>
                <a:off x="2393050" y="3866625"/>
                <a:ext cx="4716950" cy="318600"/>
                <a:chOff x="2393050" y="3866625"/>
                <a:chExt cx="4716950" cy="318600"/>
              </a:xfrm>
            </p:grpSpPr>
            <p:sp>
              <p:nvSpPr>
                <p:cNvPr id="86" name="Google Shape;86;p13"/>
                <p:cNvSpPr txBox="1"/>
                <p:nvPr/>
              </p:nvSpPr>
              <p:spPr>
                <a:xfrm>
                  <a:off x="2557200" y="3866625"/>
                  <a:ext cx="4552800" cy="31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3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454545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Managed the product development team and increased the company's </a:t>
                  </a:r>
                  <a:endParaRPr sz="900">
                    <a:solidFill>
                      <a:srgbClr val="454545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  <a:p>
                  <a:pPr indent="0" lvl="0" marL="0" rtl="0" algn="l">
                    <a:lnSpc>
                      <a:spcPct val="13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454545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revenue by 30% in the past year.</a:t>
                  </a:r>
                  <a:endParaRPr sz="900">
                    <a:solidFill>
                      <a:srgbClr val="454545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</p:txBody>
            </p:sp>
            <p:sp>
              <p:nvSpPr>
                <p:cNvPr id="87" name="Google Shape;87;p13"/>
                <p:cNvSpPr txBox="1"/>
                <p:nvPr/>
              </p:nvSpPr>
              <p:spPr>
                <a:xfrm>
                  <a:off x="2393050" y="3866625"/>
                  <a:ext cx="1017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lnSpc>
                      <a:spcPct val="13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00">
                      <a:solidFill>
                        <a:srgbClr val="454545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•</a:t>
                  </a:r>
                  <a:endParaRPr sz="1000">
                    <a:solidFill>
                      <a:srgbClr val="454545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</p:txBody>
            </p:sp>
          </p:grpSp>
          <p:grpSp>
            <p:nvGrpSpPr>
              <p:cNvPr id="88" name="Google Shape;88;p13"/>
              <p:cNvGrpSpPr/>
              <p:nvPr/>
            </p:nvGrpSpPr>
            <p:grpSpPr>
              <a:xfrm>
                <a:off x="2393050" y="4220679"/>
                <a:ext cx="4716950" cy="318600"/>
                <a:chOff x="2393050" y="3866625"/>
                <a:chExt cx="4716950" cy="318600"/>
              </a:xfrm>
            </p:grpSpPr>
            <p:sp>
              <p:nvSpPr>
                <p:cNvPr id="89" name="Google Shape;89;p13"/>
                <p:cNvSpPr txBox="1"/>
                <p:nvPr/>
              </p:nvSpPr>
              <p:spPr>
                <a:xfrm>
                  <a:off x="2557200" y="3866625"/>
                  <a:ext cx="4552800" cy="31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3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454545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Developed and implemented a strategic growth plan that led to the </a:t>
                  </a:r>
                  <a:endParaRPr sz="900">
                    <a:solidFill>
                      <a:srgbClr val="454545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  <a:p>
                  <a:pPr indent="0" lvl="0" marL="0" rtl="0" algn="l">
                    <a:lnSpc>
                      <a:spcPct val="13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454545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establishment of new markets and increased sales volumes.</a:t>
                  </a:r>
                  <a:endParaRPr sz="900">
                    <a:solidFill>
                      <a:srgbClr val="454545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</p:txBody>
            </p:sp>
            <p:sp>
              <p:nvSpPr>
                <p:cNvPr id="90" name="Google Shape;90;p13"/>
                <p:cNvSpPr txBox="1"/>
                <p:nvPr/>
              </p:nvSpPr>
              <p:spPr>
                <a:xfrm>
                  <a:off x="2393050" y="3866625"/>
                  <a:ext cx="1017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lnSpc>
                      <a:spcPct val="13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00">
                      <a:solidFill>
                        <a:srgbClr val="454545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•</a:t>
                  </a:r>
                  <a:endParaRPr sz="1000">
                    <a:solidFill>
                      <a:srgbClr val="454545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</p:txBody>
            </p:sp>
          </p:grpSp>
          <p:grpSp>
            <p:nvGrpSpPr>
              <p:cNvPr id="91" name="Google Shape;91;p13"/>
              <p:cNvGrpSpPr/>
              <p:nvPr/>
            </p:nvGrpSpPr>
            <p:grpSpPr>
              <a:xfrm>
                <a:off x="2393050" y="4574734"/>
                <a:ext cx="4716950" cy="318600"/>
                <a:chOff x="2393050" y="3866625"/>
                <a:chExt cx="4716950" cy="318600"/>
              </a:xfrm>
            </p:grpSpPr>
            <p:sp>
              <p:nvSpPr>
                <p:cNvPr id="92" name="Google Shape;92;p13"/>
                <p:cNvSpPr txBox="1"/>
                <p:nvPr/>
              </p:nvSpPr>
              <p:spPr>
                <a:xfrm>
                  <a:off x="2557200" y="3866625"/>
                  <a:ext cx="4552800" cy="31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3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454545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Coordinated interactions with clients and suppliers to support business </a:t>
                  </a:r>
                  <a:endParaRPr sz="900">
                    <a:solidFill>
                      <a:srgbClr val="454545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  <a:p>
                  <a:pPr indent="0" lvl="0" marL="0" rtl="0" algn="l">
                    <a:lnSpc>
                      <a:spcPct val="13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454545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partnerships and expand the client base.</a:t>
                  </a:r>
                  <a:endParaRPr sz="900">
                    <a:solidFill>
                      <a:srgbClr val="454545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</p:txBody>
            </p:sp>
            <p:sp>
              <p:nvSpPr>
                <p:cNvPr id="93" name="Google Shape;93;p13"/>
                <p:cNvSpPr txBox="1"/>
                <p:nvPr/>
              </p:nvSpPr>
              <p:spPr>
                <a:xfrm>
                  <a:off x="2393050" y="3866625"/>
                  <a:ext cx="1017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lnSpc>
                      <a:spcPct val="13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00">
                      <a:solidFill>
                        <a:srgbClr val="454545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•</a:t>
                  </a:r>
                  <a:endParaRPr sz="1000">
                    <a:solidFill>
                      <a:srgbClr val="454545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</p:txBody>
            </p:sp>
          </p:grpSp>
          <p:grpSp>
            <p:nvGrpSpPr>
              <p:cNvPr id="94" name="Google Shape;94;p13"/>
              <p:cNvGrpSpPr/>
              <p:nvPr/>
            </p:nvGrpSpPr>
            <p:grpSpPr>
              <a:xfrm>
                <a:off x="2393050" y="4928788"/>
                <a:ext cx="4716950" cy="318600"/>
                <a:chOff x="2393050" y="3866625"/>
                <a:chExt cx="4716950" cy="318600"/>
              </a:xfrm>
            </p:grpSpPr>
            <p:sp>
              <p:nvSpPr>
                <p:cNvPr id="95" name="Google Shape;95;p13"/>
                <p:cNvSpPr txBox="1"/>
                <p:nvPr/>
              </p:nvSpPr>
              <p:spPr>
                <a:xfrm>
                  <a:off x="2557200" y="3866625"/>
                  <a:ext cx="4552800" cy="31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3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454545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Designed and executed marketing campaigns that raised brand awareness </a:t>
                  </a:r>
                  <a:endParaRPr sz="900">
                    <a:solidFill>
                      <a:srgbClr val="454545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  <a:p>
                  <a:pPr indent="0" lvl="0" marL="0" rtl="0" algn="l">
                    <a:lnSpc>
                      <a:spcPct val="13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454545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and resulted in a growth in the customer base.</a:t>
                  </a:r>
                  <a:endParaRPr sz="900">
                    <a:solidFill>
                      <a:srgbClr val="454545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</p:txBody>
            </p:sp>
            <p:sp>
              <p:nvSpPr>
                <p:cNvPr id="96" name="Google Shape;96;p13"/>
                <p:cNvSpPr txBox="1"/>
                <p:nvPr/>
              </p:nvSpPr>
              <p:spPr>
                <a:xfrm>
                  <a:off x="2393050" y="3866625"/>
                  <a:ext cx="1017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lnSpc>
                      <a:spcPct val="13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00">
                      <a:solidFill>
                        <a:srgbClr val="454545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•</a:t>
                  </a:r>
                  <a:endParaRPr sz="1000">
                    <a:solidFill>
                      <a:srgbClr val="454545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</p:txBody>
            </p:sp>
          </p:grpSp>
          <p:grpSp>
            <p:nvGrpSpPr>
              <p:cNvPr id="97" name="Google Shape;97;p13"/>
              <p:cNvGrpSpPr/>
              <p:nvPr/>
            </p:nvGrpSpPr>
            <p:grpSpPr>
              <a:xfrm>
                <a:off x="2393050" y="5282842"/>
                <a:ext cx="4716950" cy="318600"/>
                <a:chOff x="2393050" y="3866625"/>
                <a:chExt cx="4716950" cy="318600"/>
              </a:xfrm>
            </p:grpSpPr>
            <p:sp>
              <p:nvSpPr>
                <p:cNvPr id="98" name="Google Shape;98;p13"/>
                <p:cNvSpPr txBox="1"/>
                <p:nvPr/>
              </p:nvSpPr>
              <p:spPr>
                <a:xfrm>
                  <a:off x="2557200" y="3866625"/>
                  <a:ext cx="4552800" cy="31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3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454545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Collaborated with third-party agencies and suppliers to ensure a stable supply     </a:t>
                  </a:r>
                  <a:endParaRPr sz="900">
                    <a:solidFill>
                      <a:srgbClr val="454545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  <a:p>
                  <a:pPr indent="0" lvl="0" marL="0" rtl="0" algn="l">
                    <a:lnSpc>
                      <a:spcPct val="13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454545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of goods.</a:t>
                  </a:r>
                  <a:endParaRPr sz="900">
                    <a:solidFill>
                      <a:srgbClr val="454545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</p:txBody>
            </p:sp>
            <p:sp>
              <p:nvSpPr>
                <p:cNvPr id="99" name="Google Shape;99;p13"/>
                <p:cNvSpPr txBox="1"/>
                <p:nvPr/>
              </p:nvSpPr>
              <p:spPr>
                <a:xfrm>
                  <a:off x="2393050" y="3866625"/>
                  <a:ext cx="1017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lnSpc>
                      <a:spcPct val="13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00">
                      <a:solidFill>
                        <a:srgbClr val="454545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•</a:t>
                  </a:r>
                  <a:endParaRPr sz="1000">
                    <a:solidFill>
                      <a:srgbClr val="454545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</p:txBody>
            </p:sp>
          </p:grpSp>
        </p:grpSp>
        <p:grpSp>
          <p:nvGrpSpPr>
            <p:cNvPr id="100" name="Google Shape;100;p13"/>
            <p:cNvGrpSpPr/>
            <p:nvPr/>
          </p:nvGrpSpPr>
          <p:grpSpPr>
            <a:xfrm>
              <a:off x="2393050" y="5822222"/>
              <a:ext cx="4729575" cy="1915663"/>
              <a:chOff x="2393050" y="5822222"/>
              <a:chExt cx="4729575" cy="1915663"/>
            </a:xfrm>
          </p:grpSpPr>
          <p:grpSp>
            <p:nvGrpSpPr>
              <p:cNvPr id="101" name="Google Shape;101;p13"/>
              <p:cNvGrpSpPr/>
              <p:nvPr/>
            </p:nvGrpSpPr>
            <p:grpSpPr>
              <a:xfrm>
                <a:off x="2398800" y="5822222"/>
                <a:ext cx="4723825" cy="321600"/>
                <a:chOff x="2398800" y="3331725"/>
                <a:chExt cx="4723825" cy="321600"/>
              </a:xfrm>
            </p:grpSpPr>
            <p:sp>
              <p:nvSpPr>
                <p:cNvPr id="102" name="Google Shape;102;p13"/>
                <p:cNvSpPr txBox="1"/>
                <p:nvPr/>
              </p:nvSpPr>
              <p:spPr>
                <a:xfrm>
                  <a:off x="5318125" y="3331728"/>
                  <a:ext cx="1804500" cy="13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r">
                    <a:lnSpc>
                      <a:spcPct val="13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454545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March 2014 - December 2017</a:t>
                  </a:r>
                  <a:endParaRPr sz="900">
                    <a:solidFill>
                      <a:srgbClr val="454545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</p:txBody>
            </p:sp>
            <p:grpSp>
              <p:nvGrpSpPr>
                <p:cNvPr id="103" name="Google Shape;103;p13"/>
                <p:cNvGrpSpPr/>
                <p:nvPr/>
              </p:nvGrpSpPr>
              <p:grpSpPr>
                <a:xfrm>
                  <a:off x="2398800" y="3331725"/>
                  <a:ext cx="2818800" cy="321600"/>
                  <a:chOff x="2398800" y="3331725"/>
                  <a:chExt cx="2818800" cy="321600"/>
                </a:xfrm>
              </p:grpSpPr>
              <p:sp>
                <p:nvSpPr>
                  <p:cNvPr id="104" name="Google Shape;104;p13"/>
                  <p:cNvSpPr txBox="1"/>
                  <p:nvPr/>
                </p:nvSpPr>
                <p:spPr>
                  <a:xfrm>
                    <a:off x="2398800" y="3331725"/>
                    <a:ext cx="2818800" cy="1386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lnSpc>
                        <a:spcPct val="13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900">
                        <a:solidFill>
                          <a:srgbClr val="454545"/>
                        </a:solidFill>
                        <a:latin typeface="Poppins SemiBold"/>
                        <a:ea typeface="Poppins SemiBold"/>
                        <a:cs typeface="Poppins SemiBold"/>
                        <a:sym typeface="Poppins SemiBold"/>
                      </a:rPr>
                      <a:t>SALES AND MARKETING MANAGER</a:t>
                    </a:r>
                    <a:endParaRPr sz="900">
                      <a:solidFill>
                        <a:srgbClr val="454545"/>
                      </a:solidFill>
                      <a:latin typeface="Poppins SemiBold"/>
                      <a:ea typeface="Poppins SemiBold"/>
                      <a:cs typeface="Poppins SemiBold"/>
                      <a:sym typeface="Poppins SemiBold"/>
                    </a:endParaRPr>
                  </a:p>
                </p:txBody>
              </p:sp>
              <p:sp>
                <p:nvSpPr>
                  <p:cNvPr id="105" name="Google Shape;105;p13"/>
                  <p:cNvSpPr txBox="1"/>
                  <p:nvPr/>
                </p:nvSpPr>
                <p:spPr>
                  <a:xfrm>
                    <a:off x="2398800" y="3514725"/>
                    <a:ext cx="2058600" cy="1386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lnSpc>
                        <a:spcPct val="13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900">
                        <a:solidFill>
                          <a:srgbClr val="454545"/>
                        </a:solidFill>
                        <a:latin typeface="Poppins"/>
                        <a:ea typeface="Poppins"/>
                        <a:cs typeface="Poppins"/>
                        <a:sym typeface="Poppins"/>
                      </a:rPr>
                      <a:t>XYZ Corporation, Anytown, USA</a:t>
                    </a:r>
                    <a:endParaRPr sz="900">
                      <a:solidFill>
                        <a:srgbClr val="454545"/>
                      </a:solidFill>
                      <a:latin typeface="Poppins"/>
                      <a:ea typeface="Poppins"/>
                      <a:cs typeface="Poppins"/>
                      <a:sym typeface="Poppins"/>
                    </a:endParaRPr>
                  </a:p>
                </p:txBody>
              </p:sp>
            </p:grpSp>
          </p:grpSp>
          <p:grpSp>
            <p:nvGrpSpPr>
              <p:cNvPr id="106" name="Google Shape;106;p13"/>
              <p:cNvGrpSpPr/>
              <p:nvPr/>
            </p:nvGrpSpPr>
            <p:grpSpPr>
              <a:xfrm>
                <a:off x="2393050" y="6357122"/>
                <a:ext cx="4716950" cy="318600"/>
                <a:chOff x="2393050" y="3866625"/>
                <a:chExt cx="4716950" cy="318600"/>
              </a:xfrm>
            </p:grpSpPr>
            <p:sp>
              <p:nvSpPr>
                <p:cNvPr id="107" name="Google Shape;107;p13"/>
                <p:cNvSpPr txBox="1"/>
                <p:nvPr/>
              </p:nvSpPr>
              <p:spPr>
                <a:xfrm>
                  <a:off x="2557200" y="3866625"/>
                  <a:ext cx="4552800" cy="31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3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454545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Led the sales team and achieved a 20% increase in sales volume within the</a:t>
                  </a:r>
                  <a:endParaRPr sz="900">
                    <a:solidFill>
                      <a:srgbClr val="454545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  <a:p>
                  <a:pPr indent="0" lvl="0" marL="0" rtl="0" algn="l">
                    <a:lnSpc>
                      <a:spcPct val="13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454545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first year.</a:t>
                  </a:r>
                  <a:endParaRPr sz="900">
                    <a:solidFill>
                      <a:srgbClr val="454545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</p:txBody>
            </p:sp>
            <p:sp>
              <p:nvSpPr>
                <p:cNvPr id="108" name="Google Shape;108;p13"/>
                <p:cNvSpPr txBox="1"/>
                <p:nvPr/>
              </p:nvSpPr>
              <p:spPr>
                <a:xfrm>
                  <a:off x="2393050" y="3866625"/>
                  <a:ext cx="1017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lnSpc>
                      <a:spcPct val="13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00">
                      <a:solidFill>
                        <a:srgbClr val="454545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•</a:t>
                  </a:r>
                  <a:endParaRPr sz="1000">
                    <a:solidFill>
                      <a:srgbClr val="454545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</p:txBody>
            </p:sp>
          </p:grpSp>
          <p:grpSp>
            <p:nvGrpSpPr>
              <p:cNvPr id="109" name="Google Shape;109;p13"/>
              <p:cNvGrpSpPr/>
              <p:nvPr/>
            </p:nvGrpSpPr>
            <p:grpSpPr>
              <a:xfrm>
                <a:off x="2393050" y="6711177"/>
                <a:ext cx="4716950" cy="318600"/>
                <a:chOff x="2393050" y="3866625"/>
                <a:chExt cx="4716950" cy="318600"/>
              </a:xfrm>
            </p:grpSpPr>
            <p:sp>
              <p:nvSpPr>
                <p:cNvPr id="110" name="Google Shape;110;p13"/>
                <p:cNvSpPr txBox="1"/>
                <p:nvPr/>
              </p:nvSpPr>
              <p:spPr>
                <a:xfrm>
                  <a:off x="2557200" y="3866625"/>
                  <a:ext cx="4552800" cy="31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3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454545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Designed and executed marketing campaigns that raised brand awareness </a:t>
                  </a:r>
                  <a:endParaRPr sz="900">
                    <a:solidFill>
                      <a:srgbClr val="454545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  <a:p>
                  <a:pPr indent="0" lvl="0" marL="0" rtl="0" algn="l">
                    <a:lnSpc>
                      <a:spcPct val="13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454545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and resulted in a growth in the customer base.</a:t>
                  </a:r>
                  <a:endParaRPr sz="900">
                    <a:solidFill>
                      <a:srgbClr val="454545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</p:txBody>
            </p:sp>
            <p:sp>
              <p:nvSpPr>
                <p:cNvPr id="111" name="Google Shape;111;p13"/>
                <p:cNvSpPr txBox="1"/>
                <p:nvPr/>
              </p:nvSpPr>
              <p:spPr>
                <a:xfrm>
                  <a:off x="2393050" y="3866625"/>
                  <a:ext cx="1017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lnSpc>
                      <a:spcPct val="13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00">
                      <a:solidFill>
                        <a:srgbClr val="454545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•</a:t>
                  </a:r>
                  <a:endParaRPr sz="1000">
                    <a:solidFill>
                      <a:srgbClr val="454545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</p:txBody>
            </p:sp>
          </p:grpSp>
          <p:grpSp>
            <p:nvGrpSpPr>
              <p:cNvPr id="112" name="Google Shape;112;p13"/>
              <p:cNvGrpSpPr/>
              <p:nvPr/>
            </p:nvGrpSpPr>
            <p:grpSpPr>
              <a:xfrm>
                <a:off x="2393050" y="7065231"/>
                <a:ext cx="4716950" cy="318600"/>
                <a:chOff x="2393050" y="3866625"/>
                <a:chExt cx="4716950" cy="318600"/>
              </a:xfrm>
            </p:grpSpPr>
            <p:sp>
              <p:nvSpPr>
                <p:cNvPr id="113" name="Google Shape;113;p13"/>
                <p:cNvSpPr txBox="1"/>
                <p:nvPr/>
              </p:nvSpPr>
              <p:spPr>
                <a:xfrm>
                  <a:off x="2557200" y="3866625"/>
                  <a:ext cx="4552800" cy="31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3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454545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Designed and executed marketing campaigns that raised brand awareness </a:t>
                  </a:r>
                  <a:endParaRPr sz="900">
                    <a:solidFill>
                      <a:srgbClr val="454545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  <a:p>
                  <a:pPr indent="0" lvl="0" marL="0" rtl="0" algn="l">
                    <a:lnSpc>
                      <a:spcPct val="13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454545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and resulted in a growth in the customer base.</a:t>
                  </a:r>
                  <a:endParaRPr sz="900">
                    <a:solidFill>
                      <a:srgbClr val="454545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</p:txBody>
            </p:sp>
            <p:sp>
              <p:nvSpPr>
                <p:cNvPr id="114" name="Google Shape;114;p13"/>
                <p:cNvSpPr txBox="1"/>
                <p:nvPr/>
              </p:nvSpPr>
              <p:spPr>
                <a:xfrm>
                  <a:off x="2393050" y="3866625"/>
                  <a:ext cx="1017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lnSpc>
                      <a:spcPct val="13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00">
                      <a:solidFill>
                        <a:srgbClr val="454545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•</a:t>
                  </a:r>
                  <a:endParaRPr sz="1000">
                    <a:solidFill>
                      <a:srgbClr val="454545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</p:txBody>
            </p:sp>
          </p:grpSp>
          <p:grpSp>
            <p:nvGrpSpPr>
              <p:cNvPr id="115" name="Google Shape;115;p13"/>
              <p:cNvGrpSpPr/>
              <p:nvPr/>
            </p:nvGrpSpPr>
            <p:grpSpPr>
              <a:xfrm>
                <a:off x="2393050" y="7419285"/>
                <a:ext cx="4716950" cy="318600"/>
                <a:chOff x="2393050" y="3866625"/>
                <a:chExt cx="4716950" cy="318600"/>
              </a:xfrm>
            </p:grpSpPr>
            <p:sp>
              <p:nvSpPr>
                <p:cNvPr id="116" name="Google Shape;116;p13"/>
                <p:cNvSpPr txBox="1"/>
                <p:nvPr/>
              </p:nvSpPr>
              <p:spPr>
                <a:xfrm>
                  <a:off x="2557200" y="3866625"/>
                  <a:ext cx="4552800" cy="3186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lnSpc>
                      <a:spcPct val="13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454545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Collaborated with third-party agencies and suppliers to ensure a stable supply     </a:t>
                  </a:r>
                  <a:endParaRPr sz="900">
                    <a:solidFill>
                      <a:srgbClr val="454545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  <a:p>
                  <a:pPr indent="0" lvl="0" marL="0" rtl="0" algn="l">
                    <a:lnSpc>
                      <a:spcPct val="13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900">
                      <a:solidFill>
                        <a:srgbClr val="454545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of goods.</a:t>
                  </a:r>
                  <a:endParaRPr sz="900">
                    <a:solidFill>
                      <a:srgbClr val="454545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</p:txBody>
            </p:sp>
            <p:sp>
              <p:nvSpPr>
                <p:cNvPr id="117" name="Google Shape;117;p13"/>
                <p:cNvSpPr txBox="1"/>
                <p:nvPr/>
              </p:nvSpPr>
              <p:spPr>
                <a:xfrm>
                  <a:off x="2393050" y="3866625"/>
                  <a:ext cx="101700" cy="153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lnSpc>
                      <a:spcPct val="13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000">
                      <a:solidFill>
                        <a:srgbClr val="454545"/>
                      </a:solidFill>
                      <a:latin typeface="Poppins"/>
                      <a:ea typeface="Poppins"/>
                      <a:cs typeface="Poppins"/>
                      <a:sym typeface="Poppins"/>
                    </a:rPr>
                    <a:t>•</a:t>
                  </a:r>
                  <a:endParaRPr sz="1000">
                    <a:solidFill>
                      <a:srgbClr val="454545"/>
                    </a:solidFill>
                    <a:latin typeface="Poppins"/>
                    <a:ea typeface="Poppins"/>
                    <a:cs typeface="Poppins"/>
                    <a:sym typeface="Poppins"/>
                  </a:endParaRPr>
                </a:p>
              </p:txBody>
            </p:sp>
          </p:grpSp>
        </p:grpSp>
      </p:grpSp>
      <p:cxnSp>
        <p:nvCxnSpPr>
          <p:cNvPr id="118" name="Google Shape;118;p13"/>
          <p:cNvCxnSpPr/>
          <p:nvPr/>
        </p:nvCxnSpPr>
        <p:spPr>
          <a:xfrm>
            <a:off x="451350" y="8051625"/>
            <a:ext cx="6664200" cy="0"/>
          </a:xfrm>
          <a:prstGeom prst="straightConnector1">
            <a:avLst/>
          </a:prstGeom>
          <a:noFill/>
          <a:ln cap="flat" cmpd="sng" w="19050">
            <a:solidFill>
              <a:srgbClr val="454545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9" name="Google Shape;119;p13"/>
          <p:cNvCxnSpPr/>
          <p:nvPr/>
        </p:nvCxnSpPr>
        <p:spPr>
          <a:xfrm>
            <a:off x="4579575" y="8331900"/>
            <a:ext cx="0" cy="102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0" name="Google Shape;120;p13"/>
          <p:cNvCxnSpPr/>
          <p:nvPr/>
        </p:nvCxnSpPr>
        <p:spPr>
          <a:xfrm>
            <a:off x="451350" y="8956250"/>
            <a:ext cx="6664200" cy="0"/>
          </a:xfrm>
          <a:prstGeom prst="straightConnector1">
            <a:avLst/>
          </a:prstGeom>
          <a:noFill/>
          <a:ln cap="flat" cmpd="sng" w="19050">
            <a:solidFill>
              <a:srgbClr val="454545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121" name="Google Shape;121;p13"/>
          <p:cNvGrpSpPr/>
          <p:nvPr/>
        </p:nvGrpSpPr>
        <p:grpSpPr>
          <a:xfrm>
            <a:off x="432825" y="9153513"/>
            <a:ext cx="6677175" cy="919489"/>
            <a:chOff x="432825" y="9153513"/>
            <a:chExt cx="6677175" cy="919489"/>
          </a:xfrm>
        </p:grpSpPr>
        <p:sp>
          <p:nvSpPr>
            <p:cNvPr id="122" name="Google Shape;122;p13"/>
            <p:cNvSpPr txBox="1"/>
            <p:nvPr/>
          </p:nvSpPr>
          <p:spPr>
            <a:xfrm>
              <a:off x="432825" y="9153513"/>
              <a:ext cx="16644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454545"/>
                  </a:solidFill>
                  <a:latin typeface="Poppins"/>
                  <a:ea typeface="Poppins"/>
                  <a:cs typeface="Poppins"/>
                  <a:sym typeface="Poppins"/>
                </a:rPr>
                <a:t>SKILLS:</a:t>
              </a:r>
              <a:endParaRPr sz="1300">
                <a:solidFill>
                  <a:srgbClr val="454545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grpSp>
          <p:nvGrpSpPr>
            <p:cNvPr id="123" name="Google Shape;123;p13"/>
            <p:cNvGrpSpPr/>
            <p:nvPr/>
          </p:nvGrpSpPr>
          <p:grpSpPr>
            <a:xfrm>
              <a:off x="2393050" y="9197752"/>
              <a:ext cx="4716950" cy="153900"/>
              <a:chOff x="2393050" y="9205722"/>
              <a:chExt cx="4716950" cy="153900"/>
            </a:xfrm>
          </p:grpSpPr>
          <p:sp>
            <p:nvSpPr>
              <p:cNvPr id="124" name="Google Shape;124;p13"/>
              <p:cNvSpPr txBox="1"/>
              <p:nvPr/>
            </p:nvSpPr>
            <p:spPr>
              <a:xfrm>
                <a:off x="2557200" y="9213372"/>
                <a:ext cx="45528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454545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Conflict Resolution - Digital Marketing - Presentation Skills - Foreign Languages</a:t>
                </a:r>
                <a:endParaRPr sz="900">
                  <a:solidFill>
                    <a:srgbClr val="454545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25" name="Google Shape;125;p13"/>
              <p:cNvSpPr txBox="1"/>
              <p:nvPr/>
            </p:nvSpPr>
            <p:spPr>
              <a:xfrm>
                <a:off x="2393050" y="9205722"/>
                <a:ext cx="101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454545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•</a:t>
                </a:r>
                <a:endParaRPr sz="1000">
                  <a:solidFill>
                    <a:srgbClr val="454545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grpSp>
          <p:nvGrpSpPr>
            <p:cNvPr id="126" name="Google Shape;126;p13"/>
            <p:cNvGrpSpPr/>
            <p:nvPr/>
          </p:nvGrpSpPr>
          <p:grpSpPr>
            <a:xfrm>
              <a:off x="2393050" y="9378089"/>
              <a:ext cx="4716950" cy="153900"/>
              <a:chOff x="2393050" y="9205722"/>
              <a:chExt cx="4716950" cy="153900"/>
            </a:xfrm>
          </p:grpSpPr>
          <p:sp>
            <p:nvSpPr>
              <p:cNvPr id="127" name="Google Shape;127;p13"/>
              <p:cNvSpPr txBox="1"/>
              <p:nvPr/>
            </p:nvSpPr>
            <p:spPr>
              <a:xfrm>
                <a:off x="2557200" y="9213372"/>
                <a:ext cx="45528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454545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Proficient in Microsoft Office Suite - Experienced in CRM systems</a:t>
                </a:r>
                <a:endParaRPr sz="900">
                  <a:solidFill>
                    <a:srgbClr val="454545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28" name="Google Shape;128;p13"/>
              <p:cNvSpPr txBox="1"/>
              <p:nvPr/>
            </p:nvSpPr>
            <p:spPr>
              <a:xfrm>
                <a:off x="2393050" y="9205722"/>
                <a:ext cx="101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454545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•</a:t>
                </a:r>
                <a:endParaRPr sz="1000">
                  <a:solidFill>
                    <a:srgbClr val="454545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grpSp>
          <p:nvGrpSpPr>
            <p:cNvPr id="129" name="Google Shape;129;p13"/>
            <p:cNvGrpSpPr/>
            <p:nvPr/>
          </p:nvGrpSpPr>
          <p:grpSpPr>
            <a:xfrm>
              <a:off x="2393050" y="9558427"/>
              <a:ext cx="4716950" cy="153900"/>
              <a:chOff x="2393050" y="9205722"/>
              <a:chExt cx="4716950" cy="153900"/>
            </a:xfrm>
          </p:grpSpPr>
          <p:sp>
            <p:nvSpPr>
              <p:cNvPr id="130" name="Google Shape;130;p13"/>
              <p:cNvSpPr txBox="1"/>
              <p:nvPr/>
            </p:nvSpPr>
            <p:spPr>
              <a:xfrm>
                <a:off x="2557200" y="9213372"/>
                <a:ext cx="45528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454545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Excellent communication skills - Effective time and project management</a:t>
                </a:r>
                <a:endParaRPr sz="900">
                  <a:solidFill>
                    <a:srgbClr val="454545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31" name="Google Shape;131;p13"/>
              <p:cNvSpPr txBox="1"/>
              <p:nvPr/>
            </p:nvSpPr>
            <p:spPr>
              <a:xfrm>
                <a:off x="2393050" y="9205722"/>
                <a:ext cx="101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454545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•</a:t>
                </a:r>
                <a:endParaRPr sz="1000">
                  <a:solidFill>
                    <a:srgbClr val="454545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grpSp>
          <p:nvGrpSpPr>
            <p:cNvPr id="132" name="Google Shape;132;p13"/>
            <p:cNvGrpSpPr/>
            <p:nvPr/>
          </p:nvGrpSpPr>
          <p:grpSpPr>
            <a:xfrm>
              <a:off x="2393050" y="9738764"/>
              <a:ext cx="4716950" cy="153900"/>
              <a:chOff x="2393050" y="9205722"/>
              <a:chExt cx="4716950" cy="153900"/>
            </a:xfrm>
          </p:grpSpPr>
          <p:sp>
            <p:nvSpPr>
              <p:cNvPr id="133" name="Google Shape;133;p13"/>
              <p:cNvSpPr txBox="1"/>
              <p:nvPr/>
            </p:nvSpPr>
            <p:spPr>
              <a:xfrm>
                <a:off x="2557200" y="9213372"/>
                <a:ext cx="45528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454545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Analytical thinking and decision-making - Financial Analysis - Data Analytics</a:t>
                </a:r>
                <a:endParaRPr sz="900">
                  <a:solidFill>
                    <a:srgbClr val="454545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34" name="Google Shape;134;p13"/>
              <p:cNvSpPr txBox="1"/>
              <p:nvPr/>
            </p:nvSpPr>
            <p:spPr>
              <a:xfrm>
                <a:off x="2393050" y="9205722"/>
                <a:ext cx="101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454545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•</a:t>
                </a:r>
                <a:endParaRPr sz="1000">
                  <a:solidFill>
                    <a:srgbClr val="454545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grpSp>
          <p:nvGrpSpPr>
            <p:cNvPr id="135" name="Google Shape;135;p13"/>
            <p:cNvGrpSpPr/>
            <p:nvPr/>
          </p:nvGrpSpPr>
          <p:grpSpPr>
            <a:xfrm>
              <a:off x="2393050" y="9919102"/>
              <a:ext cx="4716950" cy="153900"/>
              <a:chOff x="2393050" y="9205722"/>
              <a:chExt cx="4716950" cy="153900"/>
            </a:xfrm>
          </p:grpSpPr>
          <p:sp>
            <p:nvSpPr>
              <p:cNvPr id="136" name="Google Shape;136;p13"/>
              <p:cNvSpPr txBox="1"/>
              <p:nvPr/>
            </p:nvSpPr>
            <p:spPr>
              <a:xfrm>
                <a:off x="2557200" y="9213372"/>
                <a:ext cx="45528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solidFill>
                      <a:srgbClr val="454545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Project Management - Negotiation - Market Research - Strategic Partnerships</a:t>
                </a:r>
                <a:endParaRPr sz="900">
                  <a:solidFill>
                    <a:srgbClr val="454545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37" name="Google Shape;137;p13"/>
              <p:cNvSpPr txBox="1"/>
              <p:nvPr/>
            </p:nvSpPr>
            <p:spPr>
              <a:xfrm>
                <a:off x="2393050" y="9205722"/>
                <a:ext cx="101700" cy="15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000">
                    <a:solidFill>
                      <a:srgbClr val="454545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•</a:t>
                </a:r>
                <a:endParaRPr sz="1000">
                  <a:solidFill>
                    <a:srgbClr val="454545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