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692000" cx="7560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Kalnia"/>
      <p:regular r:id="rId22"/>
      <p:bold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C11E17-D49D-4F7B-B096-39985E911F1C}">
  <a:tblStyle styleId="{D9C11E17-D49D-4F7B-B096-39985E911F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Kalnia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Kalni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cf28fb328_0_7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7cf28fb32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cf67a2407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7cf67a24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cf67a2407_0_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7cf67a240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c9934979b_0_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c993497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c9934979b_0_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c9934979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cf28fb328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cf28fb3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cf28fb328_0_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cf28fb32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cf28fb328_0_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cf28fb32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cf28fb328_0_3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cf28fb3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cf28fb328_0_5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7cf28fb32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cf28fb328_0_6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cf28fb32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01050" y="9019750"/>
            <a:ext cx="5754600" cy="816000"/>
          </a:xfrm>
          <a:prstGeom prst="roundRect">
            <a:avLst>
              <a:gd fmla="val 6624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56" name="Google Shape;56;p13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922079" y="1249946"/>
            <a:ext cx="56511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423E3C"/>
                </a:solidFill>
                <a:latin typeface="Kalnia"/>
                <a:ea typeface="Kalnia"/>
                <a:cs typeface="Kalnia"/>
                <a:sym typeface="Kalnia"/>
              </a:rPr>
              <a:t>BUSINESS</a:t>
            </a:r>
            <a:endParaRPr b="1" sz="5500">
              <a:solidFill>
                <a:srgbClr val="423E3C"/>
              </a:solidFill>
              <a:latin typeface="Kalnia"/>
              <a:ea typeface="Kalnia"/>
              <a:cs typeface="Kalnia"/>
              <a:sym typeface="Kaln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23E3C"/>
                </a:solidFill>
                <a:latin typeface="Kalnia"/>
                <a:ea typeface="Kalnia"/>
                <a:cs typeface="Kalnia"/>
                <a:sym typeface="Kalnia"/>
              </a:rPr>
              <a:t>PLAN</a:t>
            </a:r>
            <a:endParaRPr sz="5500">
              <a:solidFill>
                <a:srgbClr val="423E3C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072000" y="9122050"/>
            <a:ext cx="148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23E3C"/>
                </a:solidFill>
                <a:latin typeface="Montserrat"/>
                <a:ea typeface="Montserrat"/>
                <a:cs typeface="Montserrat"/>
                <a:sym typeface="Montserrat"/>
              </a:rPr>
              <a:t>Evelyn Carter</a:t>
            </a:r>
            <a:endParaRPr b="1" sz="1100">
              <a:solidFill>
                <a:srgbClr val="423E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72000" y="9344425"/>
            <a:ext cx="174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e.carter@example.</a:t>
            </a:r>
            <a:r>
              <a:rPr lang="en" sz="1000">
                <a:solidFill>
                  <a:srgbClr val="423E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ltd</a:t>
            </a:r>
            <a:endParaRPr sz="1000">
              <a:solidFill>
                <a:srgbClr val="423E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23E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+1 (123) 456-7890</a:t>
            </a:r>
            <a:endParaRPr sz="1000">
              <a:solidFill>
                <a:srgbClr val="423E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965175" y="9344425"/>
            <a:ext cx="174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125 Greenfield Avenue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New York, NY 10001 USA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826275" y="9344425"/>
            <a:ext cx="174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BrightPath Solutions L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td.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www.pathsolutions.ltd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089150" y="9214930"/>
            <a:ext cx="43503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 title="Ресурс 1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050" y="3431555"/>
            <a:ext cx="5754599" cy="502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82" name="Google Shape;182;p22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2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TIMELINE &amp; METRICS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1963386" y="1631100"/>
            <a:ext cx="45153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0" name="Google Shape;190;p22"/>
          <p:cNvGraphicFramePr/>
          <p:nvPr/>
        </p:nvGraphicFramePr>
        <p:xfrm>
          <a:off x="1077650" y="178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{D9C11E17-D49D-4F7B-B096-39985E911F1C}</a:tableStyleId>
              </a:tblPr>
              <a:tblGrid>
                <a:gridCol w="1787200"/>
                <a:gridCol w="1787200"/>
                <a:gridCol w="1826600"/>
              </a:tblGrid>
              <a:tr h="35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COMPLETION DATE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22"/>
          <p:cNvSpPr txBox="1"/>
          <p:nvPr/>
        </p:nvSpPr>
        <p:spPr>
          <a:xfrm>
            <a:off x="1077650" y="1513900"/>
            <a:ext cx="1077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Timeline:</a:t>
            </a:r>
            <a:endParaRPr b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2175559" y="4396246"/>
            <a:ext cx="43032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3" name="Google Shape;193;p22"/>
          <p:cNvGraphicFramePr/>
          <p:nvPr/>
        </p:nvGraphicFramePr>
        <p:xfrm>
          <a:off x="1077650" y="4553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{D9C11E17-D49D-4F7B-B096-39985E911F1C}</a:tableStyleId>
              </a:tblPr>
              <a:tblGrid>
                <a:gridCol w="1800325"/>
                <a:gridCol w="1800325"/>
                <a:gridCol w="1800325"/>
              </a:tblGrid>
              <a:tr h="35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MILESTONE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COMPLETION DATE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22"/>
          <p:cNvSpPr txBox="1"/>
          <p:nvPr/>
        </p:nvSpPr>
        <p:spPr>
          <a:xfrm>
            <a:off x="1077650" y="4279035"/>
            <a:ext cx="1077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Milestones:</a:t>
            </a:r>
            <a:endParaRPr b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5" name="Google Shape;195;p22"/>
          <p:cNvGraphicFramePr/>
          <p:nvPr/>
        </p:nvGraphicFramePr>
        <p:xfrm>
          <a:off x="1077650" y="73104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{D9C11E17-D49D-4F7B-B096-39985E911F1C}</a:tableStyleId>
              </a:tblPr>
              <a:tblGrid>
                <a:gridCol w="1800325"/>
                <a:gridCol w="1800325"/>
                <a:gridCol w="1800325"/>
              </a:tblGrid>
              <a:tr h="35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C595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 METRIC</a:t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5C595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4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96" name="Google Shape;196;p22"/>
          <p:cNvGrpSpPr/>
          <p:nvPr/>
        </p:nvGrpSpPr>
        <p:grpSpPr>
          <a:xfrm>
            <a:off x="1077598" y="7035689"/>
            <a:ext cx="5400664" cy="200100"/>
            <a:chOff x="1077650" y="7001975"/>
            <a:chExt cx="5361525" cy="200100"/>
          </a:xfrm>
        </p:grpSpPr>
        <p:sp>
          <p:nvSpPr>
            <p:cNvPr id="197" name="Google Shape;197;p22"/>
            <p:cNvSpPr/>
            <p:nvPr/>
          </p:nvSpPr>
          <p:spPr>
            <a:xfrm>
              <a:off x="3397775" y="7119175"/>
              <a:ext cx="3041400" cy="43800"/>
            </a:xfrm>
            <a:prstGeom prst="roundRect">
              <a:avLst>
                <a:gd fmla="val 50000" name="adj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1077650" y="7001975"/>
              <a:ext cx="2277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 Performance Metrics:</a:t>
              </a:r>
              <a:endPara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3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204" name="Google Shape;204;p23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3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FINANCIAL FORECASTS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Key Assumptions: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2651250" y="1631100"/>
            <a:ext cx="38274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4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217" name="Google Shape;217;p24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24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FINANCING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901050" y="1416975"/>
            <a:ext cx="5754600" cy="41343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Sources of Funding: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2857180" y="1631100"/>
            <a:ext cx="36216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901050" y="5701575"/>
            <a:ext cx="5754600" cy="41343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Use of Funding: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2514375" y="5915700"/>
            <a:ext cx="39642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4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72" name="Google Shape;72;p14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4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TABLE OF CONTENTS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Table of </a:t>
            </a: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contents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2586500" y="1631100"/>
            <a:ext cx="38922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1074150" y="1977575"/>
            <a:ext cx="5093400" cy="7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ompany Overview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Problem &amp; Solution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Problem 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 Solution 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Target Market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Market Size &amp; Segments 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Competition 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Current Alternatives Target Buyers Are Using 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 Competitive Advantages 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Product or Service Offerings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Product or Service 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……….................................................................................................................................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Marketing Plan 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Timeline &amp; Metrics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Timeline ...............................................................................................................................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Milestones ...........................................................................................................................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Performance Metrics 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Financial Forecasts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Assumptions 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Financing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Sources of Funding 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of Funding ................................................................................................................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167395" y="1977575"/>
            <a:ext cx="485400" cy="7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87" name="Google Shape;87;p15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15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EXECUTIVE SUMMARY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867825" y="1631100"/>
            <a:ext cx="36108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6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00" name="Google Shape;100;p16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6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COMPANY OVERVIEW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Company Overview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2867825" y="1631100"/>
            <a:ext cx="36108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7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13" name="Google Shape;113;p17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PROBLEM &amp; SOLUTION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901050" y="1416975"/>
            <a:ext cx="5754600" cy="41343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The Problem: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2280400" y="1631100"/>
            <a:ext cx="41985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901050" y="5701575"/>
            <a:ext cx="5754600" cy="41343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Our Solution: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2280400" y="5915700"/>
            <a:ext cx="41985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8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28" name="Google Shape;128;p18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8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TARGET MARKET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Market Size &amp; Segments: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255900" y="1631100"/>
            <a:ext cx="32229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9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41" name="Google Shape;141;p19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9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COMPETITION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901050" y="1416975"/>
            <a:ext cx="5754600" cy="41343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Current Alternatives Target Buyers Are Using: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091319" y="1631100"/>
            <a:ext cx="13875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901050" y="5701575"/>
            <a:ext cx="5754600" cy="41343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Our Competitive Advantages: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3667250" y="5915700"/>
            <a:ext cx="28113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56" name="Google Shape;156;p20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20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PRODUCT OR SERVICE OFFERINGS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Our Services Include: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960400" y="1631100"/>
            <a:ext cx="35184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0" y="0"/>
            <a:ext cx="7559867" cy="902125"/>
            <a:chOff x="0" y="0"/>
            <a:chExt cx="7557600" cy="902125"/>
          </a:xfrm>
        </p:grpSpPr>
        <p:sp>
          <p:nvSpPr>
            <p:cNvPr id="169" name="Google Shape;169;p21"/>
            <p:cNvSpPr/>
            <p:nvPr/>
          </p:nvSpPr>
          <p:spPr>
            <a:xfrm flipH="1" rot="10800000">
              <a:off x="0" y="269725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0CE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 flipH="1" rot="10800000">
              <a:off x="0" y="0"/>
              <a:ext cx="7557600" cy="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2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1"/>
          <p:cNvSpPr/>
          <p:nvPr/>
        </p:nvSpPr>
        <p:spPr>
          <a:xfrm>
            <a:off x="0" y="10200725"/>
            <a:ext cx="7560000" cy="49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1167450" y="119746"/>
            <a:ext cx="522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Kalnia"/>
                <a:ea typeface="Kalnia"/>
                <a:cs typeface="Kalnia"/>
                <a:sym typeface="Kalnia"/>
              </a:rPr>
              <a:t>MARKETING</a:t>
            </a:r>
            <a:endParaRPr sz="1600">
              <a:solidFill>
                <a:schemeClr val="lt1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240609" y="10352250"/>
            <a:ext cx="40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13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531600" y="1416975"/>
            <a:ext cx="46500" cy="8418900"/>
          </a:xfrm>
          <a:prstGeom prst="roundRect">
            <a:avLst>
              <a:gd fmla="val 50000" name="adj"/>
            </a:avLst>
          </a:prstGeom>
          <a:solidFill>
            <a:srgbClr val="423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901050" y="1416975"/>
            <a:ext cx="5754600" cy="8418900"/>
          </a:xfrm>
          <a:prstGeom prst="roundRect">
            <a:avLst>
              <a:gd fmla="val 1263" name="adj"/>
            </a:avLst>
          </a:prstGeom>
          <a:noFill/>
          <a:ln cap="flat" cmpd="sng" w="9525">
            <a:solidFill>
              <a:srgbClr val="5854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0000" lIns="126000" spcFirstLastPara="1" rIns="126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C5954"/>
                </a:solidFill>
                <a:latin typeface="Montserrat"/>
                <a:ea typeface="Montserrat"/>
                <a:cs typeface="Montserrat"/>
                <a:sym typeface="Montserrat"/>
              </a:rPr>
              <a:t>Marketing Plan:</a:t>
            </a:r>
            <a:endParaRPr sz="1100">
              <a:solidFill>
                <a:srgbClr val="5C59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2496225" y="1631100"/>
            <a:ext cx="3982500" cy="43800"/>
          </a:xfrm>
          <a:prstGeom prst="roundRect">
            <a:avLst>
              <a:gd fmla="val 50000" name="adj"/>
            </a:avLst>
          </a:prstGeom>
          <a:solidFill>
            <a:srgbClr val="D0CE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