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Abril Fatface"/>
      <p:regular r:id="rId7"/>
    </p:embeddedFont>
    <p:embeddedFont>
      <p:font typeface="Bree Serif"/>
      <p:regular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381">
          <p15:clr>
            <a:srgbClr val="A4A3A4"/>
          </p15:clr>
        </p15:guide>
        <p15:guide id="2" orient="horz" pos="1871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381"/>
        <p:guide pos="1871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AbrilFatface-regular.fntdata"/><Relationship Id="rId8" Type="http://schemas.openxmlformats.org/officeDocument/2006/relationships/font" Target="fonts/BreeSerif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04825" y="3598657"/>
            <a:ext cx="4951675" cy="6689817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" y="4000"/>
            <a:ext cx="772664" cy="10691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787343" y="4000"/>
            <a:ext cx="772664" cy="10691999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484850" y="551061"/>
            <a:ext cx="45903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6000">
                <a:solidFill>
                  <a:srgbClr val="244A97"/>
                </a:solidFill>
                <a:latin typeface="Abril Fatface"/>
                <a:ea typeface="Abril Fatface"/>
                <a:cs typeface="Abril Fatface"/>
                <a:sym typeface="Abril Fatface"/>
              </a:rPr>
              <a:t>BARBER</a:t>
            </a:r>
            <a:endParaRPr sz="6000">
              <a:solidFill>
                <a:srgbClr val="244A97"/>
              </a:solidFill>
              <a:latin typeface="Abril Fatface"/>
              <a:ea typeface="Abril Fatface"/>
              <a:cs typeface="Abril Fatface"/>
              <a:sym typeface="Abril Fatface"/>
            </a:endParaRPr>
          </a:p>
        </p:txBody>
      </p:sp>
      <p:pic>
        <p:nvPicPr>
          <p:cNvPr id="58" name="Google Shape;58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857393" y="1309700"/>
            <a:ext cx="1000800" cy="885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flipH="1">
            <a:off x="4705356" y="1309700"/>
            <a:ext cx="1000800" cy="885825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3"/>
          <p:cNvSpPr txBox="1"/>
          <p:nvPr/>
        </p:nvSpPr>
        <p:spPr>
          <a:xfrm>
            <a:off x="2914725" y="1585925"/>
            <a:ext cx="17334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rgbClr val="CC4024"/>
                </a:solidFill>
                <a:latin typeface="Bree Serif"/>
                <a:ea typeface="Bree Serif"/>
                <a:cs typeface="Bree Serif"/>
                <a:sym typeface="Bree Serif"/>
              </a:rPr>
              <a:t>– SHOP –</a:t>
            </a:r>
            <a:endParaRPr sz="2800">
              <a:solidFill>
                <a:srgbClr val="CC4024"/>
              </a:solidFill>
              <a:latin typeface="Bree Serif"/>
              <a:ea typeface="Bree Serif"/>
              <a:cs typeface="Bree Serif"/>
              <a:sym typeface="Bree Serif"/>
            </a:endParaRPr>
          </a:p>
        </p:txBody>
      </p:sp>
      <p:cxnSp>
        <p:nvCxnSpPr>
          <p:cNvPr id="61" name="Google Shape;61;p13"/>
          <p:cNvCxnSpPr/>
          <p:nvPr/>
        </p:nvCxnSpPr>
        <p:spPr>
          <a:xfrm>
            <a:off x="771525" y="2519375"/>
            <a:ext cx="6016200" cy="0"/>
          </a:xfrm>
          <a:prstGeom prst="straightConnector1">
            <a:avLst/>
          </a:prstGeom>
          <a:noFill/>
          <a:ln cap="flat" cmpd="sng" w="38100">
            <a:solidFill>
              <a:srgbClr val="AEAFA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2" name="Google Shape;62;p13"/>
          <p:cNvSpPr/>
          <p:nvPr/>
        </p:nvSpPr>
        <p:spPr>
          <a:xfrm>
            <a:off x="2852737" y="2500325"/>
            <a:ext cx="1885986" cy="862000"/>
          </a:xfrm>
          <a:custGeom>
            <a:rect b="b" l="l" r="r" t="t"/>
            <a:pathLst>
              <a:path extrusionOk="0" h="34480" w="74486">
                <a:moveTo>
                  <a:pt x="0" y="0"/>
                </a:moveTo>
                <a:lnTo>
                  <a:pt x="0" y="34290"/>
                </a:lnTo>
                <a:lnTo>
                  <a:pt x="36386" y="26860"/>
                </a:lnTo>
                <a:lnTo>
                  <a:pt x="74486" y="34480"/>
                </a:lnTo>
                <a:lnTo>
                  <a:pt x="74486" y="0"/>
                </a:lnTo>
                <a:close/>
              </a:path>
            </a:pathLst>
          </a:custGeom>
          <a:solidFill>
            <a:srgbClr val="244A97"/>
          </a:solidFill>
          <a:ln>
            <a:noFill/>
          </a:ln>
        </p:spPr>
      </p:sp>
      <p:sp>
        <p:nvSpPr>
          <p:cNvPr id="63" name="Google Shape;63;p13"/>
          <p:cNvSpPr txBox="1"/>
          <p:nvPr/>
        </p:nvSpPr>
        <p:spPr>
          <a:xfrm>
            <a:off x="2914725" y="2633663"/>
            <a:ext cx="1733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600">
                <a:solidFill>
                  <a:schemeClr val="lt1"/>
                </a:solidFill>
                <a:latin typeface="Bree Serif"/>
                <a:ea typeface="Bree Serif"/>
                <a:cs typeface="Bree Serif"/>
                <a:sym typeface="Bree Serif"/>
              </a:rPr>
              <a:t>PRICE LIST</a:t>
            </a:r>
            <a:endParaRPr sz="2600">
              <a:solidFill>
                <a:schemeClr val="lt1"/>
              </a:solidFill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1857388" y="4133850"/>
            <a:ext cx="2743200" cy="56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800">
                <a:latin typeface="Bree Serif"/>
                <a:ea typeface="Bree Serif"/>
                <a:cs typeface="Bree Serif"/>
                <a:sym typeface="Bree Serif"/>
              </a:rPr>
              <a:t>Adults haircut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800">
                <a:latin typeface="Bree Serif"/>
                <a:ea typeface="Bree Serif"/>
                <a:cs typeface="Bree Serif"/>
                <a:sym typeface="Bree Serif"/>
              </a:rPr>
              <a:t>Kids haircut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800">
                <a:latin typeface="Bree Serif"/>
                <a:ea typeface="Bree Serif"/>
                <a:cs typeface="Bree Serif"/>
                <a:sym typeface="Bree Serif"/>
              </a:rPr>
              <a:t>Razor cut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800">
                <a:latin typeface="Bree Serif"/>
                <a:ea typeface="Bree Serif"/>
                <a:cs typeface="Bree Serif"/>
                <a:sym typeface="Bree Serif"/>
              </a:rPr>
              <a:t>Shave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800">
                <a:latin typeface="Bree Serif"/>
                <a:ea typeface="Bree Serif"/>
                <a:cs typeface="Bree Serif"/>
                <a:sym typeface="Bree Serif"/>
              </a:rPr>
              <a:t>Shaving whole head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800">
                <a:latin typeface="Bree Serif"/>
                <a:ea typeface="Bree Serif"/>
                <a:cs typeface="Bree Serif"/>
                <a:sym typeface="Bree Serif"/>
              </a:rPr>
              <a:t>Shaving top of head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800">
                <a:latin typeface="Bree Serif"/>
                <a:ea typeface="Bree Serif"/>
                <a:cs typeface="Bree Serif"/>
                <a:sym typeface="Bree Serif"/>
              </a:rPr>
              <a:t>Tonic, hairdressing or oil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800">
                <a:latin typeface="Bree Serif"/>
                <a:ea typeface="Bree Serif"/>
                <a:cs typeface="Bree Serif"/>
                <a:sym typeface="Bree Serif"/>
              </a:rPr>
              <a:t>Hazel steam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800">
                <a:latin typeface="Bree Serif"/>
                <a:ea typeface="Bree Serif"/>
                <a:cs typeface="Bree Serif"/>
                <a:sym typeface="Bree Serif"/>
              </a:rPr>
              <a:t>Shampoo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800">
                <a:latin typeface="Bree Serif"/>
                <a:ea typeface="Bree Serif"/>
                <a:cs typeface="Bree Serif"/>
                <a:sym typeface="Bree Serif"/>
              </a:rPr>
              <a:t>Keratin treatment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800">
                <a:latin typeface="Bree Serif"/>
                <a:ea typeface="Bree Serif"/>
                <a:cs typeface="Bree Serif"/>
                <a:sym typeface="Bree Serif"/>
              </a:rPr>
              <a:t>Face massage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latin typeface="Bree Serif"/>
                <a:ea typeface="Bree Serif"/>
                <a:cs typeface="Bree Serif"/>
                <a:sym typeface="Bree Serif"/>
              </a:rPr>
              <a:t>Head &amp; neck massage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5205398" y="4133850"/>
            <a:ext cx="772800" cy="56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latin typeface="Bree Serif"/>
                <a:ea typeface="Bree Serif"/>
                <a:cs typeface="Bree Serif"/>
                <a:sym typeface="Bree Serif"/>
              </a:rPr>
              <a:t>$5.00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latin typeface="Bree Serif"/>
                <a:ea typeface="Bree Serif"/>
                <a:cs typeface="Bree Serif"/>
                <a:sym typeface="Bree Serif"/>
              </a:rPr>
              <a:t>$3.50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latin typeface="Bree Serif"/>
                <a:ea typeface="Bree Serif"/>
                <a:cs typeface="Bree Serif"/>
                <a:sym typeface="Bree Serif"/>
              </a:rPr>
              <a:t>$4.00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latin typeface="Bree Serif"/>
                <a:ea typeface="Bree Serif"/>
                <a:cs typeface="Bree Serif"/>
                <a:sym typeface="Bree Serif"/>
              </a:rPr>
              <a:t>$2.50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latin typeface="Bree Serif"/>
                <a:ea typeface="Bree Serif"/>
                <a:cs typeface="Bree Serif"/>
                <a:sym typeface="Bree Serif"/>
              </a:rPr>
              <a:t>$3.00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latin typeface="Bree Serif"/>
                <a:ea typeface="Bree Serif"/>
                <a:cs typeface="Bree Serif"/>
                <a:sym typeface="Bree Serif"/>
              </a:rPr>
              <a:t>$3.00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latin typeface="Bree Serif"/>
                <a:ea typeface="Bree Serif"/>
                <a:cs typeface="Bree Serif"/>
                <a:sym typeface="Bree Serif"/>
              </a:rPr>
              <a:t>$2.00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latin typeface="Bree Serif"/>
                <a:ea typeface="Bree Serif"/>
                <a:cs typeface="Bree Serif"/>
                <a:sym typeface="Bree Serif"/>
              </a:rPr>
              <a:t>$3.00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latin typeface="Bree Serif"/>
                <a:ea typeface="Bree Serif"/>
                <a:cs typeface="Bree Serif"/>
                <a:sym typeface="Bree Serif"/>
              </a:rPr>
              <a:t>$1.50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latin typeface="Bree Serif"/>
                <a:ea typeface="Bree Serif"/>
                <a:cs typeface="Bree Serif"/>
                <a:sym typeface="Bree Serif"/>
              </a:rPr>
              <a:t>$7.50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latin typeface="Bree Serif"/>
                <a:ea typeface="Bree Serif"/>
                <a:cs typeface="Bree Serif"/>
                <a:sym typeface="Bree Serif"/>
              </a:rPr>
              <a:t>$3.00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latin typeface="Bree Serif"/>
                <a:ea typeface="Bree Serif"/>
                <a:cs typeface="Bree Serif"/>
                <a:sym typeface="Bree Serif"/>
              </a:rPr>
              <a:t>$3.00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