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7772400" cx="10058400"/>
  <p:notesSz cx="6858000" cy="9144000"/>
  <p:embeddedFontLst>
    <p:embeddedFont>
      <p:font typeface="Bodoni Moda"/>
      <p:regular r:id="rId8"/>
      <p:bold r:id="rId9"/>
      <p:italic r:id="rId10"/>
      <p:boldItalic r:id="rId11"/>
    </p:embeddedFont>
    <p:embeddedFont>
      <p:font typeface="DM Sans"/>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098">
          <p15:clr>
            <a:srgbClr val="747775"/>
          </p15:clr>
        </p15:guide>
        <p15:guide id="2">
          <p15:clr>
            <a:srgbClr val="747775"/>
          </p15:clr>
        </p15:guide>
        <p15:guide id="3" pos="6336">
          <p15:clr>
            <a:srgbClr val="747775"/>
          </p15:clr>
        </p15:guide>
        <p15:guide id="4" pos="4217">
          <p15:clr>
            <a:srgbClr val="747775"/>
          </p15:clr>
        </p15:guide>
        <p15:guide id="5" orient="horz" pos="1644">
          <p15:clr>
            <a:srgbClr val="747775"/>
          </p15:clr>
        </p15:guide>
        <p15:guide id="6" orient="horz" pos="323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98"/>
        <p:guide/>
        <p:guide pos="6336"/>
        <p:guide pos="4217"/>
        <p:guide pos="1644" orient="horz"/>
        <p:guide pos="3231"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BodoniModa-boldItalic.fntdata"/><Relationship Id="rId10" Type="http://schemas.openxmlformats.org/officeDocument/2006/relationships/font" Target="fonts/BodoniModa-italic.fntdata"/><Relationship Id="rId13" Type="http://schemas.openxmlformats.org/officeDocument/2006/relationships/font" Target="fonts/DMSans-bold.fntdata"/><Relationship Id="rId12" Type="http://schemas.openxmlformats.org/officeDocument/2006/relationships/font" Target="fonts/DM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BodoniModa-bold.fntdata"/><Relationship Id="rId15" Type="http://schemas.openxmlformats.org/officeDocument/2006/relationships/font" Target="fonts/DMSans-boldItalic.fntdata"/><Relationship Id="rId14" Type="http://schemas.openxmlformats.org/officeDocument/2006/relationships/font" Target="fonts/DM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BodoniMod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a28291dbe9_0_53: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a28291dbe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3328963" y="0"/>
            <a:ext cx="6728400" cy="7772400"/>
            <a:chOff x="3328963" y="0"/>
            <a:chExt cx="6728400" cy="7772400"/>
          </a:xfrm>
        </p:grpSpPr>
        <p:sp>
          <p:nvSpPr>
            <p:cNvPr id="55" name="Google Shape;55;p13"/>
            <p:cNvSpPr/>
            <p:nvPr/>
          </p:nvSpPr>
          <p:spPr>
            <a:xfrm>
              <a:off x="3328963" y="0"/>
              <a:ext cx="6728400" cy="7772400"/>
            </a:xfrm>
            <a:prstGeom prst="rect">
              <a:avLst/>
            </a:prstGeom>
            <a:gradFill>
              <a:gsLst>
                <a:gs pos="0">
                  <a:srgbClr val="BE8743"/>
                </a:gs>
                <a:gs pos="50000">
                  <a:srgbClr val="CB9D65"/>
                </a:gs>
                <a:gs pos="100000">
                  <a:srgbClr val="BE8743"/>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3457215" y="114674"/>
              <a:ext cx="6394992" cy="2386525"/>
            </a:xfrm>
            <a:prstGeom prst="rect">
              <a:avLst/>
            </a:prstGeom>
            <a:noFill/>
            <a:ln>
              <a:noFill/>
            </a:ln>
          </p:spPr>
        </p:pic>
        <p:pic>
          <p:nvPicPr>
            <p:cNvPr id="57" name="Google Shape;57;p13"/>
            <p:cNvPicPr preferRelativeResize="0"/>
            <p:nvPr/>
          </p:nvPicPr>
          <p:blipFill>
            <a:blip r:embed="rId4">
              <a:alphaModFix/>
            </a:blip>
            <a:stretch>
              <a:fillRect/>
            </a:stretch>
          </p:blipFill>
          <p:spPr>
            <a:xfrm>
              <a:off x="3472334" y="5276533"/>
              <a:ext cx="6395000" cy="2386525"/>
            </a:xfrm>
            <a:prstGeom prst="rect">
              <a:avLst/>
            </a:prstGeom>
            <a:noFill/>
            <a:ln>
              <a:noFill/>
            </a:ln>
          </p:spPr>
        </p:pic>
      </p:grpSp>
      <p:grpSp>
        <p:nvGrpSpPr>
          <p:cNvPr id="58" name="Google Shape;58;p13"/>
          <p:cNvGrpSpPr/>
          <p:nvPr/>
        </p:nvGrpSpPr>
        <p:grpSpPr>
          <a:xfrm>
            <a:off x="0" y="0"/>
            <a:ext cx="3330000" cy="7772400"/>
            <a:chOff x="0" y="0"/>
            <a:chExt cx="3330000" cy="7772400"/>
          </a:xfrm>
        </p:grpSpPr>
        <p:sp>
          <p:nvSpPr>
            <p:cNvPr id="59" name="Google Shape;59;p13"/>
            <p:cNvSpPr/>
            <p:nvPr/>
          </p:nvSpPr>
          <p:spPr>
            <a:xfrm>
              <a:off x="0" y="0"/>
              <a:ext cx="3330000" cy="7772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0" name="Google Shape;60;p13"/>
            <p:cNvPicPr preferRelativeResize="0"/>
            <p:nvPr/>
          </p:nvPicPr>
          <p:blipFill>
            <a:blip r:embed="rId5">
              <a:alphaModFix/>
            </a:blip>
            <a:stretch>
              <a:fillRect/>
            </a:stretch>
          </p:blipFill>
          <p:spPr>
            <a:xfrm>
              <a:off x="134731" y="209998"/>
              <a:ext cx="3041776" cy="7365842"/>
            </a:xfrm>
            <a:prstGeom prst="rect">
              <a:avLst/>
            </a:prstGeom>
            <a:noFill/>
            <a:ln>
              <a:noFill/>
            </a:ln>
          </p:spPr>
        </p:pic>
      </p:grpSp>
      <p:sp>
        <p:nvSpPr>
          <p:cNvPr id="61" name="Google Shape;61;p13"/>
          <p:cNvSpPr/>
          <p:nvPr/>
        </p:nvSpPr>
        <p:spPr>
          <a:xfrm>
            <a:off x="3330000" y="2610000"/>
            <a:ext cx="6728400" cy="2520000"/>
          </a:xfrm>
          <a:prstGeom prst="rect">
            <a:avLst/>
          </a:prstGeom>
          <a:solidFill>
            <a:srgbClr val="5C3B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3"/>
          <p:cNvSpPr txBox="1"/>
          <p:nvPr/>
        </p:nvSpPr>
        <p:spPr>
          <a:xfrm>
            <a:off x="3661200" y="2844705"/>
            <a:ext cx="2736000" cy="523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3400">
                <a:solidFill>
                  <a:schemeClr val="lt1"/>
                </a:solidFill>
                <a:latin typeface="Bodoni Moda"/>
                <a:ea typeface="Bodoni Moda"/>
                <a:cs typeface="Bodoni Moda"/>
                <a:sym typeface="Bodoni Moda"/>
              </a:rPr>
              <a:t>Contact Us</a:t>
            </a:r>
            <a:endParaRPr b="1" sz="3400">
              <a:solidFill>
                <a:schemeClr val="lt1"/>
              </a:solidFill>
              <a:latin typeface="Bodoni Moda"/>
              <a:ea typeface="Bodoni Moda"/>
              <a:cs typeface="Bodoni Moda"/>
              <a:sym typeface="Bodoni Moda"/>
            </a:endParaRPr>
          </a:p>
        </p:txBody>
      </p:sp>
      <p:sp>
        <p:nvSpPr>
          <p:cNvPr id="63" name="Google Shape;63;p13"/>
          <p:cNvSpPr txBox="1"/>
          <p:nvPr/>
        </p:nvSpPr>
        <p:spPr>
          <a:xfrm>
            <a:off x="3661200" y="3637390"/>
            <a:ext cx="2736000" cy="4233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Clr>
                <a:schemeClr val="dk1"/>
              </a:buClr>
              <a:buSzPts val="1100"/>
              <a:buFont typeface="Arial"/>
              <a:buNone/>
            </a:pPr>
            <a:r>
              <a:rPr lang="uk" sz="1100">
                <a:solidFill>
                  <a:schemeClr val="lt1"/>
                </a:solidFill>
                <a:latin typeface="DM Sans"/>
                <a:ea typeface="DM Sans"/>
                <a:cs typeface="DM Sans"/>
                <a:sym typeface="DM Sans"/>
              </a:rPr>
              <a:t>  2827 Chapmans Lane, Whitman, </a:t>
            </a:r>
            <a:endParaRPr sz="1100">
              <a:solidFill>
                <a:schemeClr val="lt1"/>
              </a:solidFill>
              <a:latin typeface="DM Sans"/>
              <a:ea typeface="DM Sans"/>
              <a:cs typeface="DM Sans"/>
              <a:sym typeface="DM Sans"/>
            </a:endParaRPr>
          </a:p>
          <a:p>
            <a:pPr indent="0" lvl="0" marL="0" rtl="0" algn="ctr">
              <a:lnSpc>
                <a:spcPct val="150000"/>
              </a:lnSpc>
              <a:spcBef>
                <a:spcPts val="0"/>
              </a:spcBef>
              <a:spcAft>
                <a:spcPts val="0"/>
              </a:spcAft>
              <a:buNone/>
            </a:pPr>
            <a:r>
              <a:rPr lang="uk" sz="1100">
                <a:solidFill>
                  <a:schemeClr val="lt1"/>
                </a:solidFill>
                <a:latin typeface="DM Sans"/>
                <a:ea typeface="DM Sans"/>
                <a:cs typeface="DM Sans"/>
                <a:sym typeface="DM Sans"/>
              </a:rPr>
              <a:t>Nebraska,   69366</a:t>
            </a:r>
            <a:endParaRPr sz="1100">
              <a:solidFill>
                <a:schemeClr val="lt1"/>
              </a:solidFill>
              <a:latin typeface="DM Sans"/>
              <a:ea typeface="DM Sans"/>
              <a:cs typeface="DM Sans"/>
              <a:sym typeface="DM Sans"/>
            </a:endParaRPr>
          </a:p>
        </p:txBody>
      </p:sp>
      <p:sp>
        <p:nvSpPr>
          <p:cNvPr id="64" name="Google Shape;64;p13"/>
          <p:cNvSpPr txBox="1"/>
          <p:nvPr/>
        </p:nvSpPr>
        <p:spPr>
          <a:xfrm>
            <a:off x="3661200" y="4159466"/>
            <a:ext cx="2736000" cy="1692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lang="uk" sz="1100">
                <a:solidFill>
                  <a:schemeClr val="lt1"/>
                </a:solidFill>
                <a:latin typeface="DM Sans"/>
                <a:ea typeface="DM Sans"/>
                <a:cs typeface="DM Sans"/>
                <a:sym typeface="DM Sans"/>
              </a:rPr>
              <a:t>+1  505-846-8374</a:t>
            </a:r>
            <a:endParaRPr sz="1100">
              <a:solidFill>
                <a:schemeClr val="lt1"/>
              </a:solidFill>
              <a:latin typeface="DM Sans"/>
              <a:ea typeface="DM Sans"/>
              <a:cs typeface="DM Sans"/>
              <a:sym typeface="DM Sans"/>
            </a:endParaRPr>
          </a:p>
        </p:txBody>
      </p:sp>
      <p:sp>
        <p:nvSpPr>
          <p:cNvPr id="65" name="Google Shape;65;p13"/>
          <p:cNvSpPr txBox="1"/>
          <p:nvPr/>
        </p:nvSpPr>
        <p:spPr>
          <a:xfrm>
            <a:off x="3661200" y="4427443"/>
            <a:ext cx="2736000" cy="1692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lang="uk" sz="1100">
                <a:solidFill>
                  <a:schemeClr val="lt1"/>
                </a:solidFill>
                <a:latin typeface="DM Sans"/>
                <a:ea typeface="DM Sans"/>
                <a:cs typeface="DM Sans"/>
                <a:sym typeface="DM Sans"/>
              </a:rPr>
              <a:t>Bakeryshopmail@domain.ltd</a:t>
            </a:r>
            <a:endParaRPr sz="1100">
              <a:solidFill>
                <a:schemeClr val="lt1"/>
              </a:solidFill>
              <a:latin typeface="DM Sans"/>
              <a:ea typeface="DM Sans"/>
              <a:cs typeface="DM Sans"/>
              <a:sym typeface="DM Sans"/>
            </a:endParaRPr>
          </a:p>
        </p:txBody>
      </p:sp>
      <p:sp>
        <p:nvSpPr>
          <p:cNvPr id="66" name="Google Shape;66;p13"/>
          <p:cNvSpPr txBox="1"/>
          <p:nvPr/>
        </p:nvSpPr>
        <p:spPr>
          <a:xfrm>
            <a:off x="3661200" y="4695419"/>
            <a:ext cx="2736000" cy="1692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lang="uk" sz="1100">
                <a:solidFill>
                  <a:schemeClr val="lt1"/>
                </a:solidFill>
                <a:latin typeface="DM Sans"/>
                <a:ea typeface="DM Sans"/>
                <a:cs typeface="DM Sans"/>
                <a:sym typeface="DM Sans"/>
              </a:rPr>
              <a:t>Bakeryshopdomain.ltd</a:t>
            </a:r>
            <a:endParaRPr sz="1100">
              <a:solidFill>
                <a:schemeClr val="lt1"/>
              </a:solidFill>
              <a:latin typeface="DM Sans"/>
              <a:ea typeface="DM Sans"/>
              <a:cs typeface="DM Sans"/>
              <a:sym typeface="DM Sans"/>
            </a:endParaRPr>
          </a:p>
        </p:txBody>
      </p:sp>
      <p:cxnSp>
        <p:nvCxnSpPr>
          <p:cNvPr id="67" name="Google Shape;67;p13"/>
          <p:cNvCxnSpPr/>
          <p:nvPr/>
        </p:nvCxnSpPr>
        <p:spPr>
          <a:xfrm>
            <a:off x="4591350" y="3477575"/>
            <a:ext cx="875700" cy="0"/>
          </a:xfrm>
          <a:prstGeom prst="straightConnector1">
            <a:avLst/>
          </a:prstGeom>
          <a:noFill/>
          <a:ln cap="flat" cmpd="sng" w="9525">
            <a:solidFill>
              <a:schemeClr val="lt1"/>
            </a:solidFill>
            <a:prstDash val="solid"/>
            <a:round/>
            <a:headEnd len="med" w="med" type="none"/>
            <a:tailEnd len="med" w="med" type="none"/>
          </a:ln>
        </p:spPr>
      </p:cxnSp>
      <p:grpSp>
        <p:nvGrpSpPr>
          <p:cNvPr id="68" name="Google Shape;68;p13"/>
          <p:cNvGrpSpPr/>
          <p:nvPr/>
        </p:nvGrpSpPr>
        <p:grpSpPr>
          <a:xfrm>
            <a:off x="6866782" y="2939100"/>
            <a:ext cx="3041775" cy="1861800"/>
            <a:chOff x="6866782" y="2952050"/>
            <a:chExt cx="3041775" cy="1861800"/>
          </a:xfrm>
        </p:grpSpPr>
        <p:pic>
          <p:nvPicPr>
            <p:cNvPr id="69" name="Google Shape;69;p13"/>
            <p:cNvPicPr preferRelativeResize="0"/>
            <p:nvPr/>
          </p:nvPicPr>
          <p:blipFill>
            <a:blip r:embed="rId6">
              <a:alphaModFix/>
            </a:blip>
            <a:stretch>
              <a:fillRect/>
            </a:stretch>
          </p:blipFill>
          <p:spPr>
            <a:xfrm>
              <a:off x="6866782" y="2952050"/>
              <a:ext cx="3041775" cy="1861800"/>
            </a:xfrm>
            <a:prstGeom prst="rect">
              <a:avLst/>
            </a:prstGeom>
            <a:noFill/>
            <a:ln>
              <a:noFill/>
            </a:ln>
          </p:spPr>
        </p:pic>
        <p:pic>
          <p:nvPicPr>
            <p:cNvPr id="70" name="Google Shape;70;p13"/>
            <p:cNvPicPr preferRelativeResize="0"/>
            <p:nvPr/>
          </p:nvPicPr>
          <p:blipFill>
            <a:blip r:embed="rId7">
              <a:alphaModFix/>
            </a:blip>
            <a:stretch>
              <a:fillRect/>
            </a:stretch>
          </p:blipFill>
          <p:spPr>
            <a:xfrm>
              <a:off x="7899727" y="3366543"/>
              <a:ext cx="978604" cy="407768"/>
            </a:xfrm>
            <a:prstGeom prst="rect">
              <a:avLst/>
            </a:prstGeom>
            <a:noFill/>
            <a:ln>
              <a:noFill/>
            </a:ln>
          </p:spPr>
        </p:pic>
        <p:grpSp>
          <p:nvGrpSpPr>
            <p:cNvPr id="71" name="Google Shape;71;p13"/>
            <p:cNvGrpSpPr/>
            <p:nvPr/>
          </p:nvGrpSpPr>
          <p:grpSpPr>
            <a:xfrm>
              <a:off x="8942628" y="3383504"/>
              <a:ext cx="284420" cy="434619"/>
              <a:chOff x="2013413" y="552897"/>
              <a:chExt cx="211780" cy="323618"/>
            </a:xfrm>
          </p:grpSpPr>
          <p:sp>
            <p:nvSpPr>
              <p:cNvPr id="72" name="Google Shape;72;p13"/>
              <p:cNvSpPr/>
              <p:nvPr/>
            </p:nvSpPr>
            <p:spPr>
              <a:xfrm>
                <a:off x="2016345" y="552897"/>
                <a:ext cx="137225" cy="100950"/>
              </a:xfrm>
              <a:custGeom>
                <a:rect b="b" l="l" r="r" t="t"/>
                <a:pathLst>
                  <a:path extrusionOk="0" h="4038" w="5489">
                    <a:moveTo>
                      <a:pt x="404" y="3554"/>
                    </a:moveTo>
                    <a:cubicBezTo>
                      <a:pt x="1023" y="2939"/>
                      <a:pt x="3598" y="438"/>
                      <a:pt x="4404" y="77"/>
                    </a:cubicBezTo>
                    <a:cubicBezTo>
                      <a:pt x="5210" y="-284"/>
                      <a:pt x="5857" y="772"/>
                      <a:pt x="5238" y="1387"/>
                    </a:cubicBezTo>
                    <a:cubicBezTo>
                      <a:pt x="4619" y="2002"/>
                      <a:pt x="1496" y="3407"/>
                      <a:pt x="690" y="3768"/>
                    </a:cubicBezTo>
                    <a:cubicBezTo>
                      <a:pt x="-116" y="4129"/>
                      <a:pt x="-215" y="4169"/>
                      <a:pt x="404" y="3554"/>
                    </a:cubicBezTo>
                    <a:close/>
                  </a:path>
                </a:pathLst>
              </a:custGeom>
              <a:solidFill>
                <a:srgbClr val="58170B"/>
              </a:solidFill>
              <a:ln>
                <a:noFill/>
              </a:ln>
            </p:spPr>
          </p:sp>
          <p:sp>
            <p:nvSpPr>
              <p:cNvPr id="73" name="Google Shape;73;p13"/>
              <p:cNvSpPr/>
              <p:nvPr/>
            </p:nvSpPr>
            <p:spPr>
              <a:xfrm rot="4152434">
                <a:off x="2016344" y="743974"/>
                <a:ext cx="137229" cy="100953"/>
              </a:xfrm>
              <a:custGeom>
                <a:rect b="b" l="l" r="r" t="t"/>
                <a:pathLst>
                  <a:path extrusionOk="0" h="4038" w="5489">
                    <a:moveTo>
                      <a:pt x="404" y="3554"/>
                    </a:moveTo>
                    <a:cubicBezTo>
                      <a:pt x="1023" y="2939"/>
                      <a:pt x="3598" y="438"/>
                      <a:pt x="4404" y="77"/>
                    </a:cubicBezTo>
                    <a:cubicBezTo>
                      <a:pt x="5210" y="-284"/>
                      <a:pt x="5857" y="772"/>
                      <a:pt x="5238" y="1387"/>
                    </a:cubicBezTo>
                    <a:cubicBezTo>
                      <a:pt x="4619" y="2002"/>
                      <a:pt x="1496" y="3407"/>
                      <a:pt x="690" y="3768"/>
                    </a:cubicBezTo>
                    <a:cubicBezTo>
                      <a:pt x="-116" y="4129"/>
                      <a:pt x="-215" y="4169"/>
                      <a:pt x="404" y="3554"/>
                    </a:cubicBezTo>
                    <a:close/>
                  </a:path>
                </a:pathLst>
              </a:custGeom>
              <a:solidFill>
                <a:srgbClr val="58170B"/>
              </a:solidFill>
              <a:ln>
                <a:noFill/>
              </a:ln>
            </p:spPr>
          </p:sp>
          <p:sp>
            <p:nvSpPr>
              <p:cNvPr id="74" name="Google Shape;74;p13"/>
              <p:cNvSpPr/>
              <p:nvPr/>
            </p:nvSpPr>
            <p:spPr>
              <a:xfrm rot="1956363">
                <a:off x="2036474" y="633425"/>
                <a:ext cx="168584" cy="124033"/>
              </a:xfrm>
              <a:custGeom>
                <a:rect b="b" l="l" r="r" t="t"/>
                <a:pathLst>
                  <a:path extrusionOk="0" h="4038" w="5489">
                    <a:moveTo>
                      <a:pt x="404" y="3554"/>
                    </a:moveTo>
                    <a:cubicBezTo>
                      <a:pt x="1023" y="2939"/>
                      <a:pt x="3598" y="438"/>
                      <a:pt x="4404" y="77"/>
                    </a:cubicBezTo>
                    <a:cubicBezTo>
                      <a:pt x="5210" y="-284"/>
                      <a:pt x="5857" y="772"/>
                      <a:pt x="5238" y="1387"/>
                    </a:cubicBezTo>
                    <a:cubicBezTo>
                      <a:pt x="4619" y="2002"/>
                      <a:pt x="1496" y="3407"/>
                      <a:pt x="690" y="3768"/>
                    </a:cubicBezTo>
                    <a:cubicBezTo>
                      <a:pt x="-116" y="4129"/>
                      <a:pt x="-215" y="4169"/>
                      <a:pt x="404" y="3554"/>
                    </a:cubicBezTo>
                    <a:close/>
                  </a:path>
                </a:pathLst>
              </a:custGeom>
              <a:solidFill>
                <a:srgbClr val="58170B"/>
              </a:solidFill>
              <a:ln>
                <a:noFill/>
              </a:ln>
            </p:spPr>
          </p:sp>
        </p:grpSp>
        <p:grpSp>
          <p:nvGrpSpPr>
            <p:cNvPr id="75" name="Google Shape;75;p13"/>
            <p:cNvGrpSpPr/>
            <p:nvPr/>
          </p:nvGrpSpPr>
          <p:grpSpPr>
            <a:xfrm flipH="1">
              <a:off x="7543472" y="3383504"/>
              <a:ext cx="284420" cy="434619"/>
              <a:chOff x="2013413" y="552897"/>
              <a:chExt cx="211780" cy="323618"/>
            </a:xfrm>
          </p:grpSpPr>
          <p:sp>
            <p:nvSpPr>
              <p:cNvPr id="76" name="Google Shape;76;p13"/>
              <p:cNvSpPr/>
              <p:nvPr/>
            </p:nvSpPr>
            <p:spPr>
              <a:xfrm>
                <a:off x="2016345" y="552897"/>
                <a:ext cx="137225" cy="100950"/>
              </a:xfrm>
              <a:custGeom>
                <a:rect b="b" l="l" r="r" t="t"/>
                <a:pathLst>
                  <a:path extrusionOk="0" h="4038" w="5489">
                    <a:moveTo>
                      <a:pt x="404" y="3554"/>
                    </a:moveTo>
                    <a:cubicBezTo>
                      <a:pt x="1023" y="2939"/>
                      <a:pt x="3598" y="438"/>
                      <a:pt x="4404" y="77"/>
                    </a:cubicBezTo>
                    <a:cubicBezTo>
                      <a:pt x="5210" y="-284"/>
                      <a:pt x="5857" y="772"/>
                      <a:pt x="5238" y="1387"/>
                    </a:cubicBezTo>
                    <a:cubicBezTo>
                      <a:pt x="4619" y="2002"/>
                      <a:pt x="1496" y="3407"/>
                      <a:pt x="690" y="3768"/>
                    </a:cubicBezTo>
                    <a:cubicBezTo>
                      <a:pt x="-116" y="4129"/>
                      <a:pt x="-215" y="4169"/>
                      <a:pt x="404" y="3554"/>
                    </a:cubicBezTo>
                    <a:close/>
                  </a:path>
                </a:pathLst>
              </a:custGeom>
              <a:solidFill>
                <a:srgbClr val="58170B"/>
              </a:solidFill>
              <a:ln>
                <a:noFill/>
              </a:ln>
            </p:spPr>
          </p:sp>
          <p:sp>
            <p:nvSpPr>
              <p:cNvPr id="77" name="Google Shape;77;p13"/>
              <p:cNvSpPr/>
              <p:nvPr/>
            </p:nvSpPr>
            <p:spPr>
              <a:xfrm rot="4152434">
                <a:off x="2016344" y="743974"/>
                <a:ext cx="137229" cy="100953"/>
              </a:xfrm>
              <a:custGeom>
                <a:rect b="b" l="l" r="r" t="t"/>
                <a:pathLst>
                  <a:path extrusionOk="0" h="4038" w="5489">
                    <a:moveTo>
                      <a:pt x="404" y="3554"/>
                    </a:moveTo>
                    <a:cubicBezTo>
                      <a:pt x="1023" y="2939"/>
                      <a:pt x="3598" y="438"/>
                      <a:pt x="4404" y="77"/>
                    </a:cubicBezTo>
                    <a:cubicBezTo>
                      <a:pt x="5210" y="-284"/>
                      <a:pt x="5857" y="772"/>
                      <a:pt x="5238" y="1387"/>
                    </a:cubicBezTo>
                    <a:cubicBezTo>
                      <a:pt x="4619" y="2002"/>
                      <a:pt x="1496" y="3407"/>
                      <a:pt x="690" y="3768"/>
                    </a:cubicBezTo>
                    <a:cubicBezTo>
                      <a:pt x="-116" y="4129"/>
                      <a:pt x="-215" y="4169"/>
                      <a:pt x="404" y="3554"/>
                    </a:cubicBezTo>
                    <a:close/>
                  </a:path>
                </a:pathLst>
              </a:custGeom>
              <a:solidFill>
                <a:srgbClr val="58170B"/>
              </a:solidFill>
              <a:ln>
                <a:noFill/>
              </a:ln>
            </p:spPr>
          </p:sp>
          <p:sp>
            <p:nvSpPr>
              <p:cNvPr id="78" name="Google Shape;78;p13"/>
              <p:cNvSpPr/>
              <p:nvPr/>
            </p:nvSpPr>
            <p:spPr>
              <a:xfrm rot="1956363">
                <a:off x="2036474" y="633425"/>
                <a:ext cx="168584" cy="124033"/>
              </a:xfrm>
              <a:custGeom>
                <a:rect b="b" l="l" r="r" t="t"/>
                <a:pathLst>
                  <a:path extrusionOk="0" h="4038" w="5489">
                    <a:moveTo>
                      <a:pt x="404" y="3554"/>
                    </a:moveTo>
                    <a:cubicBezTo>
                      <a:pt x="1023" y="2939"/>
                      <a:pt x="3598" y="438"/>
                      <a:pt x="4404" y="77"/>
                    </a:cubicBezTo>
                    <a:cubicBezTo>
                      <a:pt x="5210" y="-284"/>
                      <a:pt x="5857" y="772"/>
                      <a:pt x="5238" y="1387"/>
                    </a:cubicBezTo>
                    <a:cubicBezTo>
                      <a:pt x="4619" y="2002"/>
                      <a:pt x="1496" y="3407"/>
                      <a:pt x="690" y="3768"/>
                    </a:cubicBezTo>
                    <a:cubicBezTo>
                      <a:pt x="-116" y="4129"/>
                      <a:pt x="-215" y="4169"/>
                      <a:pt x="404" y="3554"/>
                    </a:cubicBezTo>
                    <a:close/>
                  </a:path>
                </a:pathLst>
              </a:custGeom>
              <a:solidFill>
                <a:srgbClr val="58170B"/>
              </a:solidFill>
              <a:ln>
                <a:noFill/>
              </a:ln>
            </p:spPr>
          </p:sp>
        </p:grpSp>
        <p:sp>
          <p:nvSpPr>
            <p:cNvPr id="79" name="Google Shape;79;p13"/>
            <p:cNvSpPr txBox="1"/>
            <p:nvPr/>
          </p:nvSpPr>
          <p:spPr>
            <a:xfrm>
              <a:off x="7207583" y="3852540"/>
              <a:ext cx="23601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2100">
                  <a:solidFill>
                    <a:srgbClr val="58170B"/>
                  </a:solidFill>
                  <a:latin typeface="Bodoni Moda"/>
                  <a:ea typeface="Bodoni Moda"/>
                  <a:cs typeface="Bodoni Moda"/>
                  <a:sym typeface="Bodoni Moda"/>
                </a:rPr>
                <a:t>BAKERY SHOP</a:t>
              </a:r>
              <a:endParaRPr sz="2100">
                <a:solidFill>
                  <a:srgbClr val="58170B"/>
                </a:solidFill>
                <a:latin typeface="Bodoni Moda"/>
                <a:ea typeface="Bodoni Moda"/>
                <a:cs typeface="Bodoni Moda"/>
                <a:sym typeface="Bodoni Moda"/>
              </a:endParaRPr>
            </a:p>
          </p:txBody>
        </p:sp>
        <p:grpSp>
          <p:nvGrpSpPr>
            <p:cNvPr id="80" name="Google Shape;80;p13"/>
            <p:cNvGrpSpPr/>
            <p:nvPr/>
          </p:nvGrpSpPr>
          <p:grpSpPr>
            <a:xfrm>
              <a:off x="7780161" y="4223535"/>
              <a:ext cx="1215046" cy="138598"/>
              <a:chOff x="1206263" y="1171600"/>
              <a:chExt cx="904725" cy="103200"/>
            </a:xfrm>
          </p:grpSpPr>
          <p:sp>
            <p:nvSpPr>
              <p:cNvPr id="81" name="Google Shape;81;p13"/>
              <p:cNvSpPr txBox="1"/>
              <p:nvPr/>
            </p:nvSpPr>
            <p:spPr>
              <a:xfrm>
                <a:off x="1262175" y="1171600"/>
                <a:ext cx="792900" cy="103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00">
                    <a:solidFill>
                      <a:srgbClr val="58170B"/>
                    </a:solidFill>
                    <a:latin typeface="DM Sans"/>
                    <a:ea typeface="DM Sans"/>
                    <a:cs typeface="DM Sans"/>
                    <a:sym typeface="DM Sans"/>
                  </a:rPr>
                  <a:t>FRESH AND TASTY</a:t>
                </a:r>
                <a:endParaRPr sz="900">
                  <a:solidFill>
                    <a:srgbClr val="58170B"/>
                  </a:solidFill>
                  <a:latin typeface="DM Sans"/>
                  <a:ea typeface="DM Sans"/>
                  <a:cs typeface="DM Sans"/>
                  <a:sym typeface="DM Sans"/>
                </a:endParaRPr>
              </a:p>
            </p:txBody>
          </p:sp>
          <p:sp>
            <p:nvSpPr>
              <p:cNvPr id="82" name="Google Shape;82;p13"/>
              <p:cNvSpPr/>
              <p:nvPr/>
            </p:nvSpPr>
            <p:spPr>
              <a:xfrm>
                <a:off x="1206263" y="1209400"/>
                <a:ext cx="32100" cy="32100"/>
              </a:xfrm>
              <a:prstGeom prst="ellipse">
                <a:avLst/>
              </a:prstGeom>
              <a:solidFill>
                <a:srgbClr val="5817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2078888" y="1209400"/>
                <a:ext cx="32100" cy="32100"/>
              </a:xfrm>
              <a:prstGeom prst="ellipse">
                <a:avLst/>
              </a:prstGeom>
              <a:solidFill>
                <a:srgbClr val="5817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4" name="Google Shape;84;p13"/>
          <p:cNvGrpSpPr/>
          <p:nvPr/>
        </p:nvGrpSpPr>
        <p:grpSpPr>
          <a:xfrm>
            <a:off x="196800" y="287189"/>
            <a:ext cx="2936400" cy="7198023"/>
            <a:chOff x="196800" y="386927"/>
            <a:chExt cx="2936400" cy="7198023"/>
          </a:xfrm>
        </p:grpSpPr>
        <p:sp>
          <p:nvSpPr>
            <p:cNvPr id="85" name="Google Shape;85;p13"/>
            <p:cNvSpPr txBox="1"/>
            <p:nvPr/>
          </p:nvSpPr>
          <p:spPr>
            <a:xfrm>
              <a:off x="297000" y="386927"/>
              <a:ext cx="2736000" cy="1046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b="1" lang="uk" sz="3400">
                  <a:solidFill>
                    <a:srgbClr val="58170B"/>
                  </a:solidFill>
                  <a:latin typeface="Bodoni Moda"/>
                  <a:ea typeface="Bodoni Moda"/>
                  <a:cs typeface="Bodoni Moda"/>
                  <a:sym typeface="Bodoni Moda"/>
                </a:rPr>
                <a:t>Welcome to </a:t>
              </a:r>
              <a:endParaRPr b="1" sz="3400">
                <a:solidFill>
                  <a:srgbClr val="58170B"/>
                </a:solidFill>
                <a:latin typeface="Bodoni Moda"/>
                <a:ea typeface="Bodoni Moda"/>
                <a:cs typeface="Bodoni Moda"/>
                <a:sym typeface="Bodoni Moda"/>
              </a:endParaRPr>
            </a:p>
            <a:p>
              <a:pPr indent="0" lvl="0" marL="0" rtl="0" algn="ctr">
                <a:spcBef>
                  <a:spcPts val="0"/>
                </a:spcBef>
                <a:spcAft>
                  <a:spcPts val="0"/>
                </a:spcAft>
                <a:buNone/>
              </a:pPr>
              <a:r>
                <a:rPr b="1" lang="uk" sz="3400">
                  <a:solidFill>
                    <a:srgbClr val="58170B"/>
                  </a:solidFill>
                  <a:latin typeface="Bodoni Moda"/>
                  <a:ea typeface="Bodoni Moda"/>
                  <a:cs typeface="Bodoni Moda"/>
                  <a:sym typeface="Bodoni Moda"/>
                </a:rPr>
                <a:t>Bakery Shop</a:t>
              </a:r>
              <a:endParaRPr b="1" sz="3400">
                <a:solidFill>
                  <a:srgbClr val="58170B"/>
                </a:solidFill>
                <a:latin typeface="Bodoni Moda"/>
                <a:ea typeface="Bodoni Moda"/>
                <a:cs typeface="Bodoni Moda"/>
                <a:sym typeface="Bodoni Moda"/>
              </a:endParaRPr>
            </a:p>
          </p:txBody>
        </p:sp>
        <p:sp>
          <p:nvSpPr>
            <p:cNvPr id="86" name="Google Shape;86;p13"/>
            <p:cNvSpPr txBox="1"/>
            <p:nvPr/>
          </p:nvSpPr>
          <p:spPr>
            <a:xfrm>
              <a:off x="196800" y="1783413"/>
              <a:ext cx="2936400" cy="29631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lang="uk" sz="1100">
                  <a:solidFill>
                    <a:srgbClr val="58170B"/>
                  </a:solidFill>
                  <a:latin typeface="DM Sans"/>
                  <a:ea typeface="DM Sans"/>
                  <a:cs typeface="DM Sans"/>
                  <a:sym typeface="DM Sans"/>
                </a:rPr>
                <a:t>At Bakery Shop, we're dedicated to crafting moments of pure delight with every bite. Step into our warm and inviting space where the aroma of freshly baked treats greets you at the door.</a:t>
              </a:r>
              <a:endParaRPr sz="1100">
                <a:solidFill>
                  <a:srgbClr val="58170B"/>
                </a:solidFill>
                <a:latin typeface="DM Sans"/>
                <a:ea typeface="DM Sans"/>
                <a:cs typeface="DM Sans"/>
                <a:sym typeface="DM Sans"/>
              </a:endParaRPr>
            </a:p>
            <a:p>
              <a:pPr indent="0" lvl="0" marL="0" rtl="0" algn="ctr">
                <a:lnSpc>
                  <a:spcPct val="150000"/>
                </a:lnSpc>
                <a:spcBef>
                  <a:spcPts val="0"/>
                </a:spcBef>
                <a:spcAft>
                  <a:spcPts val="0"/>
                </a:spcAft>
                <a:buNone/>
              </a:pPr>
              <a:r>
                <a:rPr lang="uk" sz="1100">
                  <a:solidFill>
                    <a:srgbClr val="58170B"/>
                  </a:solidFill>
                  <a:latin typeface="DM Sans"/>
                  <a:ea typeface="DM Sans"/>
                  <a:cs typeface="DM Sans"/>
                  <a:sym typeface="DM Sans"/>
                </a:rPr>
                <a:t>Indulge your senses with our artisanal creations, meticulously prepared with passion and care. From our oven to your table, we take pride in offering a delectable array of bread, pastries, and confections that embody the essence of homemade goodness.</a:t>
              </a:r>
              <a:endParaRPr sz="1100">
                <a:solidFill>
                  <a:srgbClr val="58170B"/>
                </a:solidFill>
                <a:latin typeface="DM Sans"/>
                <a:ea typeface="DM Sans"/>
                <a:cs typeface="DM Sans"/>
                <a:sym typeface="DM Sans"/>
              </a:endParaRPr>
            </a:p>
          </p:txBody>
        </p:sp>
        <p:sp>
          <p:nvSpPr>
            <p:cNvPr id="87" name="Google Shape;87;p13"/>
            <p:cNvSpPr txBox="1"/>
            <p:nvPr/>
          </p:nvSpPr>
          <p:spPr>
            <a:xfrm>
              <a:off x="196800" y="5244759"/>
              <a:ext cx="2936400" cy="5232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b="1" lang="uk" sz="3400">
                  <a:solidFill>
                    <a:srgbClr val="58170B"/>
                  </a:solidFill>
                  <a:latin typeface="Bodoni Moda"/>
                  <a:ea typeface="Bodoni Moda"/>
                  <a:cs typeface="Bodoni Moda"/>
                  <a:sym typeface="Bodoni Moda"/>
                </a:rPr>
                <a:t>Special Offer</a:t>
              </a:r>
              <a:endParaRPr b="1" sz="3400">
                <a:solidFill>
                  <a:srgbClr val="58170B"/>
                </a:solidFill>
                <a:latin typeface="Bodoni Moda"/>
                <a:ea typeface="Bodoni Moda"/>
                <a:cs typeface="Bodoni Moda"/>
                <a:sym typeface="Bodoni Moda"/>
              </a:endParaRPr>
            </a:p>
          </p:txBody>
        </p:sp>
        <p:grpSp>
          <p:nvGrpSpPr>
            <p:cNvPr id="88" name="Google Shape;88;p13"/>
            <p:cNvGrpSpPr/>
            <p:nvPr/>
          </p:nvGrpSpPr>
          <p:grpSpPr>
            <a:xfrm>
              <a:off x="331550" y="5969951"/>
              <a:ext cx="2666900" cy="1614998"/>
              <a:chOff x="354030" y="5969951"/>
              <a:chExt cx="2666900" cy="1614998"/>
            </a:xfrm>
          </p:grpSpPr>
          <p:pic>
            <p:nvPicPr>
              <p:cNvPr id="89" name="Google Shape;89;p13"/>
              <p:cNvPicPr preferRelativeResize="0"/>
              <p:nvPr/>
            </p:nvPicPr>
            <p:blipFill>
              <a:blip r:embed="rId8">
                <a:alphaModFix/>
              </a:blip>
              <a:stretch>
                <a:fillRect/>
              </a:stretch>
            </p:blipFill>
            <p:spPr>
              <a:xfrm>
                <a:off x="354030" y="5969951"/>
                <a:ext cx="2666900" cy="1614998"/>
              </a:xfrm>
              <a:prstGeom prst="rect">
                <a:avLst/>
              </a:prstGeom>
              <a:noFill/>
              <a:ln>
                <a:noFill/>
              </a:ln>
            </p:spPr>
          </p:pic>
          <p:grpSp>
            <p:nvGrpSpPr>
              <p:cNvPr id="90" name="Google Shape;90;p13"/>
              <p:cNvGrpSpPr/>
              <p:nvPr/>
            </p:nvGrpSpPr>
            <p:grpSpPr>
              <a:xfrm>
                <a:off x="881980" y="6257100"/>
                <a:ext cx="1611000" cy="1011082"/>
                <a:chOff x="847450" y="6257100"/>
                <a:chExt cx="1611000" cy="1011082"/>
              </a:xfrm>
            </p:grpSpPr>
            <p:sp>
              <p:nvSpPr>
                <p:cNvPr id="91" name="Google Shape;91;p13"/>
                <p:cNvSpPr txBox="1"/>
                <p:nvPr/>
              </p:nvSpPr>
              <p:spPr>
                <a:xfrm>
                  <a:off x="847450" y="6257100"/>
                  <a:ext cx="1611000" cy="7080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b="1" lang="uk" sz="4600">
                      <a:solidFill>
                        <a:schemeClr val="lt1"/>
                      </a:solidFill>
                      <a:latin typeface="DM Sans"/>
                      <a:ea typeface="DM Sans"/>
                      <a:cs typeface="DM Sans"/>
                      <a:sym typeface="DM Sans"/>
                    </a:rPr>
                    <a:t>35%</a:t>
                  </a:r>
                  <a:endParaRPr b="1" sz="4600">
                    <a:solidFill>
                      <a:schemeClr val="lt1"/>
                    </a:solidFill>
                    <a:latin typeface="DM Sans"/>
                    <a:ea typeface="DM Sans"/>
                    <a:cs typeface="DM Sans"/>
                    <a:sym typeface="DM Sans"/>
                  </a:endParaRPr>
                </a:p>
              </p:txBody>
            </p:sp>
            <p:sp>
              <p:nvSpPr>
                <p:cNvPr id="92" name="Google Shape;92;p13"/>
                <p:cNvSpPr txBox="1"/>
                <p:nvPr/>
              </p:nvSpPr>
              <p:spPr>
                <a:xfrm>
                  <a:off x="847450" y="6898882"/>
                  <a:ext cx="1611000" cy="3693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b="1" lang="uk" sz="2400">
                      <a:solidFill>
                        <a:schemeClr val="lt1"/>
                      </a:solidFill>
                      <a:latin typeface="DM Sans"/>
                      <a:ea typeface="DM Sans"/>
                      <a:cs typeface="DM Sans"/>
                      <a:sym typeface="DM Sans"/>
                    </a:rPr>
                    <a:t>OFF</a:t>
                  </a:r>
                  <a:endParaRPr b="1" sz="2400">
                    <a:solidFill>
                      <a:schemeClr val="lt1"/>
                    </a:solidFill>
                    <a:latin typeface="DM Sans"/>
                    <a:ea typeface="DM Sans"/>
                    <a:cs typeface="DM Sans"/>
                    <a:sym typeface="DM Sans"/>
                  </a:endParaRPr>
                </a:p>
              </p:txBody>
            </p:sp>
          </p:grpSp>
        </p:grpSp>
      </p:grpSp>
      <p:sp>
        <p:nvSpPr>
          <p:cNvPr id="93" name="Google Shape;93;p13"/>
          <p:cNvSpPr/>
          <p:nvPr/>
        </p:nvSpPr>
        <p:spPr>
          <a:xfrm>
            <a:off x="6694200" y="0"/>
            <a:ext cx="483600" cy="7772400"/>
          </a:xfrm>
          <a:prstGeom prst="rect">
            <a:avLst/>
          </a:prstGeom>
          <a:gradFill>
            <a:gsLst>
              <a:gs pos="0">
                <a:srgbClr val="BFBFBF">
                  <a:alpha val="0"/>
                </a:srgbClr>
              </a:gs>
              <a:gs pos="100000">
                <a:srgbClr val="58170B">
                  <a:alpha val="25098"/>
                </a:srgbClr>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3"/>
          <p:cNvSpPr/>
          <p:nvPr/>
        </p:nvSpPr>
        <p:spPr>
          <a:xfrm>
            <a:off x="3329989" y="0"/>
            <a:ext cx="483600" cy="7772400"/>
          </a:xfrm>
          <a:prstGeom prst="rect">
            <a:avLst/>
          </a:prstGeom>
          <a:gradFill>
            <a:gsLst>
              <a:gs pos="0">
                <a:srgbClr val="BFBFBF">
                  <a:alpha val="0"/>
                </a:srgbClr>
              </a:gs>
              <a:gs pos="100000">
                <a:srgbClr val="58170B">
                  <a:alpha val="34901"/>
                </a:srgbClr>
              </a:gs>
            </a:gsLst>
            <a:lin ang="10800025"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grpSp>
        <p:nvGrpSpPr>
          <p:cNvPr id="99" name="Google Shape;99;p14"/>
          <p:cNvGrpSpPr/>
          <p:nvPr/>
        </p:nvGrpSpPr>
        <p:grpSpPr>
          <a:xfrm>
            <a:off x="7450" y="0"/>
            <a:ext cx="3330000" cy="7772400"/>
            <a:chOff x="0" y="0"/>
            <a:chExt cx="3330000" cy="7772400"/>
          </a:xfrm>
        </p:grpSpPr>
        <p:sp>
          <p:nvSpPr>
            <p:cNvPr id="100" name="Google Shape;100;p14"/>
            <p:cNvSpPr/>
            <p:nvPr/>
          </p:nvSpPr>
          <p:spPr>
            <a:xfrm>
              <a:off x="0" y="0"/>
              <a:ext cx="3330000" cy="7772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1" name="Google Shape;101;p14"/>
            <p:cNvPicPr preferRelativeResize="0"/>
            <p:nvPr/>
          </p:nvPicPr>
          <p:blipFill>
            <a:blip r:embed="rId3">
              <a:alphaModFix/>
            </a:blip>
            <a:stretch>
              <a:fillRect/>
            </a:stretch>
          </p:blipFill>
          <p:spPr>
            <a:xfrm>
              <a:off x="134731" y="209998"/>
              <a:ext cx="3041776" cy="7365842"/>
            </a:xfrm>
            <a:prstGeom prst="rect">
              <a:avLst/>
            </a:prstGeom>
            <a:noFill/>
            <a:ln>
              <a:noFill/>
            </a:ln>
          </p:spPr>
        </p:pic>
      </p:grpSp>
      <p:grpSp>
        <p:nvGrpSpPr>
          <p:cNvPr id="102" name="Google Shape;102;p14"/>
          <p:cNvGrpSpPr/>
          <p:nvPr/>
        </p:nvGrpSpPr>
        <p:grpSpPr>
          <a:xfrm>
            <a:off x="6723638" y="0"/>
            <a:ext cx="3330000" cy="7772400"/>
            <a:chOff x="0" y="0"/>
            <a:chExt cx="3330000" cy="7772400"/>
          </a:xfrm>
        </p:grpSpPr>
        <p:sp>
          <p:nvSpPr>
            <p:cNvPr id="103" name="Google Shape;103;p14"/>
            <p:cNvSpPr/>
            <p:nvPr/>
          </p:nvSpPr>
          <p:spPr>
            <a:xfrm>
              <a:off x="0" y="0"/>
              <a:ext cx="3330000" cy="7772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4" name="Google Shape;104;p14"/>
            <p:cNvPicPr preferRelativeResize="0"/>
            <p:nvPr/>
          </p:nvPicPr>
          <p:blipFill>
            <a:blip r:embed="rId3">
              <a:alphaModFix/>
            </a:blip>
            <a:stretch>
              <a:fillRect/>
            </a:stretch>
          </p:blipFill>
          <p:spPr>
            <a:xfrm>
              <a:off x="134731" y="209998"/>
              <a:ext cx="3041776" cy="7365842"/>
            </a:xfrm>
            <a:prstGeom prst="rect">
              <a:avLst/>
            </a:prstGeom>
            <a:noFill/>
            <a:ln>
              <a:noFill/>
            </a:ln>
          </p:spPr>
        </p:pic>
      </p:grpSp>
      <p:grpSp>
        <p:nvGrpSpPr>
          <p:cNvPr id="105" name="Google Shape;105;p14"/>
          <p:cNvGrpSpPr/>
          <p:nvPr/>
        </p:nvGrpSpPr>
        <p:grpSpPr>
          <a:xfrm>
            <a:off x="3336594" y="0"/>
            <a:ext cx="3364200" cy="7772400"/>
            <a:chOff x="3330000" y="0"/>
            <a:chExt cx="3364200" cy="7772400"/>
          </a:xfrm>
        </p:grpSpPr>
        <p:sp>
          <p:nvSpPr>
            <p:cNvPr id="106" name="Google Shape;106;p14"/>
            <p:cNvSpPr/>
            <p:nvPr/>
          </p:nvSpPr>
          <p:spPr>
            <a:xfrm>
              <a:off x="3330000" y="0"/>
              <a:ext cx="3364200" cy="7772400"/>
            </a:xfrm>
            <a:prstGeom prst="rect">
              <a:avLst/>
            </a:prstGeom>
            <a:solidFill>
              <a:srgbClr val="C9B4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7" name="Google Shape;107;p14"/>
            <p:cNvPicPr preferRelativeResize="0"/>
            <p:nvPr/>
          </p:nvPicPr>
          <p:blipFill>
            <a:blip r:embed="rId3">
              <a:alphaModFix/>
            </a:blip>
            <a:stretch>
              <a:fillRect/>
            </a:stretch>
          </p:blipFill>
          <p:spPr>
            <a:xfrm>
              <a:off x="3491212" y="209998"/>
              <a:ext cx="3041776" cy="7365842"/>
            </a:xfrm>
            <a:prstGeom prst="rect">
              <a:avLst/>
            </a:prstGeom>
            <a:noFill/>
            <a:ln>
              <a:noFill/>
            </a:ln>
          </p:spPr>
        </p:pic>
      </p:grpSp>
      <p:sp>
        <p:nvSpPr>
          <p:cNvPr id="108" name="Google Shape;108;p14"/>
          <p:cNvSpPr txBox="1"/>
          <p:nvPr/>
        </p:nvSpPr>
        <p:spPr>
          <a:xfrm>
            <a:off x="-5750" y="363750"/>
            <a:ext cx="3356400" cy="1416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4600">
                <a:solidFill>
                  <a:srgbClr val="58170B"/>
                </a:solidFill>
                <a:latin typeface="Bodoni Moda"/>
                <a:ea typeface="Bodoni Moda"/>
                <a:cs typeface="Bodoni Moda"/>
                <a:sym typeface="Bodoni Moda"/>
              </a:rPr>
              <a:t>Bread </a:t>
            </a:r>
            <a:endParaRPr b="1" sz="4600">
              <a:solidFill>
                <a:srgbClr val="58170B"/>
              </a:solidFill>
              <a:latin typeface="Bodoni Moda"/>
              <a:ea typeface="Bodoni Moda"/>
              <a:cs typeface="Bodoni Moda"/>
              <a:sym typeface="Bodoni Moda"/>
            </a:endParaRPr>
          </a:p>
          <a:p>
            <a:pPr indent="0" lvl="0" marL="0" rtl="0" algn="ctr">
              <a:spcBef>
                <a:spcPts val="0"/>
              </a:spcBef>
              <a:spcAft>
                <a:spcPts val="0"/>
              </a:spcAft>
              <a:buNone/>
            </a:pPr>
            <a:r>
              <a:rPr b="1" lang="uk" sz="4600">
                <a:solidFill>
                  <a:srgbClr val="58170B"/>
                </a:solidFill>
                <a:latin typeface="Bodoni Moda"/>
                <a:ea typeface="Bodoni Moda"/>
                <a:cs typeface="Bodoni Moda"/>
                <a:sym typeface="Bodoni Moda"/>
              </a:rPr>
              <a:t>Selection:</a:t>
            </a:r>
            <a:endParaRPr b="1" sz="4600">
              <a:solidFill>
                <a:srgbClr val="58170B"/>
              </a:solidFill>
              <a:latin typeface="Bodoni Moda"/>
              <a:ea typeface="Bodoni Moda"/>
              <a:cs typeface="Bodoni Moda"/>
              <a:sym typeface="Bodoni Moda"/>
            </a:endParaRPr>
          </a:p>
        </p:txBody>
      </p:sp>
      <p:grpSp>
        <p:nvGrpSpPr>
          <p:cNvPr id="109" name="Google Shape;109;p14"/>
          <p:cNvGrpSpPr/>
          <p:nvPr/>
        </p:nvGrpSpPr>
        <p:grpSpPr>
          <a:xfrm>
            <a:off x="204250" y="2098350"/>
            <a:ext cx="2936400" cy="960013"/>
            <a:chOff x="204250" y="2174550"/>
            <a:chExt cx="2936400" cy="960013"/>
          </a:xfrm>
        </p:grpSpPr>
        <p:sp>
          <p:nvSpPr>
            <p:cNvPr id="110" name="Google Shape;110;p14"/>
            <p:cNvSpPr txBox="1"/>
            <p:nvPr/>
          </p:nvSpPr>
          <p:spPr>
            <a:xfrm>
              <a:off x="204250" y="2174550"/>
              <a:ext cx="2936400" cy="184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200">
                  <a:solidFill>
                    <a:srgbClr val="58170B"/>
                  </a:solidFill>
                  <a:latin typeface="DM Sans"/>
                  <a:ea typeface="DM Sans"/>
                  <a:cs typeface="DM Sans"/>
                  <a:sym typeface="DM Sans"/>
                </a:rPr>
                <a:t>Sourdough Bread:</a:t>
              </a:r>
              <a:r>
                <a:rPr lang="uk" sz="1000">
                  <a:solidFill>
                    <a:srgbClr val="58170B"/>
                  </a:solidFill>
                  <a:latin typeface="DM Sans"/>
                  <a:ea typeface="DM Sans"/>
                  <a:cs typeface="DM Sans"/>
                  <a:sym typeface="DM Sans"/>
                </a:rPr>
                <a:t>...............................................</a:t>
              </a:r>
              <a:r>
                <a:rPr b="1" lang="uk" sz="1200">
                  <a:solidFill>
                    <a:srgbClr val="58170B"/>
                  </a:solidFill>
                  <a:latin typeface="DM Sans"/>
                  <a:ea typeface="DM Sans"/>
                  <a:cs typeface="DM Sans"/>
                  <a:sym typeface="DM Sans"/>
                </a:rPr>
                <a:t>$5.30</a:t>
              </a:r>
              <a:endParaRPr b="1" sz="1200">
                <a:solidFill>
                  <a:srgbClr val="58170B"/>
                </a:solidFill>
                <a:latin typeface="DM Sans"/>
                <a:ea typeface="DM Sans"/>
                <a:cs typeface="DM Sans"/>
                <a:sym typeface="DM Sans"/>
              </a:endParaRPr>
            </a:p>
          </p:txBody>
        </p:sp>
        <p:sp>
          <p:nvSpPr>
            <p:cNvPr id="111" name="Google Shape;111;p14"/>
            <p:cNvSpPr txBox="1"/>
            <p:nvPr/>
          </p:nvSpPr>
          <p:spPr>
            <a:xfrm>
              <a:off x="204250" y="2457163"/>
              <a:ext cx="2936400" cy="6774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100">
                  <a:solidFill>
                    <a:srgbClr val="7A5F5F"/>
                  </a:solidFill>
                  <a:latin typeface="DM Sans"/>
                  <a:ea typeface="DM Sans"/>
                  <a:cs typeface="DM Sans"/>
                  <a:sym typeface="DM Sans"/>
                </a:rPr>
                <a:t>• Our signature sourdough bread is handcrafted using traditional methods</a:t>
              </a:r>
              <a:endParaRPr sz="1100">
                <a:solidFill>
                  <a:srgbClr val="7A5F5F"/>
                </a:solidFill>
                <a:latin typeface="DM Sans"/>
                <a:ea typeface="DM Sans"/>
                <a:cs typeface="DM Sans"/>
                <a:sym typeface="DM Sans"/>
              </a:endParaRPr>
            </a:p>
            <a:p>
              <a:pPr indent="0" lvl="0" marL="0" rtl="0" algn="l">
                <a:lnSpc>
                  <a:spcPct val="150000"/>
                </a:lnSpc>
                <a:spcBef>
                  <a:spcPts val="0"/>
                </a:spcBef>
                <a:spcAft>
                  <a:spcPts val="0"/>
                </a:spcAft>
                <a:buNone/>
              </a:pPr>
              <a:r>
                <a:rPr lang="uk" sz="1100">
                  <a:solidFill>
                    <a:srgbClr val="7A5F5F"/>
                  </a:solidFill>
                  <a:latin typeface="DM Sans"/>
                  <a:ea typeface="DM Sans"/>
                  <a:cs typeface="DM Sans"/>
                  <a:sym typeface="DM Sans"/>
                </a:rPr>
                <a:t>and a natural starter.</a:t>
              </a:r>
              <a:endParaRPr sz="1100">
                <a:solidFill>
                  <a:srgbClr val="7A5F5F"/>
                </a:solidFill>
                <a:latin typeface="DM Sans"/>
                <a:ea typeface="DM Sans"/>
                <a:cs typeface="DM Sans"/>
                <a:sym typeface="DM Sans"/>
              </a:endParaRPr>
            </a:p>
          </p:txBody>
        </p:sp>
      </p:grpSp>
      <p:grpSp>
        <p:nvGrpSpPr>
          <p:cNvPr id="112" name="Google Shape;112;p14"/>
          <p:cNvGrpSpPr/>
          <p:nvPr/>
        </p:nvGrpSpPr>
        <p:grpSpPr>
          <a:xfrm>
            <a:off x="204250" y="3342632"/>
            <a:ext cx="2936400" cy="960013"/>
            <a:chOff x="204250" y="2174550"/>
            <a:chExt cx="2936400" cy="960013"/>
          </a:xfrm>
        </p:grpSpPr>
        <p:sp>
          <p:nvSpPr>
            <p:cNvPr id="113" name="Google Shape;113;p14"/>
            <p:cNvSpPr txBox="1"/>
            <p:nvPr/>
          </p:nvSpPr>
          <p:spPr>
            <a:xfrm>
              <a:off x="204250" y="2174550"/>
              <a:ext cx="2936400" cy="184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200">
                  <a:solidFill>
                    <a:srgbClr val="58170B"/>
                  </a:solidFill>
                  <a:latin typeface="DM Sans"/>
                  <a:ea typeface="DM Sans"/>
                  <a:cs typeface="DM Sans"/>
                  <a:sym typeface="DM Sans"/>
                </a:rPr>
                <a:t>Whole Grain:</a:t>
              </a:r>
              <a:r>
                <a:rPr lang="uk" sz="1000">
                  <a:solidFill>
                    <a:srgbClr val="58170B"/>
                  </a:solidFill>
                  <a:latin typeface="DM Sans"/>
                  <a:ea typeface="DM Sans"/>
                  <a:cs typeface="DM Sans"/>
                  <a:sym typeface="DM Sans"/>
                </a:rPr>
                <a:t>.............................................................</a:t>
              </a:r>
              <a:r>
                <a:rPr b="1" lang="uk" sz="1200">
                  <a:solidFill>
                    <a:srgbClr val="58170B"/>
                  </a:solidFill>
                  <a:latin typeface="DM Sans"/>
                  <a:ea typeface="DM Sans"/>
                  <a:cs typeface="DM Sans"/>
                  <a:sym typeface="DM Sans"/>
                </a:rPr>
                <a:t>$3.30</a:t>
              </a:r>
              <a:endParaRPr sz="1200">
                <a:solidFill>
                  <a:srgbClr val="58170B"/>
                </a:solidFill>
                <a:latin typeface="DM Sans"/>
                <a:ea typeface="DM Sans"/>
                <a:cs typeface="DM Sans"/>
                <a:sym typeface="DM Sans"/>
              </a:endParaRPr>
            </a:p>
          </p:txBody>
        </p:sp>
        <p:sp>
          <p:nvSpPr>
            <p:cNvPr id="114" name="Google Shape;114;p14"/>
            <p:cNvSpPr txBox="1"/>
            <p:nvPr/>
          </p:nvSpPr>
          <p:spPr>
            <a:xfrm>
              <a:off x="204250" y="2457163"/>
              <a:ext cx="2936400" cy="6774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100">
                  <a:solidFill>
                    <a:srgbClr val="7A5F5F"/>
                  </a:solidFill>
                  <a:latin typeface="DM Sans"/>
                  <a:ea typeface="DM Sans"/>
                  <a:cs typeface="DM Sans"/>
                  <a:sym typeface="DM Sans"/>
                </a:rPr>
                <a:t>• Our wholesome whole grain loaf is packed with seeds, grains, and fiber for a nutritious and hearty bite.</a:t>
              </a:r>
              <a:endParaRPr sz="1100">
                <a:solidFill>
                  <a:srgbClr val="7A5F5F"/>
                </a:solidFill>
                <a:latin typeface="DM Sans"/>
                <a:ea typeface="DM Sans"/>
                <a:cs typeface="DM Sans"/>
                <a:sym typeface="DM Sans"/>
              </a:endParaRPr>
            </a:p>
          </p:txBody>
        </p:sp>
      </p:grpSp>
      <p:grpSp>
        <p:nvGrpSpPr>
          <p:cNvPr id="115" name="Google Shape;115;p14"/>
          <p:cNvGrpSpPr/>
          <p:nvPr/>
        </p:nvGrpSpPr>
        <p:grpSpPr>
          <a:xfrm>
            <a:off x="204250" y="4586913"/>
            <a:ext cx="2936400" cy="705913"/>
            <a:chOff x="204250" y="2174550"/>
            <a:chExt cx="2936400" cy="705913"/>
          </a:xfrm>
        </p:grpSpPr>
        <p:sp>
          <p:nvSpPr>
            <p:cNvPr id="116" name="Google Shape;116;p14"/>
            <p:cNvSpPr txBox="1"/>
            <p:nvPr/>
          </p:nvSpPr>
          <p:spPr>
            <a:xfrm>
              <a:off x="204250" y="2174550"/>
              <a:ext cx="2936400" cy="184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200">
                  <a:solidFill>
                    <a:srgbClr val="58170B"/>
                  </a:solidFill>
                  <a:latin typeface="DM Sans"/>
                  <a:ea typeface="DM Sans"/>
                  <a:cs typeface="DM Sans"/>
                  <a:sym typeface="DM Sans"/>
                </a:rPr>
                <a:t>French Baguette:</a:t>
              </a:r>
              <a:r>
                <a:rPr lang="uk" sz="1000">
                  <a:solidFill>
                    <a:srgbClr val="58170B"/>
                  </a:solidFill>
                  <a:latin typeface="DM Sans"/>
                  <a:ea typeface="DM Sans"/>
                  <a:cs typeface="DM Sans"/>
                  <a:sym typeface="DM Sans"/>
                </a:rPr>
                <a:t>................................................</a:t>
              </a:r>
              <a:r>
                <a:rPr b="1" lang="uk" sz="1200">
                  <a:solidFill>
                    <a:srgbClr val="58170B"/>
                  </a:solidFill>
                  <a:latin typeface="DM Sans"/>
                  <a:ea typeface="DM Sans"/>
                  <a:cs typeface="DM Sans"/>
                  <a:sym typeface="DM Sans"/>
                </a:rPr>
                <a:t>$6.50</a:t>
              </a:r>
              <a:endParaRPr sz="1200">
                <a:solidFill>
                  <a:srgbClr val="58170B"/>
                </a:solidFill>
                <a:latin typeface="DM Sans"/>
                <a:ea typeface="DM Sans"/>
                <a:cs typeface="DM Sans"/>
                <a:sym typeface="DM Sans"/>
              </a:endParaRPr>
            </a:p>
          </p:txBody>
        </p:sp>
        <p:sp>
          <p:nvSpPr>
            <p:cNvPr id="117" name="Google Shape;117;p14"/>
            <p:cNvSpPr txBox="1"/>
            <p:nvPr/>
          </p:nvSpPr>
          <p:spPr>
            <a:xfrm>
              <a:off x="204250" y="2457163"/>
              <a:ext cx="2936400" cy="423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100">
                  <a:solidFill>
                    <a:srgbClr val="7A5F5F"/>
                  </a:solidFill>
                  <a:latin typeface="DM Sans"/>
                  <a:ea typeface="DM Sans"/>
                  <a:cs typeface="DM Sans"/>
                  <a:sym typeface="DM Sans"/>
                </a:rPr>
                <a:t>• Our classic French baguette boasts a crisp crust and a soft, </a:t>
              </a:r>
              <a:r>
                <a:rPr lang="uk" sz="1100">
                  <a:solidFill>
                    <a:srgbClr val="7A5F5F"/>
                  </a:solidFill>
                  <a:latin typeface="DM Sans"/>
                  <a:ea typeface="DM Sans"/>
                  <a:cs typeface="DM Sans"/>
                  <a:sym typeface="DM Sans"/>
                </a:rPr>
                <a:t>air</a:t>
              </a:r>
              <a:r>
                <a:rPr lang="uk" sz="1100">
                  <a:solidFill>
                    <a:srgbClr val="7A5F5F"/>
                  </a:solidFill>
                  <a:latin typeface="DM Sans"/>
                  <a:ea typeface="DM Sans"/>
                  <a:cs typeface="DM Sans"/>
                  <a:sym typeface="DM Sans"/>
                </a:rPr>
                <a:t> interior. </a:t>
              </a:r>
              <a:endParaRPr sz="1100">
                <a:solidFill>
                  <a:srgbClr val="7A5F5F"/>
                </a:solidFill>
                <a:latin typeface="DM Sans"/>
                <a:ea typeface="DM Sans"/>
                <a:cs typeface="DM Sans"/>
                <a:sym typeface="DM Sans"/>
              </a:endParaRPr>
            </a:p>
          </p:txBody>
        </p:sp>
      </p:grpSp>
      <p:grpSp>
        <p:nvGrpSpPr>
          <p:cNvPr id="118" name="Google Shape;118;p14"/>
          <p:cNvGrpSpPr/>
          <p:nvPr/>
        </p:nvGrpSpPr>
        <p:grpSpPr>
          <a:xfrm>
            <a:off x="204250" y="5577095"/>
            <a:ext cx="2936400" cy="960013"/>
            <a:chOff x="204250" y="2174550"/>
            <a:chExt cx="2936400" cy="960013"/>
          </a:xfrm>
        </p:grpSpPr>
        <p:sp>
          <p:nvSpPr>
            <p:cNvPr id="119" name="Google Shape;119;p14"/>
            <p:cNvSpPr txBox="1"/>
            <p:nvPr/>
          </p:nvSpPr>
          <p:spPr>
            <a:xfrm>
              <a:off x="204250" y="2174550"/>
              <a:ext cx="2936400" cy="184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200">
                  <a:solidFill>
                    <a:srgbClr val="58170B"/>
                  </a:solidFill>
                  <a:latin typeface="DM Sans"/>
                  <a:ea typeface="DM Sans"/>
                  <a:cs typeface="DM Sans"/>
                  <a:sym typeface="DM Sans"/>
                </a:rPr>
                <a:t>Ciabatta Rolls:</a:t>
              </a:r>
              <a:r>
                <a:rPr lang="uk" sz="1000">
                  <a:solidFill>
                    <a:srgbClr val="58170B"/>
                  </a:solidFill>
                  <a:latin typeface="DM Sans"/>
                  <a:ea typeface="DM Sans"/>
                  <a:cs typeface="DM Sans"/>
                  <a:sym typeface="DM Sans"/>
                </a:rPr>
                <a:t>.........................................................</a:t>
              </a:r>
              <a:r>
                <a:rPr b="1" lang="uk" sz="1200">
                  <a:solidFill>
                    <a:srgbClr val="58170B"/>
                  </a:solidFill>
                  <a:latin typeface="DM Sans"/>
                  <a:ea typeface="DM Sans"/>
                  <a:cs typeface="DM Sans"/>
                  <a:sym typeface="DM Sans"/>
                </a:rPr>
                <a:t>$8.25</a:t>
              </a:r>
              <a:endParaRPr sz="1200">
                <a:solidFill>
                  <a:srgbClr val="58170B"/>
                </a:solidFill>
                <a:latin typeface="DM Sans"/>
                <a:ea typeface="DM Sans"/>
                <a:cs typeface="DM Sans"/>
                <a:sym typeface="DM Sans"/>
              </a:endParaRPr>
            </a:p>
          </p:txBody>
        </p:sp>
        <p:sp>
          <p:nvSpPr>
            <p:cNvPr id="120" name="Google Shape;120;p14"/>
            <p:cNvSpPr txBox="1"/>
            <p:nvPr/>
          </p:nvSpPr>
          <p:spPr>
            <a:xfrm>
              <a:off x="204250" y="2457163"/>
              <a:ext cx="2936400" cy="6774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100">
                  <a:solidFill>
                    <a:srgbClr val="7A5F5F"/>
                  </a:solidFill>
                  <a:latin typeface="DM Sans"/>
                  <a:ea typeface="DM Sans"/>
                  <a:cs typeface="DM Sans"/>
                  <a:sym typeface="DM Sans"/>
                </a:rPr>
                <a:t>• Our ciabatta rolls are characterized by their irregular shape, open crumb structure, and chewy texture. </a:t>
              </a:r>
              <a:endParaRPr sz="1100">
                <a:solidFill>
                  <a:srgbClr val="7A5F5F"/>
                </a:solidFill>
                <a:latin typeface="DM Sans"/>
                <a:ea typeface="DM Sans"/>
                <a:cs typeface="DM Sans"/>
                <a:sym typeface="DM Sans"/>
              </a:endParaRPr>
            </a:p>
          </p:txBody>
        </p:sp>
      </p:grpSp>
      <p:pic>
        <p:nvPicPr>
          <p:cNvPr id="121" name="Google Shape;121;p14"/>
          <p:cNvPicPr preferRelativeResize="0"/>
          <p:nvPr/>
        </p:nvPicPr>
        <p:blipFill>
          <a:blip r:embed="rId4">
            <a:alphaModFix/>
          </a:blip>
          <a:stretch>
            <a:fillRect/>
          </a:stretch>
        </p:blipFill>
        <p:spPr>
          <a:xfrm>
            <a:off x="262950" y="6564384"/>
            <a:ext cx="2736000" cy="981386"/>
          </a:xfrm>
          <a:prstGeom prst="rect">
            <a:avLst/>
          </a:prstGeom>
          <a:noFill/>
          <a:ln>
            <a:noFill/>
          </a:ln>
        </p:spPr>
      </p:pic>
      <p:pic>
        <p:nvPicPr>
          <p:cNvPr id="122" name="Google Shape;122;p14"/>
          <p:cNvPicPr preferRelativeResize="0"/>
          <p:nvPr/>
        </p:nvPicPr>
        <p:blipFill>
          <a:blip r:embed="rId5">
            <a:alphaModFix/>
          </a:blip>
          <a:stretch>
            <a:fillRect/>
          </a:stretch>
        </p:blipFill>
        <p:spPr>
          <a:xfrm>
            <a:off x="3481879" y="2098350"/>
            <a:ext cx="3073629" cy="3428250"/>
          </a:xfrm>
          <a:prstGeom prst="rect">
            <a:avLst/>
          </a:prstGeom>
          <a:noFill/>
          <a:ln>
            <a:noFill/>
          </a:ln>
        </p:spPr>
      </p:pic>
      <p:pic>
        <p:nvPicPr>
          <p:cNvPr id="123" name="Google Shape;123;p14"/>
          <p:cNvPicPr preferRelativeResize="0"/>
          <p:nvPr/>
        </p:nvPicPr>
        <p:blipFill>
          <a:blip r:embed="rId6">
            <a:alphaModFix/>
          </a:blip>
          <a:stretch>
            <a:fillRect/>
          </a:stretch>
        </p:blipFill>
        <p:spPr>
          <a:xfrm>
            <a:off x="6846550" y="6381145"/>
            <a:ext cx="3041776" cy="1209980"/>
          </a:xfrm>
          <a:prstGeom prst="rect">
            <a:avLst/>
          </a:prstGeom>
          <a:noFill/>
          <a:ln>
            <a:noFill/>
          </a:ln>
        </p:spPr>
      </p:pic>
      <p:sp>
        <p:nvSpPr>
          <p:cNvPr id="124" name="Google Shape;124;p14"/>
          <p:cNvSpPr txBox="1"/>
          <p:nvPr/>
        </p:nvSpPr>
        <p:spPr>
          <a:xfrm>
            <a:off x="6689238" y="363750"/>
            <a:ext cx="3356400" cy="1416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4600">
                <a:solidFill>
                  <a:srgbClr val="58170B"/>
                </a:solidFill>
                <a:latin typeface="Bodoni Moda"/>
                <a:ea typeface="Bodoni Moda"/>
                <a:cs typeface="Bodoni Moda"/>
                <a:sym typeface="Bodoni Moda"/>
              </a:rPr>
              <a:t>Pastry </a:t>
            </a:r>
            <a:endParaRPr b="1" sz="4600">
              <a:solidFill>
                <a:srgbClr val="58170B"/>
              </a:solidFill>
              <a:latin typeface="Bodoni Moda"/>
              <a:ea typeface="Bodoni Moda"/>
              <a:cs typeface="Bodoni Moda"/>
              <a:sym typeface="Bodoni Moda"/>
            </a:endParaRPr>
          </a:p>
          <a:p>
            <a:pPr indent="0" lvl="0" marL="0" rtl="0" algn="ctr">
              <a:spcBef>
                <a:spcPts val="0"/>
              </a:spcBef>
              <a:spcAft>
                <a:spcPts val="0"/>
              </a:spcAft>
              <a:buNone/>
            </a:pPr>
            <a:r>
              <a:rPr b="1" lang="uk" sz="4600">
                <a:solidFill>
                  <a:srgbClr val="58170B"/>
                </a:solidFill>
                <a:latin typeface="Bodoni Moda"/>
                <a:ea typeface="Bodoni Moda"/>
                <a:cs typeface="Bodoni Moda"/>
                <a:sym typeface="Bodoni Moda"/>
              </a:rPr>
              <a:t>Collection:</a:t>
            </a:r>
            <a:endParaRPr b="1" sz="4600">
              <a:solidFill>
                <a:srgbClr val="58170B"/>
              </a:solidFill>
              <a:latin typeface="Bodoni Moda"/>
              <a:ea typeface="Bodoni Moda"/>
              <a:cs typeface="Bodoni Moda"/>
              <a:sym typeface="Bodoni Moda"/>
            </a:endParaRPr>
          </a:p>
        </p:txBody>
      </p:sp>
      <p:sp>
        <p:nvSpPr>
          <p:cNvPr id="125" name="Google Shape;125;p14"/>
          <p:cNvSpPr txBox="1"/>
          <p:nvPr/>
        </p:nvSpPr>
        <p:spPr>
          <a:xfrm>
            <a:off x="3340494" y="363750"/>
            <a:ext cx="3356400" cy="1416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4600">
                <a:solidFill>
                  <a:srgbClr val="58170B"/>
                </a:solidFill>
                <a:latin typeface="Bodoni Moda"/>
                <a:ea typeface="Bodoni Moda"/>
                <a:cs typeface="Bodoni Moda"/>
                <a:sym typeface="Bodoni Moda"/>
              </a:rPr>
              <a:t>Limited</a:t>
            </a:r>
            <a:endParaRPr b="1" sz="4600">
              <a:solidFill>
                <a:srgbClr val="58170B"/>
              </a:solidFill>
              <a:latin typeface="Bodoni Moda"/>
              <a:ea typeface="Bodoni Moda"/>
              <a:cs typeface="Bodoni Moda"/>
              <a:sym typeface="Bodoni Moda"/>
            </a:endParaRPr>
          </a:p>
          <a:p>
            <a:pPr indent="0" lvl="0" marL="0" rtl="0" algn="ctr">
              <a:spcBef>
                <a:spcPts val="0"/>
              </a:spcBef>
              <a:spcAft>
                <a:spcPts val="0"/>
              </a:spcAft>
              <a:buNone/>
            </a:pPr>
            <a:r>
              <a:rPr b="1" lang="uk" sz="4600">
                <a:solidFill>
                  <a:srgbClr val="58170B"/>
                </a:solidFill>
                <a:latin typeface="Bodoni Moda"/>
                <a:ea typeface="Bodoni Moda"/>
                <a:cs typeface="Bodoni Moda"/>
                <a:sym typeface="Bodoni Moda"/>
              </a:rPr>
              <a:t>Offerings</a:t>
            </a:r>
            <a:endParaRPr b="1" sz="4600">
              <a:solidFill>
                <a:srgbClr val="58170B"/>
              </a:solidFill>
              <a:latin typeface="Bodoni Moda"/>
              <a:ea typeface="Bodoni Moda"/>
              <a:cs typeface="Bodoni Moda"/>
              <a:sym typeface="Bodoni Moda"/>
            </a:endParaRPr>
          </a:p>
        </p:txBody>
      </p:sp>
      <p:grpSp>
        <p:nvGrpSpPr>
          <p:cNvPr id="126" name="Google Shape;126;p14"/>
          <p:cNvGrpSpPr/>
          <p:nvPr/>
        </p:nvGrpSpPr>
        <p:grpSpPr>
          <a:xfrm>
            <a:off x="3550494" y="5694182"/>
            <a:ext cx="2936400" cy="1795424"/>
            <a:chOff x="3562350" y="5694182"/>
            <a:chExt cx="2936400" cy="1795424"/>
          </a:xfrm>
        </p:grpSpPr>
        <p:pic>
          <p:nvPicPr>
            <p:cNvPr id="127" name="Google Shape;127;p14"/>
            <p:cNvPicPr preferRelativeResize="0"/>
            <p:nvPr/>
          </p:nvPicPr>
          <p:blipFill>
            <a:blip r:embed="rId7">
              <a:alphaModFix/>
            </a:blip>
            <a:stretch>
              <a:fillRect/>
            </a:stretch>
          </p:blipFill>
          <p:spPr>
            <a:xfrm>
              <a:off x="3562350" y="5694182"/>
              <a:ext cx="2936400" cy="1795424"/>
            </a:xfrm>
            <a:prstGeom prst="rect">
              <a:avLst/>
            </a:prstGeom>
            <a:noFill/>
            <a:ln>
              <a:noFill/>
            </a:ln>
          </p:spPr>
        </p:pic>
        <p:sp>
          <p:nvSpPr>
            <p:cNvPr id="128" name="Google Shape;128;p14"/>
            <p:cNvSpPr txBox="1"/>
            <p:nvPr/>
          </p:nvSpPr>
          <p:spPr>
            <a:xfrm>
              <a:off x="3891300" y="5969093"/>
              <a:ext cx="22785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uk" sz="3000">
                  <a:solidFill>
                    <a:srgbClr val="58170B"/>
                  </a:solidFill>
                  <a:latin typeface="DM Sans"/>
                  <a:ea typeface="DM Sans"/>
                  <a:cs typeface="DM Sans"/>
                  <a:sym typeface="DM Sans"/>
                </a:rPr>
                <a:t>BUY 1 </a:t>
              </a:r>
              <a:endParaRPr b="1" sz="3000">
                <a:solidFill>
                  <a:srgbClr val="58170B"/>
                </a:solidFill>
                <a:latin typeface="DM Sans"/>
                <a:ea typeface="DM Sans"/>
                <a:cs typeface="DM Sans"/>
                <a:sym typeface="DM Sans"/>
              </a:endParaRPr>
            </a:p>
            <a:p>
              <a:pPr indent="0" lvl="0" marL="0" rtl="0" algn="ctr">
                <a:spcBef>
                  <a:spcPts val="0"/>
                </a:spcBef>
                <a:spcAft>
                  <a:spcPts val="0"/>
                </a:spcAft>
                <a:buNone/>
              </a:pPr>
              <a:r>
                <a:rPr b="1" lang="uk" sz="3000">
                  <a:solidFill>
                    <a:srgbClr val="58170B"/>
                  </a:solidFill>
                  <a:latin typeface="DM Sans"/>
                  <a:ea typeface="DM Sans"/>
                  <a:cs typeface="DM Sans"/>
                  <a:sym typeface="DM Sans"/>
                </a:rPr>
                <a:t>GET 1 FREE</a:t>
              </a:r>
              <a:endParaRPr b="1" sz="3000">
                <a:solidFill>
                  <a:srgbClr val="58170B"/>
                </a:solidFill>
                <a:latin typeface="DM Sans"/>
                <a:ea typeface="DM Sans"/>
                <a:cs typeface="DM Sans"/>
                <a:sym typeface="DM Sans"/>
              </a:endParaRPr>
            </a:p>
          </p:txBody>
        </p:sp>
      </p:grpSp>
      <p:grpSp>
        <p:nvGrpSpPr>
          <p:cNvPr id="129" name="Google Shape;129;p14"/>
          <p:cNvGrpSpPr/>
          <p:nvPr/>
        </p:nvGrpSpPr>
        <p:grpSpPr>
          <a:xfrm>
            <a:off x="6899238" y="2098350"/>
            <a:ext cx="2936400" cy="960013"/>
            <a:chOff x="204250" y="2174550"/>
            <a:chExt cx="2936400" cy="960013"/>
          </a:xfrm>
        </p:grpSpPr>
        <p:sp>
          <p:nvSpPr>
            <p:cNvPr id="130" name="Google Shape;130;p14"/>
            <p:cNvSpPr txBox="1"/>
            <p:nvPr/>
          </p:nvSpPr>
          <p:spPr>
            <a:xfrm>
              <a:off x="204250" y="2174550"/>
              <a:ext cx="2936400" cy="184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200">
                  <a:solidFill>
                    <a:srgbClr val="58170B"/>
                  </a:solidFill>
                  <a:latin typeface="DM Sans"/>
                  <a:ea typeface="DM Sans"/>
                  <a:cs typeface="DM Sans"/>
                  <a:sym typeface="DM Sans"/>
                </a:rPr>
                <a:t>Croissant:</a:t>
              </a:r>
              <a:r>
                <a:rPr lang="uk" sz="1000">
                  <a:solidFill>
                    <a:srgbClr val="58170B"/>
                  </a:solidFill>
                  <a:latin typeface="DM Sans"/>
                  <a:ea typeface="DM Sans"/>
                  <a:cs typeface="DM Sans"/>
                  <a:sym typeface="DM Sans"/>
                </a:rPr>
                <a:t>.....................................................................</a:t>
              </a:r>
              <a:r>
                <a:rPr b="1" lang="uk" sz="1200">
                  <a:solidFill>
                    <a:srgbClr val="58170B"/>
                  </a:solidFill>
                  <a:latin typeface="DM Sans"/>
                  <a:ea typeface="DM Sans"/>
                  <a:cs typeface="DM Sans"/>
                  <a:sym typeface="DM Sans"/>
                </a:rPr>
                <a:t>$3.00</a:t>
              </a:r>
              <a:endParaRPr b="1" sz="1200">
                <a:solidFill>
                  <a:srgbClr val="58170B"/>
                </a:solidFill>
                <a:latin typeface="DM Sans"/>
                <a:ea typeface="DM Sans"/>
                <a:cs typeface="DM Sans"/>
                <a:sym typeface="DM Sans"/>
              </a:endParaRPr>
            </a:p>
          </p:txBody>
        </p:sp>
        <p:sp>
          <p:nvSpPr>
            <p:cNvPr id="131" name="Google Shape;131;p14"/>
            <p:cNvSpPr txBox="1"/>
            <p:nvPr/>
          </p:nvSpPr>
          <p:spPr>
            <a:xfrm>
              <a:off x="204250" y="2457163"/>
              <a:ext cx="2936400" cy="6774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100">
                  <a:solidFill>
                    <a:srgbClr val="7A5F5F"/>
                  </a:solidFill>
                  <a:latin typeface="DM Sans"/>
                  <a:ea typeface="DM Sans"/>
                  <a:cs typeface="DM Sans"/>
                  <a:sym typeface="DM Sans"/>
                </a:rPr>
                <a:t>• Our buttery, flaky croissants are a perfect blend of crispiness on the outside and softness on the inside.</a:t>
              </a:r>
              <a:endParaRPr sz="1100">
                <a:solidFill>
                  <a:srgbClr val="7A5F5F"/>
                </a:solidFill>
                <a:latin typeface="DM Sans"/>
                <a:ea typeface="DM Sans"/>
                <a:cs typeface="DM Sans"/>
                <a:sym typeface="DM Sans"/>
              </a:endParaRPr>
            </a:p>
          </p:txBody>
        </p:sp>
      </p:grpSp>
      <p:grpSp>
        <p:nvGrpSpPr>
          <p:cNvPr id="132" name="Google Shape;132;p14"/>
          <p:cNvGrpSpPr/>
          <p:nvPr/>
        </p:nvGrpSpPr>
        <p:grpSpPr>
          <a:xfrm>
            <a:off x="6899238" y="3342632"/>
            <a:ext cx="2936400" cy="705913"/>
            <a:chOff x="204250" y="2174550"/>
            <a:chExt cx="2936400" cy="705913"/>
          </a:xfrm>
        </p:grpSpPr>
        <p:sp>
          <p:nvSpPr>
            <p:cNvPr id="133" name="Google Shape;133;p14"/>
            <p:cNvSpPr txBox="1"/>
            <p:nvPr/>
          </p:nvSpPr>
          <p:spPr>
            <a:xfrm>
              <a:off x="204250" y="2174550"/>
              <a:ext cx="2936400" cy="184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200">
                  <a:solidFill>
                    <a:srgbClr val="58170B"/>
                  </a:solidFill>
                  <a:latin typeface="DM Sans"/>
                  <a:ea typeface="DM Sans"/>
                  <a:cs typeface="DM Sans"/>
                  <a:sym typeface="DM Sans"/>
                </a:rPr>
                <a:t>Decadent Chocolate Cake:</a:t>
              </a:r>
              <a:r>
                <a:rPr lang="uk" sz="1000">
                  <a:solidFill>
                    <a:srgbClr val="58170B"/>
                  </a:solidFill>
                  <a:latin typeface="DM Sans"/>
                  <a:ea typeface="DM Sans"/>
                  <a:cs typeface="DM Sans"/>
                  <a:sym typeface="DM Sans"/>
                </a:rPr>
                <a:t>.....................</a:t>
              </a:r>
              <a:r>
                <a:rPr b="1" lang="uk" sz="1200">
                  <a:solidFill>
                    <a:srgbClr val="58170B"/>
                  </a:solidFill>
                  <a:latin typeface="DM Sans"/>
                  <a:ea typeface="DM Sans"/>
                  <a:cs typeface="DM Sans"/>
                  <a:sym typeface="DM Sans"/>
                </a:rPr>
                <a:t>$6.25</a:t>
              </a:r>
              <a:endParaRPr sz="1200">
                <a:solidFill>
                  <a:srgbClr val="58170B"/>
                </a:solidFill>
                <a:latin typeface="DM Sans"/>
                <a:ea typeface="DM Sans"/>
                <a:cs typeface="DM Sans"/>
                <a:sym typeface="DM Sans"/>
              </a:endParaRPr>
            </a:p>
          </p:txBody>
        </p:sp>
        <p:sp>
          <p:nvSpPr>
            <p:cNvPr id="134" name="Google Shape;134;p14"/>
            <p:cNvSpPr txBox="1"/>
            <p:nvPr/>
          </p:nvSpPr>
          <p:spPr>
            <a:xfrm>
              <a:off x="204250" y="2457163"/>
              <a:ext cx="2936400" cy="423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100">
                  <a:solidFill>
                    <a:srgbClr val="7A5F5F"/>
                  </a:solidFill>
                  <a:latin typeface="DM Sans"/>
                  <a:ea typeface="DM Sans"/>
                  <a:cs typeface="DM Sans"/>
                  <a:sym typeface="DM Sans"/>
                </a:rPr>
                <a:t>• Rich layers of moist chocolate cake, filled and frosted with velvety ganache.</a:t>
              </a:r>
              <a:endParaRPr sz="1100">
                <a:solidFill>
                  <a:srgbClr val="7A5F5F"/>
                </a:solidFill>
                <a:latin typeface="DM Sans"/>
                <a:ea typeface="DM Sans"/>
                <a:cs typeface="DM Sans"/>
                <a:sym typeface="DM Sans"/>
              </a:endParaRPr>
            </a:p>
          </p:txBody>
        </p:sp>
      </p:grpSp>
      <p:grpSp>
        <p:nvGrpSpPr>
          <p:cNvPr id="135" name="Google Shape;135;p14"/>
          <p:cNvGrpSpPr/>
          <p:nvPr/>
        </p:nvGrpSpPr>
        <p:grpSpPr>
          <a:xfrm>
            <a:off x="6899238" y="4293386"/>
            <a:ext cx="2936400" cy="705913"/>
            <a:chOff x="204250" y="2174550"/>
            <a:chExt cx="2936400" cy="705913"/>
          </a:xfrm>
        </p:grpSpPr>
        <p:sp>
          <p:nvSpPr>
            <p:cNvPr id="136" name="Google Shape;136;p14"/>
            <p:cNvSpPr txBox="1"/>
            <p:nvPr/>
          </p:nvSpPr>
          <p:spPr>
            <a:xfrm>
              <a:off x="204250" y="2174550"/>
              <a:ext cx="2936400" cy="184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200">
                  <a:solidFill>
                    <a:srgbClr val="58170B"/>
                  </a:solidFill>
                  <a:latin typeface="DM Sans"/>
                  <a:ea typeface="DM Sans"/>
                  <a:cs typeface="DM Sans"/>
                  <a:sym typeface="DM Sans"/>
                </a:rPr>
                <a:t>Classic Vanilla Sponge:</a:t>
              </a:r>
              <a:r>
                <a:rPr lang="uk" sz="1000">
                  <a:solidFill>
                    <a:srgbClr val="58170B"/>
                  </a:solidFill>
                  <a:latin typeface="DM Sans"/>
                  <a:ea typeface="DM Sans"/>
                  <a:cs typeface="DM Sans"/>
                  <a:sym typeface="DM Sans"/>
                </a:rPr>
                <a:t>................................</a:t>
              </a:r>
              <a:r>
                <a:rPr b="1" lang="uk" sz="1200">
                  <a:solidFill>
                    <a:srgbClr val="58170B"/>
                  </a:solidFill>
                  <a:latin typeface="DM Sans"/>
                  <a:ea typeface="DM Sans"/>
                  <a:cs typeface="DM Sans"/>
                  <a:sym typeface="DM Sans"/>
                </a:rPr>
                <a:t>$4.35</a:t>
              </a:r>
              <a:endParaRPr sz="1200">
                <a:solidFill>
                  <a:srgbClr val="58170B"/>
                </a:solidFill>
                <a:latin typeface="DM Sans"/>
                <a:ea typeface="DM Sans"/>
                <a:cs typeface="DM Sans"/>
                <a:sym typeface="DM Sans"/>
              </a:endParaRPr>
            </a:p>
          </p:txBody>
        </p:sp>
        <p:sp>
          <p:nvSpPr>
            <p:cNvPr id="137" name="Google Shape;137;p14"/>
            <p:cNvSpPr txBox="1"/>
            <p:nvPr/>
          </p:nvSpPr>
          <p:spPr>
            <a:xfrm>
              <a:off x="204250" y="2457163"/>
              <a:ext cx="2936400" cy="423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100">
                  <a:solidFill>
                    <a:srgbClr val="7A5F5F"/>
                  </a:solidFill>
                  <a:latin typeface="DM Sans"/>
                  <a:ea typeface="DM Sans"/>
                  <a:cs typeface="DM Sans"/>
                  <a:sym typeface="DM Sans"/>
                </a:rPr>
                <a:t>• Light and airy sponge cake layered with vanilla cream and topped with fresh berries.</a:t>
              </a:r>
              <a:endParaRPr sz="1100">
                <a:solidFill>
                  <a:srgbClr val="7A5F5F"/>
                </a:solidFill>
                <a:latin typeface="DM Sans"/>
                <a:ea typeface="DM Sans"/>
                <a:cs typeface="DM Sans"/>
                <a:sym typeface="DM Sans"/>
              </a:endParaRPr>
            </a:p>
          </p:txBody>
        </p:sp>
      </p:grpSp>
      <p:grpSp>
        <p:nvGrpSpPr>
          <p:cNvPr id="138" name="Google Shape;138;p14"/>
          <p:cNvGrpSpPr/>
          <p:nvPr/>
        </p:nvGrpSpPr>
        <p:grpSpPr>
          <a:xfrm>
            <a:off x="6899238" y="5283567"/>
            <a:ext cx="2936400" cy="960013"/>
            <a:chOff x="204250" y="2174550"/>
            <a:chExt cx="2936400" cy="960013"/>
          </a:xfrm>
        </p:grpSpPr>
        <p:sp>
          <p:nvSpPr>
            <p:cNvPr id="139" name="Google Shape;139;p14"/>
            <p:cNvSpPr txBox="1"/>
            <p:nvPr/>
          </p:nvSpPr>
          <p:spPr>
            <a:xfrm>
              <a:off x="204250" y="2174550"/>
              <a:ext cx="2936400" cy="184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200">
                  <a:solidFill>
                    <a:srgbClr val="58170B"/>
                  </a:solidFill>
                  <a:latin typeface="DM Sans"/>
                  <a:ea typeface="DM Sans"/>
                  <a:cs typeface="DM Sans"/>
                  <a:sym typeface="DM Sans"/>
                </a:rPr>
                <a:t>Macaron Assorted Flavor</a:t>
              </a:r>
              <a:r>
                <a:rPr lang="uk" sz="1000">
                  <a:solidFill>
                    <a:srgbClr val="58170B"/>
                  </a:solidFill>
                  <a:latin typeface="DM Sans"/>
                  <a:ea typeface="DM Sans"/>
                  <a:cs typeface="DM Sans"/>
                  <a:sym typeface="DM Sans"/>
                </a:rPr>
                <a:t>.........................</a:t>
              </a:r>
              <a:r>
                <a:rPr b="1" lang="uk" sz="1200">
                  <a:solidFill>
                    <a:srgbClr val="58170B"/>
                  </a:solidFill>
                  <a:latin typeface="DM Sans"/>
                  <a:ea typeface="DM Sans"/>
                  <a:cs typeface="DM Sans"/>
                  <a:sym typeface="DM Sans"/>
                </a:rPr>
                <a:t>$2.00</a:t>
              </a:r>
              <a:endParaRPr sz="1200">
                <a:solidFill>
                  <a:srgbClr val="58170B"/>
                </a:solidFill>
                <a:latin typeface="DM Sans"/>
                <a:ea typeface="DM Sans"/>
                <a:cs typeface="DM Sans"/>
                <a:sym typeface="DM Sans"/>
              </a:endParaRPr>
            </a:p>
          </p:txBody>
        </p:sp>
        <p:sp>
          <p:nvSpPr>
            <p:cNvPr id="140" name="Google Shape;140;p14"/>
            <p:cNvSpPr txBox="1"/>
            <p:nvPr/>
          </p:nvSpPr>
          <p:spPr>
            <a:xfrm>
              <a:off x="204250" y="2457163"/>
              <a:ext cx="2936400" cy="6774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100">
                  <a:solidFill>
                    <a:srgbClr val="7A5F5F"/>
                  </a:solidFill>
                  <a:latin typeface="DM Sans"/>
                  <a:ea typeface="DM Sans"/>
                  <a:cs typeface="DM Sans"/>
                  <a:sym typeface="DM Sans"/>
                </a:rPr>
                <a:t>• Indulge in our colorful array of macarons, featuring flavors such as raspberry, </a:t>
              </a:r>
              <a:endParaRPr sz="1100">
                <a:solidFill>
                  <a:srgbClr val="7A5F5F"/>
                </a:solidFill>
                <a:latin typeface="DM Sans"/>
                <a:ea typeface="DM Sans"/>
                <a:cs typeface="DM Sans"/>
                <a:sym typeface="DM Sans"/>
              </a:endParaRPr>
            </a:p>
            <a:p>
              <a:pPr indent="0" lvl="0" marL="0" rtl="0" algn="l">
                <a:lnSpc>
                  <a:spcPct val="150000"/>
                </a:lnSpc>
                <a:spcBef>
                  <a:spcPts val="0"/>
                </a:spcBef>
                <a:spcAft>
                  <a:spcPts val="0"/>
                </a:spcAft>
                <a:buNone/>
              </a:pPr>
              <a:r>
                <a:rPr lang="uk" sz="1100">
                  <a:solidFill>
                    <a:srgbClr val="7A5F5F"/>
                  </a:solidFill>
                  <a:latin typeface="DM Sans"/>
                  <a:ea typeface="DM Sans"/>
                  <a:cs typeface="DM Sans"/>
                  <a:sym typeface="DM Sans"/>
                </a:rPr>
                <a:t>pistachio, lemon, and more.</a:t>
              </a:r>
              <a:endParaRPr sz="1100">
                <a:solidFill>
                  <a:srgbClr val="7A5F5F"/>
                </a:solidFill>
                <a:latin typeface="DM Sans"/>
                <a:ea typeface="DM Sans"/>
                <a:cs typeface="DM Sans"/>
                <a:sym typeface="DM Sans"/>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