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400800" cx="4572000"/>
  <p:notesSz cx="6858000" cy="9144000"/>
  <p:embeddedFontLst>
    <p:embeddedFont>
      <p:font typeface="Beau Rivage"/>
      <p:regular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eauRivag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c76e38314_0_26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c76e3831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8881" r="4553" t="38103"/>
          <a:stretch/>
        </p:blipFill>
        <p:spPr>
          <a:xfrm>
            <a:off x="945075" y="4452025"/>
            <a:ext cx="3626926" cy="19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2810" r="-2810" t="0"/>
          <a:stretch/>
        </p:blipFill>
        <p:spPr>
          <a:xfrm>
            <a:off x="0" y="0"/>
            <a:ext cx="3677404" cy="252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89950" y="1350179"/>
            <a:ext cx="339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rgbClr val="B2B177"/>
                </a:solidFill>
                <a:latin typeface="Beau Rivage"/>
                <a:ea typeface="Beau Rivage"/>
                <a:cs typeface="Beau Rivage"/>
                <a:sym typeface="Beau Rivage"/>
              </a:rPr>
              <a:t>Party</a:t>
            </a:r>
            <a:endParaRPr sz="5800">
              <a:solidFill>
                <a:srgbClr val="B2B177"/>
              </a:solidFill>
              <a:latin typeface="Beau Rivage"/>
              <a:ea typeface="Beau Rivage"/>
              <a:cs typeface="Beau Rivage"/>
              <a:sym typeface="Beau Rivage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516428" y="1126605"/>
            <a:ext cx="3539432" cy="590730"/>
            <a:chOff x="766800" y="1426359"/>
            <a:chExt cx="3038400" cy="507108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359600" y="1426359"/>
              <a:ext cx="18528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JOIN US FOR A</a:t>
              </a:r>
              <a:endParaRPr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766800" y="1655966"/>
              <a:ext cx="30384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BACHELORETTE</a:t>
              </a:r>
              <a:endParaRPr sz="21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1206883" y="2315932"/>
            <a:ext cx="2158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rPr>
              <a:t>h o n o r i n g</a:t>
            </a:r>
            <a:endParaRPr sz="1200">
              <a:solidFill>
                <a:srgbClr val="5562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9" y="2430739"/>
            <a:ext cx="4571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solidFill>
                  <a:srgbClr val="556220"/>
                </a:solidFill>
                <a:latin typeface="Beau Rivage"/>
                <a:ea typeface="Beau Rivage"/>
                <a:cs typeface="Beau Rivage"/>
                <a:sym typeface="Beau Rivage"/>
              </a:rPr>
              <a:t>Ginnie James</a:t>
            </a:r>
            <a:endParaRPr sz="6100">
              <a:solidFill>
                <a:srgbClr val="556220"/>
              </a:solidFill>
              <a:latin typeface="Beau Rivage"/>
              <a:ea typeface="Beau Rivage"/>
              <a:cs typeface="Beau Rivage"/>
              <a:sym typeface="Beau Riv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16390" y="3596608"/>
            <a:ext cx="353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rPr>
              <a:t>AUGUST 11 AT 10:00AM</a:t>
            </a:r>
            <a:endParaRPr sz="2000">
              <a:solidFill>
                <a:srgbClr val="5562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-19150" y="4016183"/>
            <a:ext cx="46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556220"/>
                </a:solidFill>
                <a:latin typeface="Beau Rivage"/>
                <a:ea typeface="Beau Rivage"/>
                <a:cs typeface="Beau Rivage"/>
                <a:sym typeface="Beau Rivage"/>
              </a:rPr>
              <a:t>Somewhere Location Name</a:t>
            </a:r>
            <a:endParaRPr sz="2600">
              <a:solidFill>
                <a:srgbClr val="556220"/>
              </a:solidFill>
              <a:latin typeface="Beau Rivage"/>
              <a:ea typeface="Beau Rivage"/>
              <a:cs typeface="Beau Rivage"/>
              <a:sym typeface="Beau Rivag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16390" y="4650969"/>
            <a:ext cx="353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B2B177"/>
                </a:solidFill>
                <a:latin typeface="EB Garamond"/>
                <a:ea typeface="EB Garamond"/>
                <a:cs typeface="EB Garamond"/>
                <a:sym typeface="EB Garamond"/>
              </a:rPr>
              <a:t>1678 Reynolds Alley, Burbank, CA</a:t>
            </a:r>
            <a:endParaRPr sz="1000">
              <a:solidFill>
                <a:srgbClr val="B2B17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88454" y="4942382"/>
            <a:ext cx="17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rPr>
              <a:t>RSVP to Becky at</a:t>
            </a:r>
            <a:endParaRPr sz="1000">
              <a:solidFill>
                <a:srgbClr val="5562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88454" y="5190785"/>
            <a:ext cx="17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rPr>
              <a:t>123-234-4566</a:t>
            </a:r>
            <a:endParaRPr sz="1000">
              <a:solidFill>
                <a:srgbClr val="5562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8881" r="4553" t="38103"/>
          <a:stretch/>
        </p:blipFill>
        <p:spPr>
          <a:xfrm>
            <a:off x="1581150" y="4793800"/>
            <a:ext cx="2990848" cy="160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2810" r="-2810" t="0"/>
          <a:stretch/>
        </p:blipFill>
        <p:spPr>
          <a:xfrm>
            <a:off x="0" y="0"/>
            <a:ext cx="3457577" cy="23703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07050" y="1178163"/>
            <a:ext cx="395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B2B177"/>
                </a:solidFill>
                <a:latin typeface="Beau Rivage"/>
                <a:ea typeface="Beau Rivage"/>
                <a:cs typeface="Beau Rivage"/>
                <a:sym typeface="Beau Rivage"/>
              </a:rPr>
              <a:t>Party Itinerary</a:t>
            </a:r>
            <a:endParaRPr sz="3400">
              <a:solidFill>
                <a:srgbClr val="B2B177"/>
              </a:solidFill>
              <a:latin typeface="Beau Rivage"/>
              <a:ea typeface="Beau Rivage"/>
              <a:cs typeface="Beau Rivage"/>
              <a:sym typeface="Beau Rivage"/>
            </a:endParaRPr>
          </a:p>
        </p:txBody>
      </p:sp>
      <p:grpSp>
        <p:nvGrpSpPr>
          <p:cNvPr id="74" name="Google Shape;74;p14"/>
          <p:cNvGrpSpPr/>
          <p:nvPr/>
        </p:nvGrpSpPr>
        <p:grpSpPr>
          <a:xfrm>
            <a:off x="685800" y="1967463"/>
            <a:ext cx="3200400" cy="3635788"/>
            <a:chOff x="685800" y="1967463"/>
            <a:chExt cx="3200400" cy="3635788"/>
          </a:xfrm>
        </p:grpSpPr>
        <p:sp>
          <p:nvSpPr>
            <p:cNvPr id="75" name="Google Shape;75;p14"/>
            <p:cNvSpPr txBox="1"/>
            <p:nvPr/>
          </p:nvSpPr>
          <p:spPr>
            <a:xfrm>
              <a:off x="685800" y="1967463"/>
              <a:ext cx="3200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10:00 AM - 11:00 AM: Brunch and Mingling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Enjoy a delightful brunch with the bride-to-be and kick off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the day with some delicious food and girl talk.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685800" y="2838009"/>
              <a:ext cx="3200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11:30 AM - 1:00 PM: Spa and Pampering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Indulge in a relaxing spa session to unwind and get pampered.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685800" y="3492856"/>
              <a:ext cx="3200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1:30 PM - 3:00 PM: Outdoor Adventure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Embrace some adventure with.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685800" y="4147703"/>
              <a:ext cx="3200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3:30 PM - 5:00 PM: Shopping and Souvenirs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Explore the local shopping scene and pick up some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souvenirs to remember this special day.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685800" y="5018250"/>
              <a:ext cx="3200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7:30 PM - Late Night: Dancing and Celebrations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Hit the dance floor and celebrate the night away.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5622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Let loose and have a blast!</a:t>
              </a:r>
              <a:endParaRPr sz="1000">
                <a:solidFill>
                  <a:srgbClr val="55622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