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"/>
      <p:regular r:id="rId7"/>
      <p:bold r:id="rId8"/>
      <p:italic r:id="rId9"/>
      <p:boldItalic r:id="rId10"/>
    </p:embeddedFont>
    <p:embeddedFont>
      <p:font typeface="EB Garamond ExtraBold"/>
      <p:bold r:id="rId11"/>
      <p:boldItalic r:id="rId12"/>
    </p:embeddedFont>
    <p:embeddedFont>
      <p:font typeface="DM Serif Display"/>
      <p:regular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ExtraBold-bold.fntdata"/><Relationship Id="rId10" Type="http://schemas.openxmlformats.org/officeDocument/2006/relationships/font" Target="fonts/EBGaramond-boldItalic.fntdata"/><Relationship Id="rId13" Type="http://schemas.openxmlformats.org/officeDocument/2006/relationships/font" Target="fonts/DMSerifDisplay-regular.fntdata"/><Relationship Id="rId12" Type="http://schemas.openxmlformats.org/officeDocument/2006/relationships/font" Target="fonts/EBGaramond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-italic.fntdata"/><Relationship Id="rId14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00" y="3563625"/>
            <a:ext cx="811175" cy="713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900" y="2195525"/>
            <a:ext cx="2272200" cy="10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500" y="3563625"/>
            <a:ext cx="811175" cy="7130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3702450" y="3236175"/>
            <a:ext cx="161400" cy="829125"/>
            <a:chOff x="3702450" y="3236175"/>
            <a:chExt cx="161400" cy="829125"/>
          </a:xfrm>
        </p:grpSpPr>
        <p:sp>
          <p:nvSpPr>
            <p:cNvPr id="59" name="Google Shape;59;p13"/>
            <p:cNvSpPr/>
            <p:nvPr/>
          </p:nvSpPr>
          <p:spPr>
            <a:xfrm>
              <a:off x="3702450" y="3236175"/>
              <a:ext cx="161400" cy="16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702450" y="3569888"/>
              <a:ext cx="161400" cy="16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702450" y="3903600"/>
              <a:ext cx="161400" cy="16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0" y="1525642"/>
            <a:ext cx="7560000" cy="0"/>
            <a:chOff x="0" y="1515175"/>
            <a:chExt cx="7560000" cy="0"/>
          </a:xfrm>
        </p:grpSpPr>
        <p:cxnSp>
          <p:nvCxnSpPr>
            <p:cNvPr id="63" name="Google Shape;63;p13"/>
            <p:cNvCxnSpPr/>
            <p:nvPr/>
          </p:nvCxnSpPr>
          <p:spPr>
            <a:xfrm>
              <a:off x="0" y="1515175"/>
              <a:ext cx="9195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6640500" y="1515175"/>
              <a:ext cx="9195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" name="Google Shape;65;p13"/>
          <p:cNvSpPr txBox="1"/>
          <p:nvPr/>
        </p:nvSpPr>
        <p:spPr>
          <a:xfrm>
            <a:off x="2111250" y="295636"/>
            <a:ext cx="333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JACK’S </a:t>
            </a:r>
            <a:endParaRPr sz="36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283850" y="758758"/>
            <a:ext cx="4992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500">
                <a:solidFill>
                  <a:schemeClr val="lt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BACHELOR</a:t>
            </a:r>
            <a:endParaRPr sz="6500"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111250" y="1704191"/>
            <a:ext cx="333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W E E K E N D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1136591" y="3508034"/>
            <a:ext cx="5023656" cy="400200"/>
            <a:chOff x="1165875" y="3413830"/>
            <a:chExt cx="5023656" cy="4002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1165875" y="3413830"/>
              <a:ext cx="227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 I A M I ,  F L</a:t>
              </a:r>
              <a:endParaRPr sz="2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4166632" y="3413830"/>
              <a:ext cx="202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7 . 1 5  –  7 . 1 7</a:t>
              </a:r>
              <a:endParaRPr sz="2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1428500" y="4318696"/>
            <a:ext cx="4702800" cy="1533463"/>
            <a:chOff x="1428500" y="4318696"/>
            <a:chExt cx="4702800" cy="1533463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2111250" y="4318696"/>
              <a:ext cx="3337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FRIDAY</a:t>
              </a:r>
              <a:endParaRPr b="1"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730500" y="4641400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3:00 PM: Check-in at the Oceanview Resort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730500" y="4957786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4:00 PM: Welcome drinks by the pool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1730500" y="5274173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7:00 PM: Sunset dinner at La Mar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428500" y="5590559"/>
              <a:ext cx="4702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9:30 PM: Nightlife adventure at Tropic Vibes Lounge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1428500" y="6205162"/>
            <a:ext cx="4702800" cy="1849863"/>
            <a:chOff x="1428500" y="6224357"/>
            <a:chExt cx="4702800" cy="1849863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2111250" y="6224357"/>
              <a:ext cx="3337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SATURDAY</a:t>
              </a:r>
              <a:endParaRPr b="1"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1730500" y="6547060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9:30 AM: Breakfast at The Sunrise Bistro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1730500" y="6863447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11:00 AM: Private yacht excursion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1730500" y="7179833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2:00 PM: Relaxation at the spa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1428500" y="7496220"/>
              <a:ext cx="4702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5:30 PM: Cocktail party on the rooftop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428500" y="7812620"/>
              <a:ext cx="4702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8:00 PM: Dinner and live music at The Shoreline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1730500" y="8408029"/>
            <a:ext cx="4098900" cy="900690"/>
            <a:chOff x="1730500" y="6224357"/>
            <a:chExt cx="4098900" cy="90069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2111250" y="6224357"/>
              <a:ext cx="3337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SUNDAY</a:t>
              </a:r>
              <a:endParaRPr b="1"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1730500" y="6547060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9:00 AM: Farewell brunch at Coastal Café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730500" y="6863447"/>
              <a:ext cx="4098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11:30 AM: Check-out and goodbyes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1438800" y="9661722"/>
            <a:ext cx="4682400" cy="584312"/>
            <a:chOff x="1438800" y="6224357"/>
            <a:chExt cx="4682400" cy="584312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2111250" y="6224357"/>
              <a:ext cx="3337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RESORT DETAILS</a:t>
              </a:r>
              <a:endParaRPr b="1"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1438800" y="6547068"/>
              <a:ext cx="4682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Oceanview Resort,  123 Seabreeze Lane,  Miami, FL</a:t>
              </a:r>
              <a:endParaRPr sz="1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