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Qwitcher Grypen"/>
      <p:regular r:id="rId7"/>
      <p:bold r:id="rId8"/>
    </p:embeddedFont>
    <p:embeddedFont>
      <p:font typeface="Lora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Lora-italic.fntdata"/><Relationship Id="rId10" Type="http://schemas.openxmlformats.org/officeDocument/2006/relationships/font" Target="fonts/Lora-bold.fntdata"/><Relationship Id="rId12" Type="http://schemas.openxmlformats.org/officeDocument/2006/relationships/font" Target="fonts/Lora-boldItalic.fntdata"/><Relationship Id="rId9" Type="http://schemas.openxmlformats.org/officeDocument/2006/relationships/font" Target="fonts/Lor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QwitcherGrypen-regular.fntdata"/><Relationship Id="rId8" Type="http://schemas.openxmlformats.org/officeDocument/2006/relationships/font" Target="fonts/QwitcherGrype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68400" lIns="68400" spcFirstLastPara="1" rIns="68400" wrap="square" tIns="684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1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800"/>
          </a:xfrm>
          <a:prstGeom prst="rect">
            <a:avLst/>
          </a:prstGeom>
        </p:spPr>
        <p:txBody>
          <a:bodyPr anchorCtr="0" anchor="b" bIns="68400" lIns="68400" spcFirstLastPara="1" rIns="68400" wrap="square" tIns="684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5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3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2000400" cy="42513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2000400" cy="42513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300" cy="940200"/>
          </a:xfrm>
          <a:prstGeom prst="rect">
            <a:avLst/>
          </a:prstGeom>
        </p:spPr>
        <p:txBody>
          <a:bodyPr anchorCtr="0" anchor="b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300" cy="39564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600" cy="50910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400" lIns="68400" spcFirstLastPara="1" rIns="68400" wrap="square" tIns="68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300" cy="1844700"/>
          </a:xfrm>
          <a:prstGeom prst="rect">
            <a:avLst/>
          </a:prstGeom>
        </p:spPr>
        <p:txBody>
          <a:bodyPr anchorCtr="0" anchor="b" bIns="68400" lIns="68400" spcFirstLastPara="1" rIns="68400" wrap="square" tIns="684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300" cy="15369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800" cy="45987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100" cy="7530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400" lIns="68400" spcFirstLastPara="1" rIns="68400" wrap="square" tIns="68400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400" lIns="68400" spcFirstLastPara="1" rIns="68400" wrap="square" tIns="68400">
            <a:normAutofit/>
          </a:bodyPr>
          <a:lstStyle>
            <a:lvl1pPr lvl="0" algn="r">
              <a:buNone/>
              <a:defRPr sz="800">
                <a:solidFill>
                  <a:schemeClr val="dk2"/>
                </a:solidFill>
              </a:defRPr>
            </a:lvl1pPr>
            <a:lvl2pPr lvl="1" algn="r">
              <a:buNone/>
              <a:defRPr sz="800">
                <a:solidFill>
                  <a:schemeClr val="dk2"/>
                </a:solidFill>
              </a:defRPr>
            </a:lvl2pPr>
            <a:lvl3pPr lvl="2" algn="r">
              <a:buNone/>
              <a:defRPr sz="800">
                <a:solidFill>
                  <a:schemeClr val="dk2"/>
                </a:solidFill>
              </a:defRPr>
            </a:lvl3pPr>
            <a:lvl4pPr lvl="3" algn="r">
              <a:buNone/>
              <a:defRPr sz="800">
                <a:solidFill>
                  <a:schemeClr val="dk2"/>
                </a:solidFill>
              </a:defRPr>
            </a:lvl4pPr>
            <a:lvl5pPr lvl="4" algn="r">
              <a:buNone/>
              <a:defRPr sz="800">
                <a:solidFill>
                  <a:schemeClr val="dk2"/>
                </a:solidFill>
              </a:defRPr>
            </a:lvl5pPr>
            <a:lvl6pPr lvl="5" algn="r">
              <a:buNone/>
              <a:defRPr sz="800">
                <a:solidFill>
                  <a:schemeClr val="dk2"/>
                </a:solidFill>
              </a:defRPr>
            </a:lvl6pPr>
            <a:lvl7pPr lvl="6" algn="r">
              <a:buNone/>
              <a:defRPr sz="800">
                <a:solidFill>
                  <a:schemeClr val="dk2"/>
                </a:solidFill>
              </a:defRPr>
            </a:lvl7pPr>
            <a:lvl8pPr lvl="7" algn="r">
              <a:buNone/>
              <a:defRPr sz="800">
                <a:solidFill>
                  <a:schemeClr val="dk2"/>
                </a:solidFill>
              </a:defRPr>
            </a:lvl8pPr>
            <a:lvl9pPr lvl="8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0625" y="1370434"/>
            <a:ext cx="44508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100">
                <a:solidFill>
                  <a:srgbClr val="41454E"/>
                </a:solidFill>
                <a:latin typeface="Qwitcher Grypen"/>
                <a:ea typeface="Qwitcher Grypen"/>
                <a:cs typeface="Qwitcher Grypen"/>
                <a:sym typeface="Qwitcher Grypen"/>
              </a:rPr>
              <a:t>Save Date</a:t>
            </a:r>
            <a:endParaRPr sz="11100">
              <a:solidFill>
                <a:srgbClr val="41454E"/>
              </a:solidFill>
              <a:latin typeface="Qwitcher Grypen"/>
              <a:ea typeface="Qwitcher Grypen"/>
              <a:cs typeface="Qwitcher Grypen"/>
              <a:sym typeface="Qwitcher Grype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00023" y="1960989"/>
            <a:ext cx="4015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>
                <a:solidFill>
                  <a:srgbClr val="FCE8DF"/>
                </a:solidFill>
                <a:latin typeface="Qwitcher Grypen"/>
                <a:ea typeface="Qwitcher Grypen"/>
                <a:cs typeface="Qwitcher Grypen"/>
                <a:sym typeface="Qwitcher Grypen"/>
              </a:rPr>
              <a:t>the</a:t>
            </a:r>
            <a:endParaRPr sz="7200">
              <a:solidFill>
                <a:srgbClr val="FCE8DF"/>
              </a:solidFill>
              <a:latin typeface="Qwitcher Grypen"/>
              <a:ea typeface="Qwitcher Grypen"/>
              <a:cs typeface="Qwitcher Grypen"/>
              <a:sym typeface="Qwitcher Grypen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0" y="0"/>
            <a:ext cx="4572002" cy="6400800"/>
            <a:chOff x="0" y="0"/>
            <a:chExt cx="4572002" cy="6400800"/>
          </a:xfrm>
        </p:grpSpPr>
        <p:pic>
          <p:nvPicPr>
            <p:cNvPr id="57" name="Google Shape;57;p13"/>
            <p:cNvPicPr preferRelativeResize="0"/>
            <p:nvPr/>
          </p:nvPicPr>
          <p:blipFill rotWithShape="1">
            <a:blip r:embed="rId3">
              <a:alphaModFix/>
            </a:blip>
            <a:srcRect b="0" l="7724" r="10536" t="34921"/>
            <a:stretch/>
          </p:blipFill>
          <p:spPr>
            <a:xfrm>
              <a:off x="0" y="0"/>
              <a:ext cx="4572002" cy="96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 rotWithShape="1">
            <a:blip r:embed="rId4">
              <a:alphaModFix/>
            </a:blip>
            <a:srcRect b="51872" l="4788" r="5211" t="0"/>
            <a:stretch/>
          </p:blipFill>
          <p:spPr>
            <a:xfrm>
              <a:off x="0" y="5434125"/>
              <a:ext cx="4571998" cy="9666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3"/>
          <p:cNvSpPr txBox="1"/>
          <p:nvPr/>
        </p:nvSpPr>
        <p:spPr>
          <a:xfrm>
            <a:off x="595200" y="1581893"/>
            <a:ext cx="3381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rPr>
              <a:t>ELOISE &amp; OSKAR</a:t>
            </a:r>
            <a:endParaRPr sz="1600">
              <a:solidFill>
                <a:srgbClr val="41454E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95200" y="3164884"/>
            <a:ext cx="3381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rPr>
              <a:t>SEPTEMBER . 22ND . 4:30 PM</a:t>
            </a:r>
            <a:endParaRPr sz="1600">
              <a:solidFill>
                <a:srgbClr val="41454E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95200" y="3600398"/>
            <a:ext cx="3381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rPr>
              <a:t>together with their families joyfully invite</a:t>
            </a:r>
            <a:endParaRPr sz="900">
              <a:solidFill>
                <a:srgbClr val="41454E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rPr>
              <a:t>you to their wedding</a:t>
            </a:r>
            <a:endParaRPr sz="900">
              <a:solidFill>
                <a:srgbClr val="41454E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595200" y="4035911"/>
            <a:ext cx="33816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rPr>
              <a:t>THE PRICE RESIDENCE 35 ROSE STREET, NY</a:t>
            </a:r>
            <a:endParaRPr sz="1150">
              <a:solidFill>
                <a:srgbClr val="41454E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95200" y="4386824"/>
            <a:ext cx="33816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50">
                <a:solidFill>
                  <a:srgbClr val="E79771"/>
                </a:solidFill>
                <a:latin typeface="Lora"/>
                <a:ea typeface="Lora"/>
                <a:cs typeface="Lora"/>
                <a:sym typeface="Lora"/>
              </a:rPr>
              <a:t>PLEASE RSVP BY 30.08</a:t>
            </a:r>
            <a:endParaRPr sz="1050">
              <a:solidFill>
                <a:srgbClr val="E7977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E79771"/>
                </a:solidFill>
                <a:latin typeface="Lora"/>
                <a:ea typeface="Lora"/>
                <a:cs typeface="Lora"/>
                <a:sym typeface="Lora"/>
              </a:rPr>
              <a:t>AT 568.567.4455</a:t>
            </a:r>
            <a:endParaRPr sz="1050">
              <a:solidFill>
                <a:srgbClr val="E7977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