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Qwitcher Grypen"/>
      <p:regular r:id="rId7"/>
      <p:bold r:id="rId8"/>
    </p:embeddedFont>
    <p:embeddedFont>
      <p:font typeface="Lora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747775"/>
          </p15:clr>
        </p15:guide>
        <p15:guide id="2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Lora-italic.fntdata"/><Relationship Id="rId10" Type="http://schemas.openxmlformats.org/officeDocument/2006/relationships/font" Target="fonts/Lora-bold.fntdata"/><Relationship Id="rId12" Type="http://schemas.openxmlformats.org/officeDocument/2006/relationships/font" Target="fonts/Lora-boldItalic.fntdata"/><Relationship Id="rId9" Type="http://schemas.openxmlformats.org/officeDocument/2006/relationships/font" Target="fonts/Lor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QwitcherGrypen-regular.fntdata"/><Relationship Id="rId8" Type="http://schemas.openxmlformats.org/officeDocument/2006/relationships/font" Target="fonts/QwitcherGrype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103725" y="588624"/>
            <a:ext cx="4341300" cy="2524500"/>
            <a:chOff x="103725" y="588624"/>
            <a:chExt cx="4341300" cy="2524500"/>
          </a:xfrm>
        </p:grpSpPr>
        <p:sp>
          <p:nvSpPr>
            <p:cNvPr id="55" name="Google Shape;55;p13"/>
            <p:cNvSpPr txBox="1"/>
            <p:nvPr/>
          </p:nvSpPr>
          <p:spPr>
            <a:xfrm>
              <a:off x="1680244" y="588624"/>
              <a:ext cx="1252200" cy="252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400">
                  <a:solidFill>
                    <a:srgbClr val="FCE8DF"/>
                  </a:solidFill>
                  <a:latin typeface="Qwitcher Grypen"/>
                  <a:ea typeface="Qwitcher Grypen"/>
                  <a:cs typeface="Qwitcher Grypen"/>
                  <a:sym typeface="Qwitcher Grypen"/>
                </a:rPr>
                <a:t>&amp;</a:t>
              </a:r>
              <a:endParaRPr sz="16400">
                <a:solidFill>
                  <a:srgbClr val="FCE8DF"/>
                </a:solidFill>
                <a:latin typeface="Qwitcher Grypen"/>
                <a:ea typeface="Qwitcher Grypen"/>
                <a:cs typeface="Qwitcher Grypen"/>
                <a:sym typeface="Qwitcher Grypen"/>
              </a:endParaRPr>
            </a:p>
          </p:txBody>
        </p:sp>
        <p:sp>
          <p:nvSpPr>
            <p:cNvPr id="56" name="Google Shape;56;p13"/>
            <p:cNvSpPr txBox="1"/>
            <p:nvPr/>
          </p:nvSpPr>
          <p:spPr>
            <a:xfrm>
              <a:off x="103725" y="1432992"/>
              <a:ext cx="4341300" cy="133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700">
                  <a:solidFill>
                    <a:srgbClr val="41454E"/>
                  </a:solidFill>
                  <a:latin typeface="Qwitcher Grypen"/>
                  <a:ea typeface="Qwitcher Grypen"/>
                  <a:cs typeface="Qwitcher Grypen"/>
                  <a:sym typeface="Qwitcher Grypen"/>
                </a:rPr>
                <a:t>Eloise Oskar</a:t>
              </a:r>
              <a:endParaRPr sz="8700">
                <a:solidFill>
                  <a:srgbClr val="41454E"/>
                </a:solidFill>
                <a:latin typeface="Qwitcher Grypen"/>
                <a:ea typeface="Qwitcher Grypen"/>
                <a:cs typeface="Qwitcher Grypen"/>
                <a:sym typeface="Qwitcher Grypen"/>
              </a:endParaRPr>
            </a:p>
          </p:txBody>
        </p:sp>
      </p:grpSp>
      <p:grpSp>
        <p:nvGrpSpPr>
          <p:cNvPr id="57" name="Google Shape;57;p13"/>
          <p:cNvGrpSpPr/>
          <p:nvPr/>
        </p:nvGrpSpPr>
        <p:grpSpPr>
          <a:xfrm>
            <a:off x="447450" y="2820592"/>
            <a:ext cx="3677100" cy="1912767"/>
            <a:chOff x="447450" y="2820592"/>
            <a:chExt cx="3677100" cy="1912767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447450" y="2820592"/>
              <a:ext cx="3677100" cy="3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450">
                  <a:latin typeface="Qwitcher Grypen"/>
                  <a:ea typeface="Qwitcher Grypen"/>
                  <a:cs typeface="Qwitcher Grypen"/>
                  <a:sym typeface="Qwitcher Grypen"/>
                </a:rPr>
                <a:t>Together with their families</a:t>
              </a:r>
              <a:endParaRPr sz="2450">
                <a:latin typeface="Qwitcher Grypen"/>
                <a:ea typeface="Qwitcher Grypen"/>
                <a:cs typeface="Qwitcher Grypen"/>
                <a:sym typeface="Qwitcher Grypen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447450" y="3327700"/>
              <a:ext cx="36771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latin typeface="Lora"/>
                  <a:ea typeface="Lora"/>
                  <a:cs typeface="Lora"/>
                  <a:sym typeface="Lora"/>
                </a:rPr>
                <a:t>SEPTEMBER . 25TH . 4:30 PM</a:t>
              </a:r>
              <a:endParaRPr sz="1600"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447450" y="3579015"/>
              <a:ext cx="3677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400">
                  <a:latin typeface="Qwitcher Grypen"/>
                  <a:ea typeface="Qwitcher Grypen"/>
                  <a:cs typeface="Qwitcher Grypen"/>
                  <a:sym typeface="Qwitcher Grypen"/>
                </a:rPr>
                <a:t>Invite you to join them at their wedding</a:t>
              </a:r>
              <a:endParaRPr sz="2400">
                <a:latin typeface="Qwitcher Grypen"/>
                <a:ea typeface="Qwitcher Grypen"/>
                <a:cs typeface="Qwitcher Grypen"/>
                <a:sym typeface="Qwitcher Grypen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447450" y="4072901"/>
              <a:ext cx="3677100" cy="1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50">
                  <a:latin typeface="Lora"/>
                  <a:ea typeface="Lora"/>
                  <a:cs typeface="Lora"/>
                  <a:sym typeface="Lora"/>
                </a:rPr>
                <a:t>THE PRICE RESIDENCE 35 ROSE STREET, NY</a:t>
              </a:r>
              <a:endParaRPr sz="1050"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447450" y="4379360"/>
              <a:ext cx="3677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150">
                  <a:solidFill>
                    <a:srgbClr val="E79771"/>
                  </a:solidFill>
                  <a:latin typeface="Lora"/>
                  <a:ea typeface="Lora"/>
                  <a:cs typeface="Lora"/>
                  <a:sym typeface="Lora"/>
                </a:rPr>
                <a:t>PLEASE RSVP BY 30.08</a:t>
              </a:r>
              <a:endParaRPr sz="1150">
                <a:solidFill>
                  <a:srgbClr val="E7977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50">
                  <a:solidFill>
                    <a:srgbClr val="E79771"/>
                  </a:solidFill>
                  <a:latin typeface="Lora"/>
                  <a:ea typeface="Lora"/>
                  <a:cs typeface="Lora"/>
                  <a:sym typeface="Lora"/>
                </a:rPr>
                <a:t>AT 568.567.4455</a:t>
              </a:r>
              <a:endParaRPr sz="1150">
                <a:solidFill>
                  <a:srgbClr val="E7977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63" name="Google Shape;63;p13"/>
          <p:cNvGrpSpPr/>
          <p:nvPr/>
        </p:nvGrpSpPr>
        <p:grpSpPr>
          <a:xfrm>
            <a:off x="0" y="0"/>
            <a:ext cx="4572002" cy="6400799"/>
            <a:chOff x="0" y="0"/>
            <a:chExt cx="4572002" cy="6400799"/>
          </a:xfrm>
        </p:grpSpPr>
        <p:pic>
          <p:nvPicPr>
            <p:cNvPr id="64" name="Google Shape;64;p13"/>
            <p:cNvPicPr preferRelativeResize="0"/>
            <p:nvPr/>
          </p:nvPicPr>
          <p:blipFill rotWithShape="1">
            <a:blip r:embed="rId3">
              <a:alphaModFix/>
            </a:blip>
            <a:srcRect b="37335" l="9400" r="9139" t="0"/>
            <a:stretch/>
          </p:blipFill>
          <p:spPr>
            <a:xfrm>
              <a:off x="0" y="5471350"/>
              <a:ext cx="4572002" cy="92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3"/>
            <p:cNvPicPr preferRelativeResize="0"/>
            <p:nvPr/>
          </p:nvPicPr>
          <p:blipFill rotWithShape="1">
            <a:blip r:embed="rId4">
              <a:alphaModFix/>
            </a:blip>
            <a:srcRect b="0" l="4085" r="5522" t="45492"/>
            <a:stretch/>
          </p:blipFill>
          <p:spPr>
            <a:xfrm>
              <a:off x="0" y="0"/>
              <a:ext cx="4571998" cy="108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