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6400800" cx="4572000"/>
  <p:notesSz cx="6858000" cy="9144000"/>
  <p:embeddedFontLst>
    <p:embeddedFont>
      <p:font typeface="Qwitcher Grypen"/>
      <p:regular r:id="rId7"/>
      <p:bold r:id="rId8"/>
    </p:embeddedFont>
    <p:embeddedFont>
      <p:font typeface="Lora"/>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747775"/>
          </p15:clr>
        </p15:guide>
        <p15:guide id="2" pos="14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6" orient="horz"/>
        <p:guide pos="14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Lora-italic.fntdata"/><Relationship Id="rId10" Type="http://schemas.openxmlformats.org/officeDocument/2006/relationships/font" Target="fonts/Lora-bold.fntdata"/><Relationship Id="rId12" Type="http://schemas.openxmlformats.org/officeDocument/2006/relationships/font" Target="fonts/Lora-boldItalic.fntdata"/><Relationship Id="rId9" Type="http://schemas.openxmlformats.org/officeDocument/2006/relationships/font" Target="fonts/Lor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QwitcherGrypen-regular.fntdata"/><Relationship Id="rId8" Type="http://schemas.openxmlformats.org/officeDocument/2006/relationships/font" Target="fonts/QwitcherGrype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04680" y="685800"/>
            <a:ext cx="24492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55854" y="926582"/>
            <a:ext cx="4260300" cy="25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155850" y="3526911"/>
            <a:ext cx="4260300" cy="986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55850" y="1376511"/>
            <a:ext cx="4260300" cy="244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155850" y="3922769"/>
            <a:ext cx="4260300" cy="1618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55850" y="2676613"/>
            <a:ext cx="4260300" cy="104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55850" y="1434191"/>
            <a:ext cx="4260300" cy="4251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15585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2416200" y="1434191"/>
            <a:ext cx="1999800" cy="4251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55850" y="553809"/>
            <a:ext cx="4260300" cy="7128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55850" y="691413"/>
            <a:ext cx="1404000" cy="9405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155850" y="1729280"/>
            <a:ext cx="1404000" cy="39567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45125" y="560187"/>
            <a:ext cx="3183900" cy="50907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286000" y="-156"/>
            <a:ext cx="2286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32750" y="1534618"/>
            <a:ext cx="2022600" cy="18447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32750" y="3488271"/>
            <a:ext cx="2022600" cy="153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2469750" y="901071"/>
            <a:ext cx="1918500" cy="45984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55850" y="5264716"/>
            <a:ext cx="2999400" cy="7530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4236229" y="5803114"/>
            <a:ext cx="274200" cy="4899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850" y="553809"/>
            <a:ext cx="4260300" cy="712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55850" y="1434191"/>
            <a:ext cx="4260300" cy="4251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4236229" y="5803114"/>
            <a:ext cx="274200" cy="4899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5277" r="5277" t="56531"/>
          <a:stretch/>
        </p:blipFill>
        <p:spPr>
          <a:xfrm>
            <a:off x="0" y="0"/>
            <a:ext cx="4571998" cy="878675"/>
          </a:xfrm>
          <a:prstGeom prst="rect">
            <a:avLst/>
          </a:prstGeom>
          <a:noFill/>
          <a:ln>
            <a:noFill/>
          </a:ln>
        </p:spPr>
      </p:pic>
      <p:pic>
        <p:nvPicPr>
          <p:cNvPr id="55" name="Google Shape;55;p13"/>
          <p:cNvPicPr preferRelativeResize="0"/>
          <p:nvPr/>
        </p:nvPicPr>
        <p:blipFill rotWithShape="1">
          <a:blip r:embed="rId4">
            <a:alphaModFix/>
          </a:blip>
          <a:srcRect b="56390" l="5141" r="5132" t="0"/>
          <a:stretch/>
        </p:blipFill>
        <p:spPr>
          <a:xfrm>
            <a:off x="0" y="5604250"/>
            <a:ext cx="4571998" cy="878675"/>
          </a:xfrm>
          <a:prstGeom prst="rect">
            <a:avLst/>
          </a:prstGeom>
          <a:noFill/>
          <a:ln>
            <a:noFill/>
          </a:ln>
        </p:spPr>
      </p:pic>
      <p:grpSp>
        <p:nvGrpSpPr>
          <p:cNvPr id="56" name="Google Shape;56;p13"/>
          <p:cNvGrpSpPr/>
          <p:nvPr/>
        </p:nvGrpSpPr>
        <p:grpSpPr>
          <a:xfrm>
            <a:off x="562650" y="1134444"/>
            <a:ext cx="3446700" cy="4092264"/>
            <a:chOff x="562650" y="1134444"/>
            <a:chExt cx="3446700" cy="4092264"/>
          </a:xfrm>
        </p:grpSpPr>
        <p:sp>
          <p:nvSpPr>
            <p:cNvPr id="57" name="Google Shape;57;p13"/>
            <p:cNvSpPr txBox="1"/>
            <p:nvPr/>
          </p:nvSpPr>
          <p:spPr>
            <a:xfrm>
              <a:off x="643050" y="1134444"/>
              <a:ext cx="32859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200">
                  <a:latin typeface="Lora"/>
                  <a:ea typeface="Lora"/>
                  <a:cs typeface="Lora"/>
                  <a:sym typeface="Lora"/>
                </a:rPr>
                <a:t>TRADITIONAL CEREMONY SCRIPT</a:t>
              </a:r>
              <a:endParaRPr sz="1200">
                <a:latin typeface="Lora"/>
                <a:ea typeface="Lora"/>
                <a:cs typeface="Lora"/>
                <a:sym typeface="Lora"/>
              </a:endParaRPr>
            </a:p>
          </p:txBody>
        </p:sp>
        <p:sp>
          <p:nvSpPr>
            <p:cNvPr id="58" name="Google Shape;58;p13"/>
            <p:cNvSpPr txBox="1"/>
            <p:nvPr/>
          </p:nvSpPr>
          <p:spPr>
            <a:xfrm>
              <a:off x="643050" y="1447520"/>
              <a:ext cx="32859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800">
                  <a:latin typeface="Lora"/>
                  <a:ea typeface="Lora"/>
                  <a:cs typeface="Lora"/>
                  <a:sym typeface="Lora"/>
                </a:rPr>
                <a:t>PROCESSIONAL</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Beginning of the wedding ceremony. Guests are seated followed by the entrance of the bridal party.</a:t>
              </a:r>
              <a:endParaRPr sz="800">
                <a:latin typeface="Lora"/>
                <a:ea typeface="Lora"/>
                <a:cs typeface="Lora"/>
                <a:sym typeface="Lora"/>
              </a:endParaRPr>
            </a:p>
          </p:txBody>
        </p:sp>
        <p:sp>
          <p:nvSpPr>
            <p:cNvPr id="59" name="Google Shape;59;p13"/>
            <p:cNvSpPr txBox="1"/>
            <p:nvPr/>
          </p:nvSpPr>
          <p:spPr>
            <a:xfrm>
              <a:off x="643050" y="1937711"/>
              <a:ext cx="32859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latin typeface="Lora"/>
                  <a:ea typeface="Lora"/>
                  <a:cs typeface="Lora"/>
                  <a:sym typeface="Lora"/>
                </a:rPr>
                <a:t>INVOCATION</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Welcome, loved ones. We are gathered here today to join ____and ____in holy matrimony.</a:t>
              </a:r>
              <a:endParaRPr sz="800">
                <a:latin typeface="Lora"/>
                <a:ea typeface="Lora"/>
                <a:cs typeface="Lora"/>
                <a:sym typeface="Lora"/>
              </a:endParaRPr>
            </a:p>
          </p:txBody>
        </p:sp>
        <p:sp>
          <p:nvSpPr>
            <p:cNvPr id="60" name="Google Shape;60;p13"/>
            <p:cNvSpPr txBox="1"/>
            <p:nvPr/>
          </p:nvSpPr>
          <p:spPr>
            <a:xfrm>
              <a:off x="643050" y="2420937"/>
              <a:ext cx="3285900" cy="985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latin typeface="Lora"/>
                  <a:ea typeface="Lora"/>
                  <a:cs typeface="Lora"/>
                  <a:sym typeface="Lora"/>
                </a:rPr>
                <a:t>VOW EXCHANGE</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____ I promise to cherish you always, to honor and sustain you, in sickness and in health, in poverty and in wealth, and to be true to you in all things until death alone shall part us.</a:t>
              </a:r>
              <a:endParaRPr sz="800">
                <a:latin typeface="Lora"/>
                <a:ea typeface="Lora"/>
                <a:cs typeface="Lora"/>
                <a:sym typeface="Lora"/>
              </a:endParaRPr>
            </a:p>
            <a:p>
              <a:pPr indent="0" lvl="0" marL="0" rtl="0" algn="ctr">
                <a:spcBef>
                  <a:spcPts val="0"/>
                </a:spcBef>
                <a:spcAft>
                  <a:spcPts val="0"/>
                </a:spcAft>
                <a:buNone/>
              </a:pPr>
              <a:r>
                <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____ I promise to cherish you always, to honor and sustain you, in sickness and in health, in poverty and in wealth, and to be true to you in all things until death alone shall part us.</a:t>
              </a:r>
              <a:endParaRPr sz="800">
                <a:latin typeface="Lora"/>
                <a:ea typeface="Lora"/>
                <a:cs typeface="Lora"/>
                <a:sym typeface="Lora"/>
              </a:endParaRPr>
            </a:p>
          </p:txBody>
        </p:sp>
        <p:sp>
          <p:nvSpPr>
            <p:cNvPr id="61" name="Google Shape;61;p13"/>
            <p:cNvSpPr txBox="1"/>
            <p:nvPr/>
          </p:nvSpPr>
          <p:spPr>
            <a:xfrm>
              <a:off x="643050" y="3520195"/>
              <a:ext cx="32859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latin typeface="Lora"/>
                  <a:ea typeface="Lora"/>
                  <a:cs typeface="Lora"/>
                  <a:sym typeface="Lora"/>
                </a:rPr>
                <a:t>RING EXCHANGE AND DECLARATION OF INTENT</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With this ring I, ____, take you, ____ to be no other than yourself. Loving what I know of you, and trusting what I do not yet know, I will respect your integrity and have faith in your abiding love for me, through all our years, and in all that life may bring us</a:t>
              </a:r>
              <a:endParaRPr sz="800">
                <a:latin typeface="Lora"/>
                <a:ea typeface="Lora"/>
                <a:cs typeface="Lora"/>
                <a:sym typeface="Lora"/>
              </a:endParaRPr>
            </a:p>
            <a:p>
              <a:pPr indent="0" lvl="0" marL="0" rtl="0" algn="ctr">
                <a:spcBef>
                  <a:spcPts val="0"/>
                </a:spcBef>
                <a:spcAft>
                  <a:spcPts val="0"/>
                </a:spcAft>
                <a:buNone/>
              </a:pPr>
              <a:r>
                <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With this ring I, ____, take you, ____, to be no other than yourself. Loving what I know of you, and trusting what I do not yet know, I will respect your integrity and have faith in your abiding love for me, through all our years, and in all that life may bring us.</a:t>
              </a:r>
              <a:endParaRPr sz="800">
                <a:latin typeface="Lora"/>
                <a:ea typeface="Lora"/>
                <a:cs typeface="Lora"/>
                <a:sym typeface="Lora"/>
              </a:endParaRPr>
            </a:p>
          </p:txBody>
        </p:sp>
        <p:sp>
          <p:nvSpPr>
            <p:cNvPr id="62" name="Google Shape;62;p13"/>
            <p:cNvSpPr txBox="1"/>
            <p:nvPr/>
          </p:nvSpPr>
          <p:spPr>
            <a:xfrm>
              <a:off x="562650" y="4857408"/>
              <a:ext cx="3446700" cy="369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
                  <a:latin typeface="Lora"/>
                  <a:ea typeface="Lora"/>
                  <a:cs typeface="Lora"/>
                  <a:sym typeface="Lora"/>
                </a:rPr>
                <a:t>PRONOUNCEMENT</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By the power vested in me by the state of ____, I now pronounce you </a:t>
              </a:r>
              <a:endParaRPr sz="800">
                <a:latin typeface="Lora"/>
                <a:ea typeface="Lora"/>
                <a:cs typeface="Lora"/>
                <a:sym typeface="Lora"/>
              </a:endParaRPr>
            </a:p>
            <a:p>
              <a:pPr indent="0" lvl="0" marL="0" rtl="0" algn="ctr">
                <a:spcBef>
                  <a:spcPts val="0"/>
                </a:spcBef>
                <a:spcAft>
                  <a:spcPts val="0"/>
                </a:spcAft>
                <a:buNone/>
              </a:pPr>
              <a:r>
                <a:rPr lang="ru" sz="800">
                  <a:latin typeface="Lora"/>
                  <a:ea typeface="Lora"/>
                  <a:cs typeface="Lora"/>
                  <a:sym typeface="Lora"/>
                </a:rPr>
                <a:t>(husband and wife/husband and husband/wife and wife)!</a:t>
              </a:r>
              <a:endParaRPr sz="800">
                <a:latin typeface="Lora"/>
                <a:ea typeface="Lora"/>
                <a:cs typeface="Lora"/>
                <a:sym typeface="Lora"/>
              </a:endParaRPr>
            </a:p>
          </p:txBody>
        </p:sp>
      </p:grpSp>
      <p:sp>
        <p:nvSpPr>
          <p:cNvPr id="63" name="Google Shape;63;p13"/>
          <p:cNvSpPr txBox="1"/>
          <p:nvPr/>
        </p:nvSpPr>
        <p:spPr>
          <a:xfrm>
            <a:off x="1175500" y="5293875"/>
            <a:ext cx="2220900" cy="284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50">
                <a:solidFill>
                  <a:srgbClr val="E79771"/>
                </a:solidFill>
                <a:latin typeface="Qwitcher Grypen"/>
                <a:ea typeface="Qwitcher Grypen"/>
                <a:cs typeface="Qwitcher Grypen"/>
                <a:sym typeface="Qwitcher Grypen"/>
              </a:rPr>
              <a:t>Eloise and Oskar</a:t>
            </a:r>
            <a:endParaRPr sz="1850">
              <a:solidFill>
                <a:srgbClr val="E79771"/>
              </a:solidFill>
              <a:latin typeface="Qwitcher Grypen"/>
              <a:ea typeface="Qwitcher Grypen"/>
              <a:cs typeface="Qwitcher Grypen"/>
              <a:sym typeface="Qwitcher Grype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