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Source Sans Pro SemiBold"/>
      <p:regular r:id="rId7"/>
      <p:bold r:id="rId8"/>
      <p:italic r:id="rId9"/>
      <p:boldItalic r:id="rId10"/>
    </p:embeddedFont>
    <p:embeddedFont>
      <p:font typeface="Oswald"/>
      <p:regular r:id="rId11"/>
      <p:bold r:id="rId12"/>
    </p:embeddedFont>
    <p:embeddedFont>
      <p:font typeface="Source Sans Pr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  <p15:guide id="3" pos="1755">
          <p15:clr>
            <a:srgbClr val="9AA0A6"/>
          </p15:clr>
        </p15:guide>
        <p15:guide id="4" pos="4422">
          <p15:clr>
            <a:srgbClr val="9AA0A6"/>
          </p15:clr>
        </p15:guide>
        <p15:guide id="5" orient="horz" pos="283">
          <p15:clr>
            <a:srgbClr val="9AA0A6"/>
          </p15:clr>
        </p15:guide>
        <p15:guide id="6" orient="horz" pos="6452">
          <p15:clr>
            <a:srgbClr val="9AA0A6"/>
          </p15:clr>
        </p15:guide>
        <p15:guide id="7" orient="horz" pos="1587">
          <p15:clr>
            <a:srgbClr val="9AA0A6"/>
          </p15:clr>
        </p15:guide>
        <p15:guide id="8" pos="340">
          <p15:clr>
            <a:srgbClr val="9AA0A6"/>
          </p15:clr>
        </p15:guide>
        <p15:guide id="9" orient="horz" pos="1134">
          <p15:clr>
            <a:srgbClr val="9AA0A6"/>
          </p15:clr>
        </p15:guide>
        <p15:guide id="10" pos="1587">
          <p15:clr>
            <a:srgbClr val="9AA0A6"/>
          </p15:clr>
        </p15:guide>
        <p15:guide id="11" pos="1871">
          <p15:clr>
            <a:srgbClr val="9AA0A6"/>
          </p15:clr>
        </p15:guide>
        <p15:guide id="12" pos="354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  <p:guide pos="1755"/>
        <p:guide pos="4422"/>
        <p:guide pos="283" orient="horz"/>
        <p:guide pos="6452" orient="horz"/>
        <p:guide pos="1587" orient="horz"/>
        <p:guide pos="340"/>
        <p:guide pos="1134" orient="horz"/>
        <p:guide pos="1587"/>
        <p:guide pos="1871"/>
        <p:guide pos="35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swald-regular.fntdata"/><Relationship Id="rId10" Type="http://schemas.openxmlformats.org/officeDocument/2006/relationships/font" Target="fonts/SourceSansProSemiBold-boldItalic.fntdata"/><Relationship Id="rId13" Type="http://schemas.openxmlformats.org/officeDocument/2006/relationships/font" Target="fonts/SourceSansPro-regular.fntdata"/><Relationship Id="rId12" Type="http://schemas.openxmlformats.org/officeDocument/2006/relationships/font" Target="fonts/Oswald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SourceSansProSemiBold-italic.fntdata"/><Relationship Id="rId15" Type="http://schemas.openxmlformats.org/officeDocument/2006/relationships/font" Target="fonts/SourceSansPro-italic.fntdata"/><Relationship Id="rId14" Type="http://schemas.openxmlformats.org/officeDocument/2006/relationships/font" Target="fonts/SourceSansPro-bold.fntdata"/><Relationship Id="rId16" Type="http://schemas.openxmlformats.org/officeDocument/2006/relationships/font" Target="fonts/SourceSansPr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SourceSansProSemiBold-regular.fntdata"/><Relationship Id="rId8" Type="http://schemas.openxmlformats.org/officeDocument/2006/relationships/font" Target="fonts/SourceSansProSemi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0.png"/><Relationship Id="rId10" Type="http://schemas.openxmlformats.org/officeDocument/2006/relationships/image" Target="../media/image1.png"/><Relationship Id="rId13" Type="http://schemas.openxmlformats.org/officeDocument/2006/relationships/image" Target="../media/image5.png"/><Relationship Id="rId1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5" Type="http://schemas.openxmlformats.org/officeDocument/2006/relationships/image" Target="../media/image11.png"/><Relationship Id="rId6" Type="http://schemas.openxmlformats.org/officeDocument/2006/relationships/image" Target="../media/image6.png"/><Relationship Id="rId7" Type="http://schemas.openxmlformats.org/officeDocument/2006/relationships/image" Target="../media/image4.png"/><Relationship Id="rId8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2443250"/>
            <a:ext cx="2833800" cy="8248800"/>
          </a:xfrm>
          <a:prstGeom prst="rect">
            <a:avLst/>
          </a:prstGeom>
          <a:solidFill>
            <a:srgbClr val="23252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400">
              <a:solidFill>
                <a:srgbClr val="EAAF1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2786075" y="2443175"/>
            <a:ext cx="4774800" cy="8248800"/>
          </a:xfrm>
          <a:prstGeom prst="rect">
            <a:avLst/>
          </a:prstGeom>
          <a:solidFill>
            <a:srgbClr val="292D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400">
              <a:solidFill>
                <a:srgbClr val="EAAF1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0" y="0"/>
            <a:ext cx="2809800" cy="2520000"/>
          </a:xfrm>
          <a:prstGeom prst="rect">
            <a:avLst/>
          </a:prstGeom>
          <a:solidFill>
            <a:srgbClr val="292D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400">
              <a:solidFill>
                <a:srgbClr val="EAAF1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 rotWithShape="1">
          <a:blip r:embed="rId3">
            <a:alphaModFix/>
          </a:blip>
          <a:srcRect b="0" l="0" r="2439" t="0"/>
          <a:stretch/>
        </p:blipFill>
        <p:spPr>
          <a:xfrm>
            <a:off x="2786075" y="0"/>
            <a:ext cx="4774799" cy="25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419100" y="307125"/>
            <a:ext cx="2333700" cy="12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3400">
                <a:solidFill>
                  <a:srgbClr val="EAAF12"/>
                </a:solidFill>
                <a:latin typeface="Oswald"/>
                <a:ea typeface="Oswald"/>
                <a:cs typeface="Oswald"/>
                <a:sym typeface="Oswald"/>
              </a:rPr>
              <a:t>FELIX</a:t>
            </a:r>
            <a:endParaRPr sz="3400">
              <a:solidFill>
                <a:srgbClr val="EAAF12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400">
                <a:solidFill>
                  <a:srgbClr val="EAAF12"/>
                </a:solidFill>
                <a:latin typeface="Oswald"/>
                <a:ea typeface="Oswald"/>
                <a:cs typeface="Oswald"/>
                <a:sym typeface="Oswald"/>
              </a:rPr>
              <a:t>VERHAEGHE</a:t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419100" y="1454850"/>
            <a:ext cx="2411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GRAPHIC ARTIST</a:t>
            </a:r>
            <a:endParaRPr sz="20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523875" y="1473000"/>
            <a:ext cx="1190700" cy="0"/>
          </a:xfrm>
          <a:prstGeom prst="straightConnector1">
            <a:avLst/>
          </a:prstGeom>
          <a:noFill/>
          <a:ln cap="flat" cmpd="sng" w="28575">
            <a:solidFill>
              <a:srgbClr val="EAAF1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/>
          <p:nvPr/>
        </p:nvSpPr>
        <p:spPr>
          <a:xfrm>
            <a:off x="5148275" y="457200"/>
            <a:ext cx="2411700" cy="1342800"/>
          </a:xfrm>
          <a:prstGeom prst="rect">
            <a:avLst/>
          </a:prstGeom>
          <a:solidFill>
            <a:srgbClr val="292D38">
              <a:alpha val="490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 txBox="1"/>
          <p:nvPr/>
        </p:nvSpPr>
        <p:spPr>
          <a:xfrm>
            <a:off x="5508675" y="551400"/>
            <a:ext cx="19212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mail@domain.ltd</a:t>
            </a:r>
            <a:endParaRPr sz="12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986-462-6578</a:t>
            </a:r>
            <a:endParaRPr sz="12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Bilzen, 17218 USA</a:t>
            </a:r>
            <a:endParaRPr sz="12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Behance.net/username</a:t>
            </a:r>
            <a:endParaRPr sz="12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63" name="Google Shape;63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67325" y="1454848"/>
            <a:ext cx="238125" cy="238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67325" y="597598"/>
            <a:ext cx="238125" cy="238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267325" y="883348"/>
            <a:ext cx="238125" cy="238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267325" y="1169098"/>
            <a:ext cx="238125" cy="238125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3"/>
          <p:cNvSpPr txBox="1"/>
          <p:nvPr/>
        </p:nvSpPr>
        <p:spPr>
          <a:xfrm>
            <a:off x="419100" y="2596200"/>
            <a:ext cx="20481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EAAF12"/>
                </a:solidFill>
                <a:latin typeface="Oswald"/>
                <a:ea typeface="Oswald"/>
                <a:cs typeface="Oswald"/>
                <a:sym typeface="Oswald"/>
              </a:rPr>
              <a:t>EDUCATION</a:t>
            </a:r>
            <a:endParaRPr sz="1600">
              <a:solidFill>
                <a:srgbClr val="EAAF1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419100" y="5339800"/>
            <a:ext cx="21888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EAAF12"/>
                </a:solidFill>
                <a:latin typeface="Oswald"/>
                <a:ea typeface="Oswald"/>
                <a:cs typeface="Oswald"/>
                <a:sym typeface="Oswald"/>
              </a:rPr>
              <a:t>COMPUTER/</a:t>
            </a:r>
            <a:endParaRPr sz="1600">
              <a:solidFill>
                <a:srgbClr val="EAAF12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EAAF12"/>
                </a:solidFill>
                <a:latin typeface="Oswald"/>
                <a:ea typeface="Oswald"/>
                <a:cs typeface="Oswald"/>
                <a:sym typeface="Oswald"/>
              </a:rPr>
              <a:t>GRAPHIC DESIGN SKILLS</a:t>
            </a:r>
            <a:endParaRPr sz="1600">
              <a:solidFill>
                <a:srgbClr val="EAAF1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419100" y="7946763"/>
            <a:ext cx="2229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EAAF12"/>
                </a:solidFill>
                <a:latin typeface="Oswald"/>
                <a:ea typeface="Oswald"/>
                <a:cs typeface="Oswald"/>
                <a:sym typeface="Oswald"/>
              </a:rPr>
              <a:t>HOBBIES</a:t>
            </a:r>
            <a:endParaRPr sz="1600">
              <a:solidFill>
                <a:srgbClr val="EAAF1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70" name="Google Shape;70;p13"/>
          <p:cNvGrpSpPr/>
          <p:nvPr/>
        </p:nvGrpSpPr>
        <p:grpSpPr>
          <a:xfrm>
            <a:off x="514350" y="2986100"/>
            <a:ext cx="1974525" cy="66600"/>
            <a:chOff x="540000" y="2986100"/>
            <a:chExt cx="1974525" cy="66600"/>
          </a:xfrm>
        </p:grpSpPr>
        <p:cxnSp>
          <p:nvCxnSpPr>
            <p:cNvPr id="71" name="Google Shape;71;p13"/>
            <p:cNvCxnSpPr/>
            <p:nvPr/>
          </p:nvCxnSpPr>
          <p:spPr>
            <a:xfrm>
              <a:off x="542925" y="3019425"/>
              <a:ext cx="1971600" cy="0"/>
            </a:xfrm>
            <a:prstGeom prst="straightConnector1">
              <a:avLst/>
            </a:prstGeom>
            <a:noFill/>
            <a:ln cap="flat" cmpd="sng" w="9525">
              <a:solidFill>
                <a:srgbClr val="EAAF1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2" name="Google Shape;72;p13"/>
            <p:cNvSpPr/>
            <p:nvPr/>
          </p:nvSpPr>
          <p:spPr>
            <a:xfrm>
              <a:off x="540000" y="2986100"/>
              <a:ext cx="398100" cy="66600"/>
            </a:xfrm>
            <a:prstGeom prst="rect">
              <a:avLst/>
            </a:prstGeom>
            <a:solidFill>
              <a:srgbClr val="EAAF1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3" name="Google Shape;73;p13"/>
          <p:cNvSpPr txBox="1"/>
          <p:nvPr/>
        </p:nvSpPr>
        <p:spPr>
          <a:xfrm>
            <a:off x="419100" y="3060638"/>
            <a:ext cx="2229000" cy="7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GRAPHIC DESIGN</a:t>
            </a:r>
            <a:endParaRPr sz="1200">
              <a:solidFill>
                <a:schemeClr val="lt1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EFEFE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School of Design/Providence/</a:t>
            </a:r>
            <a:endParaRPr sz="1200">
              <a:solidFill>
                <a:srgbClr val="EFEFE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EFEFE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United States/2004</a:t>
            </a:r>
            <a:endParaRPr sz="1200">
              <a:solidFill>
                <a:srgbClr val="EFEFE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419100" y="3786488"/>
            <a:ext cx="2229000" cy="7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Graphic Design HND</a:t>
            </a:r>
            <a:endParaRPr sz="1200">
              <a:solidFill>
                <a:schemeClr val="lt1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EFEFE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London College (UCK), London,</a:t>
            </a:r>
            <a:endParaRPr sz="1200">
              <a:solidFill>
                <a:srgbClr val="EFEFE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EFEFE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United Kingdom/2005</a:t>
            </a:r>
            <a:endParaRPr sz="1200">
              <a:solidFill>
                <a:srgbClr val="EFEFE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419100" y="4504888"/>
            <a:ext cx="2229000" cy="7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Graphic Design BA (Hons)</a:t>
            </a:r>
            <a:endParaRPr sz="1200">
              <a:solidFill>
                <a:schemeClr val="lt1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EFEFE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University of Derby, Derby,</a:t>
            </a:r>
            <a:endParaRPr sz="1200">
              <a:solidFill>
                <a:srgbClr val="EFEFE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EFEFE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United Kingdom/2008</a:t>
            </a:r>
            <a:endParaRPr sz="1200">
              <a:solidFill>
                <a:srgbClr val="EFEFE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pSp>
        <p:nvGrpSpPr>
          <p:cNvPr id="76" name="Google Shape;76;p13"/>
          <p:cNvGrpSpPr/>
          <p:nvPr/>
        </p:nvGrpSpPr>
        <p:grpSpPr>
          <a:xfrm>
            <a:off x="514350" y="5981500"/>
            <a:ext cx="1974525" cy="66600"/>
            <a:chOff x="540000" y="2986100"/>
            <a:chExt cx="1974525" cy="66600"/>
          </a:xfrm>
        </p:grpSpPr>
        <p:cxnSp>
          <p:nvCxnSpPr>
            <p:cNvPr id="77" name="Google Shape;77;p13"/>
            <p:cNvCxnSpPr/>
            <p:nvPr/>
          </p:nvCxnSpPr>
          <p:spPr>
            <a:xfrm>
              <a:off x="542925" y="3019425"/>
              <a:ext cx="1971600" cy="0"/>
            </a:xfrm>
            <a:prstGeom prst="straightConnector1">
              <a:avLst/>
            </a:prstGeom>
            <a:noFill/>
            <a:ln cap="flat" cmpd="sng" w="9525">
              <a:solidFill>
                <a:srgbClr val="EAAF1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8" name="Google Shape;78;p13"/>
            <p:cNvSpPr/>
            <p:nvPr/>
          </p:nvSpPr>
          <p:spPr>
            <a:xfrm>
              <a:off x="540000" y="2986100"/>
              <a:ext cx="686400" cy="66600"/>
            </a:xfrm>
            <a:prstGeom prst="rect">
              <a:avLst/>
            </a:prstGeom>
            <a:solidFill>
              <a:srgbClr val="EAAF1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9" name="Google Shape;79;p13"/>
          <p:cNvSpPr txBox="1"/>
          <p:nvPr/>
        </p:nvSpPr>
        <p:spPr>
          <a:xfrm>
            <a:off x="419100" y="6026425"/>
            <a:ext cx="2138700" cy="188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MS Office</a:t>
            </a:r>
            <a:endParaRPr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Photoshop</a:t>
            </a:r>
            <a:endParaRPr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Illustrator</a:t>
            </a:r>
            <a:endParaRPr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Lightroom</a:t>
            </a:r>
            <a:endParaRPr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Inkscape</a:t>
            </a:r>
            <a:endParaRPr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Gimp</a:t>
            </a:r>
            <a:endParaRPr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Canva</a:t>
            </a:r>
            <a:endParaRPr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pSp>
        <p:nvGrpSpPr>
          <p:cNvPr id="80" name="Google Shape;80;p13"/>
          <p:cNvGrpSpPr/>
          <p:nvPr/>
        </p:nvGrpSpPr>
        <p:grpSpPr>
          <a:xfrm>
            <a:off x="1624025" y="6181725"/>
            <a:ext cx="888300" cy="1598700"/>
            <a:chOff x="1624025" y="6172200"/>
            <a:chExt cx="888300" cy="1598700"/>
          </a:xfrm>
        </p:grpSpPr>
        <p:sp>
          <p:nvSpPr>
            <p:cNvPr id="81" name="Google Shape;81;p13"/>
            <p:cNvSpPr/>
            <p:nvPr/>
          </p:nvSpPr>
          <p:spPr>
            <a:xfrm>
              <a:off x="1624025" y="6172200"/>
              <a:ext cx="888300" cy="107100"/>
            </a:xfrm>
            <a:prstGeom prst="rect">
              <a:avLst/>
            </a:prstGeom>
            <a:noFill/>
            <a:ln cap="flat" cmpd="sng" w="9525">
              <a:solidFill>
                <a:srgbClr val="EAAF1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1624025" y="6172200"/>
              <a:ext cx="685800" cy="107100"/>
            </a:xfrm>
            <a:prstGeom prst="rect">
              <a:avLst/>
            </a:prstGeom>
            <a:solidFill>
              <a:srgbClr val="EAAF12"/>
            </a:solidFill>
            <a:ln cap="flat" cmpd="sng" w="9525">
              <a:solidFill>
                <a:srgbClr val="EAAF1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1624025" y="6427150"/>
              <a:ext cx="888300" cy="107100"/>
            </a:xfrm>
            <a:prstGeom prst="rect">
              <a:avLst/>
            </a:prstGeom>
            <a:noFill/>
            <a:ln cap="flat" cmpd="sng" w="9525">
              <a:solidFill>
                <a:srgbClr val="EAAF1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13"/>
            <p:cNvSpPr/>
            <p:nvPr/>
          </p:nvSpPr>
          <p:spPr>
            <a:xfrm>
              <a:off x="1624025" y="6427150"/>
              <a:ext cx="781200" cy="107100"/>
            </a:xfrm>
            <a:prstGeom prst="rect">
              <a:avLst/>
            </a:prstGeom>
            <a:solidFill>
              <a:srgbClr val="EAAF12"/>
            </a:solidFill>
            <a:ln cap="flat" cmpd="sng" w="9525">
              <a:solidFill>
                <a:srgbClr val="EAAF1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13"/>
            <p:cNvSpPr/>
            <p:nvPr/>
          </p:nvSpPr>
          <p:spPr>
            <a:xfrm>
              <a:off x="1624025" y="6663050"/>
              <a:ext cx="888300" cy="107100"/>
            </a:xfrm>
            <a:prstGeom prst="rect">
              <a:avLst/>
            </a:prstGeom>
            <a:noFill/>
            <a:ln cap="flat" cmpd="sng" w="9525">
              <a:solidFill>
                <a:srgbClr val="EAAF1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3"/>
            <p:cNvSpPr/>
            <p:nvPr/>
          </p:nvSpPr>
          <p:spPr>
            <a:xfrm>
              <a:off x="1624025" y="6663050"/>
              <a:ext cx="595200" cy="107100"/>
            </a:xfrm>
            <a:prstGeom prst="rect">
              <a:avLst/>
            </a:prstGeom>
            <a:solidFill>
              <a:srgbClr val="EAAF12"/>
            </a:solidFill>
            <a:ln cap="flat" cmpd="sng" w="9525">
              <a:solidFill>
                <a:srgbClr val="EAAF1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1624025" y="6908475"/>
              <a:ext cx="888300" cy="107100"/>
            </a:xfrm>
            <a:prstGeom prst="rect">
              <a:avLst/>
            </a:prstGeom>
            <a:noFill/>
            <a:ln cap="flat" cmpd="sng" w="9525">
              <a:solidFill>
                <a:srgbClr val="EAAF1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13"/>
            <p:cNvSpPr/>
            <p:nvPr/>
          </p:nvSpPr>
          <p:spPr>
            <a:xfrm>
              <a:off x="1624025" y="6908475"/>
              <a:ext cx="804900" cy="107100"/>
            </a:xfrm>
            <a:prstGeom prst="rect">
              <a:avLst/>
            </a:prstGeom>
            <a:solidFill>
              <a:srgbClr val="EAAF12"/>
            </a:solidFill>
            <a:ln cap="flat" cmpd="sng" w="9525">
              <a:solidFill>
                <a:srgbClr val="EAAF1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13"/>
            <p:cNvSpPr/>
            <p:nvPr/>
          </p:nvSpPr>
          <p:spPr>
            <a:xfrm>
              <a:off x="1624025" y="7163425"/>
              <a:ext cx="888300" cy="107100"/>
            </a:xfrm>
            <a:prstGeom prst="rect">
              <a:avLst/>
            </a:prstGeom>
            <a:noFill/>
            <a:ln cap="flat" cmpd="sng" w="9525">
              <a:solidFill>
                <a:srgbClr val="EAAF1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1624025" y="7163425"/>
              <a:ext cx="685800" cy="107100"/>
            </a:xfrm>
            <a:prstGeom prst="rect">
              <a:avLst/>
            </a:prstGeom>
            <a:solidFill>
              <a:srgbClr val="EAAF12"/>
            </a:solidFill>
            <a:ln cap="flat" cmpd="sng" w="9525">
              <a:solidFill>
                <a:srgbClr val="EAAF1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1624025" y="7408850"/>
              <a:ext cx="888300" cy="107100"/>
            </a:xfrm>
            <a:prstGeom prst="rect">
              <a:avLst/>
            </a:prstGeom>
            <a:noFill/>
            <a:ln cap="flat" cmpd="sng" w="9525">
              <a:solidFill>
                <a:srgbClr val="EAAF1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1624025" y="7408850"/>
              <a:ext cx="595200" cy="107100"/>
            </a:xfrm>
            <a:prstGeom prst="rect">
              <a:avLst/>
            </a:prstGeom>
            <a:solidFill>
              <a:srgbClr val="EAAF12"/>
            </a:solidFill>
            <a:ln cap="flat" cmpd="sng" w="9525">
              <a:solidFill>
                <a:srgbClr val="EAAF1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1624025" y="7663800"/>
              <a:ext cx="888300" cy="107100"/>
            </a:xfrm>
            <a:prstGeom prst="rect">
              <a:avLst/>
            </a:prstGeom>
            <a:noFill/>
            <a:ln cap="flat" cmpd="sng" w="9525">
              <a:solidFill>
                <a:srgbClr val="EAAF1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1624025" y="7663800"/>
              <a:ext cx="781200" cy="107100"/>
            </a:xfrm>
            <a:prstGeom prst="rect">
              <a:avLst/>
            </a:prstGeom>
            <a:solidFill>
              <a:srgbClr val="EAAF12"/>
            </a:solidFill>
            <a:ln cap="flat" cmpd="sng" w="9525">
              <a:solidFill>
                <a:srgbClr val="EAAF1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5" name="Google Shape;95;p13"/>
          <p:cNvGrpSpPr/>
          <p:nvPr/>
        </p:nvGrpSpPr>
        <p:grpSpPr>
          <a:xfrm>
            <a:off x="514350" y="8344600"/>
            <a:ext cx="1974525" cy="66600"/>
            <a:chOff x="540000" y="2986100"/>
            <a:chExt cx="1974525" cy="66600"/>
          </a:xfrm>
        </p:grpSpPr>
        <p:cxnSp>
          <p:nvCxnSpPr>
            <p:cNvPr id="96" name="Google Shape;96;p13"/>
            <p:cNvCxnSpPr/>
            <p:nvPr/>
          </p:nvCxnSpPr>
          <p:spPr>
            <a:xfrm>
              <a:off x="542925" y="3019425"/>
              <a:ext cx="1971600" cy="0"/>
            </a:xfrm>
            <a:prstGeom prst="straightConnector1">
              <a:avLst/>
            </a:prstGeom>
            <a:noFill/>
            <a:ln cap="flat" cmpd="sng" w="9525">
              <a:solidFill>
                <a:srgbClr val="EAAF1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7" name="Google Shape;97;p13"/>
            <p:cNvSpPr/>
            <p:nvPr/>
          </p:nvSpPr>
          <p:spPr>
            <a:xfrm>
              <a:off x="540000" y="2986100"/>
              <a:ext cx="398100" cy="66600"/>
            </a:xfrm>
            <a:prstGeom prst="rect">
              <a:avLst/>
            </a:prstGeom>
            <a:solidFill>
              <a:srgbClr val="EAAF1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8" name="Google Shape;98;p13"/>
          <p:cNvGrpSpPr/>
          <p:nvPr/>
        </p:nvGrpSpPr>
        <p:grpSpPr>
          <a:xfrm>
            <a:off x="494350" y="8544718"/>
            <a:ext cx="603900" cy="818545"/>
            <a:chOff x="501925" y="8520905"/>
            <a:chExt cx="603900" cy="818545"/>
          </a:xfrm>
        </p:grpSpPr>
        <p:pic>
          <p:nvPicPr>
            <p:cNvPr id="99" name="Google Shape;99;p13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543615" y="8520905"/>
              <a:ext cx="520521" cy="52052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0" name="Google Shape;100;p13"/>
            <p:cNvSpPr txBox="1"/>
            <p:nvPr/>
          </p:nvSpPr>
          <p:spPr>
            <a:xfrm>
              <a:off x="501925" y="8970150"/>
              <a:ext cx="6039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chemeClr val="lt1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Music</a:t>
              </a:r>
              <a:endParaRPr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  <p:grpSp>
        <p:nvGrpSpPr>
          <p:cNvPr id="101" name="Google Shape;101;p13"/>
          <p:cNvGrpSpPr/>
          <p:nvPr/>
        </p:nvGrpSpPr>
        <p:grpSpPr>
          <a:xfrm>
            <a:off x="1215372" y="8544718"/>
            <a:ext cx="603900" cy="818545"/>
            <a:chOff x="1185900" y="8520905"/>
            <a:chExt cx="603900" cy="818545"/>
          </a:xfrm>
        </p:grpSpPr>
        <p:pic>
          <p:nvPicPr>
            <p:cNvPr id="102" name="Google Shape;102;p13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1223975" y="8520905"/>
              <a:ext cx="527750" cy="52052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3" name="Google Shape;103;p13"/>
            <p:cNvSpPr txBox="1"/>
            <p:nvPr/>
          </p:nvSpPr>
          <p:spPr>
            <a:xfrm>
              <a:off x="1185900" y="8970150"/>
              <a:ext cx="6039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chemeClr val="lt1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Travel</a:t>
              </a:r>
              <a:endParaRPr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  <p:grpSp>
        <p:nvGrpSpPr>
          <p:cNvPr id="104" name="Google Shape;104;p13"/>
          <p:cNvGrpSpPr/>
          <p:nvPr/>
        </p:nvGrpSpPr>
        <p:grpSpPr>
          <a:xfrm>
            <a:off x="1943400" y="8544718"/>
            <a:ext cx="603900" cy="818545"/>
            <a:chOff x="1943400" y="8520905"/>
            <a:chExt cx="603900" cy="818545"/>
          </a:xfrm>
        </p:grpSpPr>
        <p:pic>
          <p:nvPicPr>
            <p:cNvPr id="105" name="Google Shape;105;p13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981475" y="8520905"/>
              <a:ext cx="527750" cy="52052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6" name="Google Shape;106;p13"/>
            <p:cNvSpPr txBox="1"/>
            <p:nvPr/>
          </p:nvSpPr>
          <p:spPr>
            <a:xfrm>
              <a:off x="1943400" y="8970150"/>
              <a:ext cx="6039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chemeClr val="lt1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Photo</a:t>
              </a:r>
              <a:endParaRPr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  <p:grpSp>
        <p:nvGrpSpPr>
          <p:cNvPr id="107" name="Google Shape;107;p13"/>
          <p:cNvGrpSpPr/>
          <p:nvPr/>
        </p:nvGrpSpPr>
        <p:grpSpPr>
          <a:xfrm>
            <a:off x="454300" y="9410618"/>
            <a:ext cx="684000" cy="836045"/>
            <a:chOff x="454300" y="9386805"/>
            <a:chExt cx="684000" cy="836045"/>
          </a:xfrm>
        </p:grpSpPr>
        <p:pic>
          <p:nvPicPr>
            <p:cNvPr id="108" name="Google Shape;108;p13"/>
            <p:cNvPicPr preferRelativeResize="0"/>
            <p:nvPr/>
          </p:nvPicPr>
          <p:blipFill>
            <a:blip r:embed="rId11">
              <a:alphaModFix/>
            </a:blip>
            <a:stretch>
              <a:fillRect/>
            </a:stretch>
          </p:blipFill>
          <p:spPr>
            <a:xfrm>
              <a:off x="536040" y="9386805"/>
              <a:ext cx="520521" cy="52052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9" name="Google Shape;109;p13"/>
            <p:cNvSpPr txBox="1"/>
            <p:nvPr/>
          </p:nvSpPr>
          <p:spPr>
            <a:xfrm>
              <a:off x="454300" y="9853550"/>
              <a:ext cx="6840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chemeClr val="lt1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Boating</a:t>
              </a:r>
              <a:endParaRPr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  <p:grpSp>
        <p:nvGrpSpPr>
          <p:cNvPr id="110" name="Google Shape;110;p13"/>
          <p:cNvGrpSpPr/>
          <p:nvPr/>
        </p:nvGrpSpPr>
        <p:grpSpPr>
          <a:xfrm>
            <a:off x="1215372" y="9410618"/>
            <a:ext cx="603900" cy="836045"/>
            <a:chOff x="1244845" y="9386805"/>
            <a:chExt cx="603900" cy="836045"/>
          </a:xfrm>
        </p:grpSpPr>
        <p:pic>
          <p:nvPicPr>
            <p:cNvPr id="111" name="Google Shape;111;p13"/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1286535" y="9386805"/>
              <a:ext cx="520521" cy="52052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2" name="Google Shape;112;p13"/>
            <p:cNvSpPr txBox="1"/>
            <p:nvPr/>
          </p:nvSpPr>
          <p:spPr>
            <a:xfrm>
              <a:off x="1244845" y="9853550"/>
              <a:ext cx="6039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chemeClr val="lt1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Ru</a:t>
              </a:r>
              <a:r>
                <a:rPr lang="ru" sz="1200">
                  <a:solidFill>
                    <a:schemeClr val="lt1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n</a:t>
              </a:r>
              <a:endParaRPr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  <p:grpSp>
        <p:nvGrpSpPr>
          <p:cNvPr id="113" name="Google Shape;113;p13"/>
          <p:cNvGrpSpPr/>
          <p:nvPr/>
        </p:nvGrpSpPr>
        <p:grpSpPr>
          <a:xfrm>
            <a:off x="1986895" y="9410618"/>
            <a:ext cx="555010" cy="836045"/>
            <a:chOff x="1985090" y="9386805"/>
            <a:chExt cx="555010" cy="836045"/>
          </a:xfrm>
        </p:grpSpPr>
        <p:pic>
          <p:nvPicPr>
            <p:cNvPr id="114" name="Google Shape;114;p13"/>
            <p:cNvPicPr preferRelativeResize="0"/>
            <p:nvPr/>
          </p:nvPicPr>
          <p:blipFill>
            <a:blip r:embed="rId13">
              <a:alphaModFix/>
            </a:blip>
            <a:stretch>
              <a:fillRect/>
            </a:stretch>
          </p:blipFill>
          <p:spPr>
            <a:xfrm>
              <a:off x="1985090" y="9386805"/>
              <a:ext cx="520521" cy="52052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5" name="Google Shape;115;p13"/>
            <p:cNvSpPr txBox="1"/>
            <p:nvPr/>
          </p:nvSpPr>
          <p:spPr>
            <a:xfrm>
              <a:off x="2019600" y="9853550"/>
              <a:ext cx="5205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chemeClr val="lt1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Film</a:t>
              </a:r>
              <a:endParaRPr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  <p:sp>
        <p:nvSpPr>
          <p:cNvPr id="116" name="Google Shape;116;p13"/>
          <p:cNvSpPr txBox="1"/>
          <p:nvPr/>
        </p:nvSpPr>
        <p:spPr>
          <a:xfrm>
            <a:off x="2865225" y="2596200"/>
            <a:ext cx="20481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EAAF12"/>
                </a:solidFill>
                <a:latin typeface="Oswald"/>
                <a:ea typeface="Oswald"/>
                <a:cs typeface="Oswald"/>
                <a:sym typeface="Oswald"/>
              </a:rPr>
              <a:t>ABOUT ME</a:t>
            </a:r>
            <a:endParaRPr sz="1600">
              <a:solidFill>
                <a:srgbClr val="EAAF1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117" name="Google Shape;117;p13"/>
          <p:cNvGrpSpPr/>
          <p:nvPr/>
        </p:nvGrpSpPr>
        <p:grpSpPr>
          <a:xfrm>
            <a:off x="2970000" y="2986100"/>
            <a:ext cx="4049948" cy="66600"/>
            <a:chOff x="540000" y="2986100"/>
            <a:chExt cx="1974525" cy="66600"/>
          </a:xfrm>
        </p:grpSpPr>
        <p:cxnSp>
          <p:nvCxnSpPr>
            <p:cNvPr id="118" name="Google Shape;118;p13"/>
            <p:cNvCxnSpPr/>
            <p:nvPr/>
          </p:nvCxnSpPr>
          <p:spPr>
            <a:xfrm>
              <a:off x="542925" y="3019425"/>
              <a:ext cx="1971600" cy="0"/>
            </a:xfrm>
            <a:prstGeom prst="straightConnector1">
              <a:avLst/>
            </a:prstGeom>
            <a:noFill/>
            <a:ln cap="flat" cmpd="sng" w="9525">
              <a:solidFill>
                <a:srgbClr val="EAAF1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19" name="Google Shape;119;p13"/>
            <p:cNvSpPr/>
            <p:nvPr/>
          </p:nvSpPr>
          <p:spPr>
            <a:xfrm>
              <a:off x="540000" y="2986100"/>
              <a:ext cx="233100" cy="66600"/>
            </a:xfrm>
            <a:prstGeom prst="rect">
              <a:avLst/>
            </a:prstGeom>
            <a:solidFill>
              <a:srgbClr val="EAAF1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0" name="Google Shape;120;p13"/>
          <p:cNvSpPr txBox="1"/>
          <p:nvPr/>
        </p:nvSpPr>
        <p:spPr>
          <a:xfrm>
            <a:off x="2865225" y="3027300"/>
            <a:ext cx="4154700" cy="14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Experienced, creative and motivated graphic designer with design solutions for his clients and stakeholders.</a:t>
            </a:r>
            <a:endParaRPr sz="12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Over 10 year’s experience, as a Branding and Packaging Designer in the UK (and UAE) across a wide range of industries, including hospitality, retail, corporate and property.</a:t>
            </a:r>
            <a:endParaRPr sz="12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21" name="Google Shape;121;p13"/>
          <p:cNvSpPr txBox="1"/>
          <p:nvPr/>
        </p:nvSpPr>
        <p:spPr>
          <a:xfrm>
            <a:off x="2865225" y="4485350"/>
            <a:ext cx="20481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EAAF12"/>
                </a:solidFill>
                <a:latin typeface="Oswald"/>
                <a:ea typeface="Oswald"/>
                <a:cs typeface="Oswald"/>
                <a:sym typeface="Oswald"/>
              </a:rPr>
              <a:t>WORK EXPERIENCE</a:t>
            </a:r>
            <a:endParaRPr sz="1600">
              <a:solidFill>
                <a:srgbClr val="EAAF1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122" name="Google Shape;122;p13"/>
          <p:cNvGrpSpPr/>
          <p:nvPr/>
        </p:nvGrpSpPr>
        <p:grpSpPr>
          <a:xfrm>
            <a:off x="2960475" y="4875250"/>
            <a:ext cx="4049948" cy="66600"/>
            <a:chOff x="540000" y="2986100"/>
            <a:chExt cx="1974525" cy="66600"/>
          </a:xfrm>
        </p:grpSpPr>
        <p:cxnSp>
          <p:nvCxnSpPr>
            <p:cNvPr id="123" name="Google Shape;123;p13"/>
            <p:cNvCxnSpPr/>
            <p:nvPr/>
          </p:nvCxnSpPr>
          <p:spPr>
            <a:xfrm>
              <a:off x="542925" y="3019425"/>
              <a:ext cx="1971600" cy="0"/>
            </a:xfrm>
            <a:prstGeom prst="straightConnector1">
              <a:avLst/>
            </a:prstGeom>
            <a:noFill/>
            <a:ln cap="flat" cmpd="sng" w="9525">
              <a:solidFill>
                <a:srgbClr val="EAAF1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24" name="Google Shape;124;p13"/>
            <p:cNvSpPr/>
            <p:nvPr/>
          </p:nvSpPr>
          <p:spPr>
            <a:xfrm>
              <a:off x="540000" y="2986100"/>
              <a:ext cx="333600" cy="66600"/>
            </a:xfrm>
            <a:prstGeom prst="rect">
              <a:avLst/>
            </a:prstGeom>
            <a:solidFill>
              <a:srgbClr val="EAAF1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3"/>
          <p:cNvSpPr txBox="1"/>
          <p:nvPr/>
        </p:nvSpPr>
        <p:spPr>
          <a:xfrm>
            <a:off x="2865225" y="4916450"/>
            <a:ext cx="2992500" cy="14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Designed the layout and structure of advertisements based on market research, layout of classified pages, and special company's projects and/or their customers.</a:t>
            </a:r>
            <a:endParaRPr sz="12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171450" lvl="0" marL="26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200"/>
              <a:buFont typeface="Source Sans Pro"/>
              <a:buChar char="●"/>
            </a:pPr>
            <a:r>
              <a:rPr lang="ru" sz="1200">
                <a:solidFill>
                  <a:srgbClr val="D9D9D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Worked within very tight deadlines</a:t>
            </a:r>
            <a:endParaRPr sz="1200">
              <a:solidFill>
                <a:srgbClr val="D9D9D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171450" lvl="0" marL="26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200"/>
              <a:buFont typeface="Source Sans Pro"/>
              <a:buChar char="●"/>
            </a:pPr>
            <a:r>
              <a:rPr lang="ru" sz="1200">
                <a:solidFill>
                  <a:srgbClr val="D9D9D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Created various original designs</a:t>
            </a:r>
            <a:endParaRPr sz="1200">
              <a:solidFill>
                <a:srgbClr val="D9D9D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26" name="Google Shape;126;p13"/>
          <p:cNvSpPr txBox="1"/>
          <p:nvPr/>
        </p:nvSpPr>
        <p:spPr>
          <a:xfrm>
            <a:off x="5772150" y="4916450"/>
            <a:ext cx="1323900" cy="58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Graphic Artist</a:t>
            </a:r>
            <a:endParaRPr sz="1200">
              <a:solidFill>
                <a:schemeClr val="lt1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2015 - 2017</a:t>
            </a:r>
            <a:endParaRPr sz="12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27" name="Google Shape;127;p13"/>
          <p:cNvSpPr txBox="1"/>
          <p:nvPr/>
        </p:nvSpPr>
        <p:spPr>
          <a:xfrm>
            <a:off x="5772150" y="5766350"/>
            <a:ext cx="1323900" cy="58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Clearlink, Inc.</a:t>
            </a:r>
            <a:endParaRPr sz="1200">
              <a:solidFill>
                <a:schemeClr val="lt1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New York NY, USA</a:t>
            </a:r>
            <a:endParaRPr sz="12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28" name="Google Shape;128;p13"/>
          <p:cNvCxnSpPr/>
          <p:nvPr/>
        </p:nvCxnSpPr>
        <p:spPr>
          <a:xfrm>
            <a:off x="2970000" y="6337325"/>
            <a:ext cx="4044000" cy="0"/>
          </a:xfrm>
          <a:prstGeom prst="straightConnector1">
            <a:avLst/>
          </a:prstGeom>
          <a:noFill/>
          <a:ln cap="flat" cmpd="sng" w="9525">
            <a:solidFill>
              <a:srgbClr val="EAAF1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9" name="Google Shape;129;p13"/>
          <p:cNvSpPr txBox="1"/>
          <p:nvPr/>
        </p:nvSpPr>
        <p:spPr>
          <a:xfrm>
            <a:off x="2865225" y="6336150"/>
            <a:ext cx="2992500" cy="185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Collaborated with other teams and organization departments to develop and execute different sales tools.</a:t>
            </a:r>
            <a:endParaRPr sz="12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171450" lvl="0" marL="26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200"/>
              <a:buFont typeface="Source Sans Pro"/>
              <a:buChar char="●"/>
            </a:pPr>
            <a:r>
              <a:rPr lang="ru" sz="1200">
                <a:solidFill>
                  <a:srgbClr val="D9D9D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Worked within very tight deadlines</a:t>
            </a:r>
            <a:endParaRPr sz="1200">
              <a:solidFill>
                <a:srgbClr val="D9D9D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171450" lvl="0" marL="26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200"/>
              <a:buFont typeface="Source Sans Pro"/>
              <a:buChar char="●"/>
            </a:pPr>
            <a:r>
              <a:rPr lang="ru" sz="1200">
                <a:solidFill>
                  <a:srgbClr val="D9D9D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Created various original designs</a:t>
            </a:r>
            <a:endParaRPr sz="1200">
              <a:solidFill>
                <a:srgbClr val="D9D9D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171450" lvl="0" marL="26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200"/>
              <a:buFont typeface="Source Sans Pro"/>
              <a:buChar char="●"/>
            </a:pPr>
            <a:r>
              <a:rPr lang="ru" sz="1200">
                <a:solidFill>
                  <a:srgbClr val="D9D9D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Developed and designed different logo</a:t>
            </a:r>
            <a:endParaRPr sz="1200">
              <a:solidFill>
                <a:srgbClr val="D9D9D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171450" lvl="0" marL="26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200"/>
              <a:buFont typeface="Source Sans Pro"/>
              <a:buChar char="●"/>
            </a:pPr>
            <a:r>
              <a:rPr lang="ru" sz="1200">
                <a:solidFill>
                  <a:srgbClr val="D9D9D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Using Microsoft Sharepoint</a:t>
            </a:r>
            <a:endParaRPr sz="1200">
              <a:solidFill>
                <a:srgbClr val="D9D9D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171450" lvl="0" marL="26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200"/>
              <a:buFont typeface="Source Sans Pro"/>
              <a:buChar char="●"/>
            </a:pPr>
            <a:r>
              <a:rPr lang="ru" sz="1200">
                <a:solidFill>
                  <a:srgbClr val="D9D9D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Identified flaws in existing designs</a:t>
            </a:r>
            <a:endParaRPr sz="1200">
              <a:solidFill>
                <a:srgbClr val="D9D9D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30" name="Google Shape;130;p13"/>
          <p:cNvSpPr txBox="1"/>
          <p:nvPr/>
        </p:nvSpPr>
        <p:spPr>
          <a:xfrm>
            <a:off x="5772150" y="6336150"/>
            <a:ext cx="1323900" cy="58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Graphic Artist</a:t>
            </a:r>
            <a:endParaRPr sz="1200">
              <a:solidFill>
                <a:schemeClr val="lt1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2017 - 2019</a:t>
            </a:r>
            <a:endParaRPr sz="12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31" name="Google Shape;131;p13"/>
          <p:cNvSpPr txBox="1"/>
          <p:nvPr/>
        </p:nvSpPr>
        <p:spPr>
          <a:xfrm>
            <a:off x="5772150" y="6963100"/>
            <a:ext cx="1323900" cy="58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Clearlink, Inc.</a:t>
            </a:r>
            <a:endParaRPr sz="1200">
              <a:solidFill>
                <a:schemeClr val="lt1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New York NY, USA</a:t>
            </a:r>
            <a:endParaRPr sz="12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32" name="Google Shape;132;p13"/>
          <p:cNvCxnSpPr/>
          <p:nvPr/>
        </p:nvCxnSpPr>
        <p:spPr>
          <a:xfrm>
            <a:off x="2970000" y="8184400"/>
            <a:ext cx="4044000" cy="0"/>
          </a:xfrm>
          <a:prstGeom prst="straightConnector1">
            <a:avLst/>
          </a:prstGeom>
          <a:noFill/>
          <a:ln cap="flat" cmpd="sng" w="9525">
            <a:solidFill>
              <a:srgbClr val="EAAF1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3" name="Google Shape;133;p13"/>
          <p:cNvSpPr txBox="1"/>
          <p:nvPr/>
        </p:nvSpPr>
        <p:spPr>
          <a:xfrm>
            <a:off x="2865225" y="8183225"/>
            <a:ext cx="2992500" cy="206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Created various original designs and/or revised existing design concepts for projects including Web Sites, Brochures, Ads, Catalogs, and Publications.</a:t>
            </a:r>
            <a:endParaRPr sz="12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171450" lvl="0" marL="26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200"/>
              <a:buFont typeface="Source Sans Pro"/>
              <a:buChar char="●"/>
            </a:pPr>
            <a:r>
              <a:rPr lang="ru" sz="1200">
                <a:solidFill>
                  <a:srgbClr val="D9D9D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Worked within very tight deadlines</a:t>
            </a:r>
            <a:endParaRPr sz="1200">
              <a:solidFill>
                <a:srgbClr val="D9D9D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171450" lvl="0" marL="26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200"/>
              <a:buFont typeface="Source Sans Pro"/>
              <a:buChar char="●"/>
            </a:pPr>
            <a:r>
              <a:rPr lang="ru" sz="1200">
                <a:solidFill>
                  <a:srgbClr val="D9D9D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Created various original designs</a:t>
            </a:r>
            <a:endParaRPr sz="1200">
              <a:solidFill>
                <a:srgbClr val="D9D9D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171450" lvl="0" marL="26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200"/>
              <a:buFont typeface="Source Sans Pro"/>
              <a:buChar char="●"/>
            </a:pPr>
            <a:r>
              <a:rPr lang="ru" sz="1200">
                <a:solidFill>
                  <a:srgbClr val="D9D9D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Developed and designed different logo</a:t>
            </a:r>
            <a:endParaRPr sz="1200">
              <a:solidFill>
                <a:srgbClr val="D9D9D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171450" lvl="0" marL="26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200"/>
              <a:buFont typeface="Source Sans Pro"/>
              <a:buChar char="●"/>
            </a:pPr>
            <a:r>
              <a:rPr lang="ru" sz="1200">
                <a:solidFill>
                  <a:srgbClr val="D9D9D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Using Microsoft Sharepoint</a:t>
            </a:r>
            <a:endParaRPr sz="1200">
              <a:solidFill>
                <a:srgbClr val="D9D9D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171450" lvl="0" marL="26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200"/>
              <a:buFont typeface="Source Sans Pro"/>
              <a:buChar char="●"/>
            </a:pPr>
            <a:r>
              <a:rPr lang="ru" sz="1200">
                <a:solidFill>
                  <a:srgbClr val="D9D9D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Identified flaws in existing designs</a:t>
            </a:r>
            <a:endParaRPr sz="1200">
              <a:solidFill>
                <a:srgbClr val="D9D9D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34" name="Google Shape;134;p13"/>
          <p:cNvSpPr txBox="1"/>
          <p:nvPr/>
        </p:nvSpPr>
        <p:spPr>
          <a:xfrm>
            <a:off x="5772150" y="8183225"/>
            <a:ext cx="1323900" cy="58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Graphic Artist</a:t>
            </a:r>
            <a:endParaRPr sz="1200">
              <a:solidFill>
                <a:schemeClr val="lt1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2019 - 2021</a:t>
            </a:r>
            <a:endParaRPr sz="12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35" name="Google Shape;135;p13"/>
          <p:cNvSpPr txBox="1"/>
          <p:nvPr/>
        </p:nvSpPr>
        <p:spPr>
          <a:xfrm>
            <a:off x="5772150" y="9019725"/>
            <a:ext cx="1323900" cy="58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Clearlink, Inc.</a:t>
            </a:r>
            <a:endParaRPr sz="1200">
              <a:solidFill>
                <a:schemeClr val="lt1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New York NY, USA</a:t>
            </a:r>
            <a:endParaRPr sz="12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